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2" r:id="rId1"/>
  </p:sldMasterIdLst>
  <p:notesMasterIdLst>
    <p:notesMasterId r:id="rId21"/>
  </p:notesMasterIdLst>
  <p:sldIdLst>
    <p:sldId id="256" r:id="rId2"/>
    <p:sldId id="257" r:id="rId3"/>
    <p:sldId id="265" r:id="rId4"/>
    <p:sldId id="258" r:id="rId5"/>
    <p:sldId id="276" r:id="rId6"/>
    <p:sldId id="260" r:id="rId7"/>
    <p:sldId id="266" r:id="rId8"/>
    <p:sldId id="277" r:id="rId9"/>
    <p:sldId id="268" r:id="rId10"/>
    <p:sldId id="261" r:id="rId11"/>
    <p:sldId id="275" r:id="rId12"/>
    <p:sldId id="280" r:id="rId13"/>
    <p:sldId id="271" r:id="rId14"/>
    <p:sldId id="263" r:id="rId15"/>
    <p:sldId id="270" r:id="rId16"/>
    <p:sldId id="262" r:id="rId17"/>
    <p:sldId id="272" r:id="rId18"/>
    <p:sldId id="282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47" autoAdjust="0"/>
  </p:normalViewPr>
  <p:slideViewPr>
    <p:cSldViewPr snapToGrid="0" snapToObjects="1">
      <p:cViewPr varScale="1">
        <p:scale>
          <a:sx n="70" d="100"/>
          <a:sy n="70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BB393-EFEC-44E4-820D-D3CE2432A339}" type="datetimeFigureOut">
              <a:rPr lang="en-US" smtClean="0"/>
              <a:t>12/2/12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94037-2E87-4E90-8C2F-70931E73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94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3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69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3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8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0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44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494037-2E87-4E90-8C2F-70931E7307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5DCD-BC72-5D48-A1AF-BAC512C25186}" type="datetimeFigureOut">
              <a:rPr lang="en-US" smtClean="0"/>
              <a:t>12/2/12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96C6-E0A9-884E-B85C-509EA092FC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B9F5DCD-BC72-5D48-A1AF-BAC512C25186}" type="datetimeFigureOut">
              <a:rPr lang="en-US" smtClean="0"/>
              <a:t>12/2/12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3AD96C6-E0A9-884E-B85C-509EA092FC8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xplicit_Congestion_Notification" TargetMode="External"/><Relationship Id="rId4" Type="http://schemas.openxmlformats.org/officeDocument/2006/relationships/hyperlink" Target="http://en.wikipedia.org/wiki/Network_congestion" TargetMode="External"/><Relationship Id="rId5" Type="http://schemas.openxmlformats.org/officeDocument/2006/relationships/hyperlink" Target="http://web.cs.wpi.edu/~rek/ICN01talk.pp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Congestion Notification (ECN)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Qi (Gill) Wang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gillwang@udel.edu</a:t>
            </a:r>
          </a:p>
          <a:p>
            <a:r>
              <a:rPr lang="en-US" dirty="0">
                <a:solidFill>
                  <a:schemeClr val="tx1"/>
                </a:solidFill>
              </a:rPr>
              <a:t>CISC 856 – </a:t>
            </a:r>
            <a:r>
              <a:rPr lang="en-US" dirty="0" smtClean="0">
                <a:solidFill>
                  <a:schemeClr val="tx1"/>
                </a:solidFill>
              </a:rPr>
              <a:t>TCP/IP, Fall 2012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4949" y="5493786"/>
            <a:ext cx="8071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 thanks to:</a:t>
            </a:r>
          </a:p>
          <a:p>
            <a:r>
              <a:rPr lang="en-US" dirty="0" smtClean="0"/>
              <a:t>Dr. Paul </a:t>
            </a:r>
            <a:r>
              <a:rPr lang="en-US" dirty="0" err="1" smtClean="0"/>
              <a:t>Amer</a:t>
            </a:r>
            <a:endParaRPr lang="en-US" dirty="0" smtClean="0"/>
          </a:p>
          <a:p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Ranjan</a:t>
            </a:r>
            <a:r>
              <a:rPr lang="en-US" dirty="0" smtClean="0"/>
              <a:t>, Justin </a:t>
            </a:r>
            <a:r>
              <a:rPr lang="en-US" dirty="0" err="1" smtClean="0"/>
              <a:t>Yackoski</a:t>
            </a:r>
            <a:r>
              <a:rPr lang="en-US" dirty="0" smtClean="0"/>
              <a:t>, </a:t>
            </a:r>
            <a:r>
              <a:rPr lang="en-US" dirty="0" err="1" smtClean="0"/>
              <a:t>Namratha</a:t>
            </a:r>
            <a:r>
              <a:rPr lang="en-US" dirty="0" smtClean="0"/>
              <a:t> </a:t>
            </a:r>
            <a:r>
              <a:rPr lang="en-US" dirty="0" err="1" smtClean="0"/>
              <a:t>Hundigopal</a:t>
            </a:r>
            <a:r>
              <a:rPr lang="en-US" dirty="0" smtClean="0"/>
              <a:t> and </a:t>
            </a:r>
            <a:r>
              <a:rPr lang="en-US" dirty="0" err="1" smtClean="0"/>
              <a:t>Preethi</a:t>
            </a:r>
            <a:r>
              <a:rPr lang="en-US" dirty="0" smtClean="0"/>
              <a:t> </a:t>
            </a:r>
            <a:r>
              <a:rPr lang="en-US" dirty="0" err="1" smtClean="0"/>
              <a:t>Natarajan</a:t>
            </a:r>
            <a:r>
              <a:rPr lang="en-US" dirty="0" smtClean="0"/>
              <a:t> for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21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ECN Negotiation in TCP</a:t>
            </a:r>
            <a:endParaRPr lang="en-US" sz="4400" dirty="0"/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2336777" y="1668119"/>
            <a:ext cx="4460883" cy="4102040"/>
            <a:chOff x="2923" y="861"/>
            <a:chExt cx="2810" cy="273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120" y="1268"/>
              <a:ext cx="144" cy="2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328" y="1268"/>
              <a:ext cx="144" cy="23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923" y="861"/>
              <a:ext cx="490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+mj-lt"/>
                </a:rPr>
                <a:t>TCP Sender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5115" y="861"/>
              <a:ext cx="618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 smtClean="0">
                  <a:latin typeface="+mj-lt"/>
                </a:rPr>
                <a:t>TCP Receiver</a:t>
              </a:r>
              <a:endParaRPr lang="en-US" sz="1600" b="1" dirty="0"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906676" y="2493562"/>
            <a:ext cx="3235325" cy="724478"/>
            <a:chOff x="3000376" y="2057403"/>
            <a:chExt cx="3235325" cy="724478"/>
          </a:xfrm>
        </p:grpSpPr>
        <p:grpSp>
          <p:nvGrpSpPr>
            <p:cNvPr id="9" name="Group 75"/>
            <p:cNvGrpSpPr>
              <a:grpSpLocks/>
            </p:cNvGrpSpPr>
            <p:nvPr/>
          </p:nvGrpSpPr>
          <p:grpSpPr bwMode="auto">
            <a:xfrm>
              <a:off x="3000376" y="2057403"/>
              <a:ext cx="3235325" cy="334963"/>
              <a:chOff x="3282" y="1344"/>
              <a:chExt cx="2038" cy="211"/>
            </a:xfrm>
          </p:grpSpPr>
          <p:sp>
            <p:nvSpPr>
              <p:cNvPr id="10" name="Line 10"/>
              <p:cNvSpPr>
                <a:spLocks noChangeShapeType="1"/>
              </p:cNvSpPr>
              <p:nvPr/>
            </p:nvSpPr>
            <p:spPr bwMode="auto">
              <a:xfrm rot="540000">
                <a:off x="3282" y="1555"/>
                <a:ext cx="203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 rot="552409">
                <a:off x="3790" y="1344"/>
                <a:ext cx="100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+mj-lt"/>
                  </a:rPr>
                  <a:t>ECN-Setup SYN</a:t>
                </a:r>
                <a:r>
                  <a:rPr lang="en-US" sz="1200" b="1">
                    <a:latin typeface="+mj-lt"/>
                  </a:rPr>
                  <a:t> </a:t>
                </a: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540000">
              <a:off x="3382174" y="2508299"/>
              <a:ext cx="2396276" cy="273582"/>
              <a:chOff x="3572933" y="2667000"/>
              <a:chExt cx="2396276" cy="273582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3572933" y="2667000"/>
                <a:ext cx="804334" cy="27093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CWR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368902" y="2668323"/>
                <a:ext cx="804334" cy="27093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ECE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164875" y="2669649"/>
                <a:ext cx="804334" cy="2709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SYN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878100" y="3636559"/>
            <a:ext cx="3276600" cy="703061"/>
            <a:chOff x="2971800" y="3719139"/>
            <a:chExt cx="3276600" cy="703061"/>
          </a:xfrm>
        </p:grpSpPr>
        <p:grpSp>
          <p:nvGrpSpPr>
            <p:cNvPr id="21" name="Group 98"/>
            <p:cNvGrpSpPr>
              <a:grpSpLocks/>
            </p:cNvGrpSpPr>
            <p:nvPr/>
          </p:nvGrpSpPr>
          <p:grpSpPr bwMode="auto">
            <a:xfrm>
              <a:off x="2971800" y="3719139"/>
              <a:ext cx="3276600" cy="609600"/>
              <a:chOff x="3264" y="2112"/>
              <a:chExt cx="2064" cy="384"/>
            </a:xfrm>
          </p:grpSpPr>
          <p:sp>
            <p:nvSpPr>
              <p:cNvPr id="22" name="Line 49"/>
              <p:cNvSpPr>
                <a:spLocks noChangeShapeType="1"/>
              </p:cNvSpPr>
              <p:nvPr/>
            </p:nvSpPr>
            <p:spPr bwMode="auto">
              <a:xfrm flipH="1">
                <a:off x="3264" y="2112"/>
                <a:ext cx="2064" cy="38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" name="Text Box 50"/>
              <p:cNvSpPr txBox="1">
                <a:spLocks noChangeArrowheads="1"/>
              </p:cNvSpPr>
              <p:nvPr/>
            </p:nvSpPr>
            <p:spPr bwMode="auto">
              <a:xfrm rot="-673480">
                <a:off x="3598" y="2112"/>
                <a:ext cx="129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 dirty="0">
                    <a:latin typeface="+mj-lt"/>
                  </a:rPr>
                  <a:t>ECN-Setup SYN-ACK</a:t>
                </a: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 rot="20940000">
              <a:off x="3094921" y="4151267"/>
              <a:ext cx="3102355" cy="270933"/>
              <a:chOff x="3341329" y="3865094"/>
              <a:chExt cx="3102355" cy="270933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3341329" y="3865094"/>
                <a:ext cx="804334" cy="27093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CWR = 0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4130145" y="3865094"/>
                <a:ext cx="804334" cy="27093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ECE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848543" y="3865094"/>
                <a:ext cx="804334" cy="2709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ACK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639350" y="3865094"/>
                <a:ext cx="804334" cy="27093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00" b="1" dirty="0" smtClean="0">
                    <a:solidFill>
                      <a:schemeClr val="bg1"/>
                    </a:solidFill>
                  </a:rPr>
                  <a:t>SYN = 1</a:t>
                </a:r>
                <a:endParaRPr lang="en-US" sz="13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878100" y="4931959"/>
            <a:ext cx="3276600" cy="566318"/>
            <a:chOff x="2971800" y="5014539"/>
            <a:chExt cx="3276600" cy="566318"/>
          </a:xfrm>
        </p:grpSpPr>
        <p:grpSp>
          <p:nvGrpSpPr>
            <p:cNvPr id="36" name="Group 111"/>
            <p:cNvGrpSpPr>
              <a:grpSpLocks/>
            </p:cNvGrpSpPr>
            <p:nvPr/>
          </p:nvGrpSpPr>
          <p:grpSpPr bwMode="auto">
            <a:xfrm>
              <a:off x="2971800" y="5014539"/>
              <a:ext cx="3276600" cy="533400"/>
              <a:chOff x="720" y="2976"/>
              <a:chExt cx="2064" cy="336"/>
            </a:xfrm>
          </p:grpSpPr>
          <p:sp>
            <p:nvSpPr>
              <p:cNvPr id="37" name="Line 100"/>
              <p:cNvSpPr>
                <a:spLocks noChangeShapeType="1"/>
              </p:cNvSpPr>
              <p:nvPr/>
            </p:nvSpPr>
            <p:spPr bwMode="auto">
              <a:xfrm>
                <a:off x="720" y="2976"/>
                <a:ext cx="2064" cy="33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8" name="Text Box 101"/>
              <p:cNvSpPr txBox="1">
                <a:spLocks noChangeArrowheads="1"/>
              </p:cNvSpPr>
              <p:nvPr/>
            </p:nvSpPr>
            <p:spPr bwMode="auto">
              <a:xfrm rot="552409">
                <a:off x="1392" y="2976"/>
                <a:ext cx="100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>
                    <a:latin typeface="+mj-lt"/>
                  </a:rPr>
                  <a:t>ACK</a:t>
                </a:r>
                <a:r>
                  <a:rPr lang="en-US" sz="1200" b="1">
                    <a:latin typeface="+mj-lt"/>
                  </a:rPr>
                  <a:t> </a:t>
                </a:r>
              </a:p>
            </p:txBody>
          </p:sp>
        </p:grpSp>
        <p:sp>
          <p:nvSpPr>
            <p:cNvPr id="32" name="Rectangle 31"/>
            <p:cNvSpPr/>
            <p:nvPr/>
          </p:nvSpPr>
          <p:spPr>
            <a:xfrm rot="540000">
              <a:off x="3808989" y="5309924"/>
              <a:ext cx="804334" cy="2709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ACK = 1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378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Callout 38"/>
          <p:cNvSpPr/>
          <p:nvPr/>
        </p:nvSpPr>
        <p:spPr>
          <a:xfrm>
            <a:off x="3181395" y="2515825"/>
            <a:ext cx="2736625" cy="1077841"/>
          </a:xfrm>
          <a:prstGeom prst="wedgeEllipseCallout">
            <a:avLst>
              <a:gd name="adj1" fmla="val -8090"/>
              <a:gd name="adj2" fmla="val 689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Incipient congestion detected.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If ECT, then set CE.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288542" y="3617413"/>
            <a:ext cx="8443826" cy="1911280"/>
            <a:chOff x="347171" y="2969405"/>
            <a:chExt cx="8443826" cy="1911280"/>
          </a:xfrm>
        </p:grpSpPr>
        <p:grpSp>
          <p:nvGrpSpPr>
            <p:cNvPr id="56" name="Group 55"/>
            <p:cNvGrpSpPr/>
            <p:nvPr/>
          </p:nvGrpSpPr>
          <p:grpSpPr>
            <a:xfrm>
              <a:off x="347171" y="2969405"/>
              <a:ext cx="8443826" cy="1422087"/>
              <a:chOff x="347171" y="2969405"/>
              <a:chExt cx="8443826" cy="1422087"/>
            </a:xfrm>
          </p:grpSpPr>
          <p:sp>
            <p:nvSpPr>
              <p:cNvPr id="38" name="Cloud 37"/>
              <p:cNvSpPr/>
              <p:nvPr/>
            </p:nvSpPr>
            <p:spPr>
              <a:xfrm>
                <a:off x="3736343" y="3139609"/>
                <a:ext cx="1719313" cy="1201395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4" name="Picture 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113544" y="3200400"/>
                <a:ext cx="964911" cy="9649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7171" y="2969405"/>
                <a:ext cx="1371600" cy="137160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19397" y="3019892"/>
                <a:ext cx="1371600" cy="1371600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425918" y="4357465"/>
              <a:ext cx="121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ECN-Capable </a:t>
              </a:r>
              <a:r>
                <a:rPr lang="en-US" sz="1400" dirty="0"/>
                <a:t>s</a:t>
              </a:r>
              <a:r>
                <a:rPr lang="en-US" sz="1400" dirty="0" smtClean="0"/>
                <a:t>ender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88947" y="4341004"/>
              <a:ext cx="121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ECN-Capable </a:t>
              </a:r>
              <a:r>
                <a:rPr lang="en-US" sz="1400" dirty="0"/>
                <a:t>r</a:t>
              </a:r>
              <a:r>
                <a:rPr lang="en-US" sz="1400" dirty="0" smtClean="0"/>
                <a:t>outer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76891" y="4340822"/>
              <a:ext cx="12141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ECN-Capable </a:t>
              </a:r>
              <a:r>
                <a:rPr lang="en-US" sz="1400" dirty="0"/>
                <a:t>r</a:t>
              </a:r>
              <a:r>
                <a:rPr lang="en-US" sz="1400" dirty="0" smtClean="0"/>
                <a:t>eceiver</a:t>
              </a:r>
              <a:endParaRPr lang="en-US" sz="1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79771" y="3181363"/>
            <a:ext cx="7315200" cy="483747"/>
            <a:chOff x="938400" y="2533355"/>
            <a:chExt cx="7315200" cy="483747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938400" y="3017102"/>
              <a:ext cx="7315200" cy="0"/>
            </a:xfrm>
            <a:prstGeom prst="line">
              <a:avLst/>
            </a:prstGeom>
            <a:ln w="22225" cmpd="sng">
              <a:solidFill>
                <a:schemeClr val="tx1"/>
              </a:solidFill>
              <a:prstDash val="sysDash"/>
              <a:headEnd type="stealth" w="lg" len="lg"/>
              <a:tailEnd type="stealth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828800" y="2533355"/>
              <a:ext cx="5669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+mj-lt"/>
                </a:rPr>
                <a:t>ECN c</a:t>
              </a:r>
              <a:r>
                <a:rPr lang="en-US" sz="1600" b="1" smtClean="0">
                  <a:latin typeface="+mj-lt"/>
                </a:rPr>
                <a:t>apability </a:t>
              </a:r>
              <a:r>
                <a:rPr lang="en-US" sz="1600" b="1" dirty="0">
                  <a:latin typeface="+mj-lt"/>
                </a:rPr>
                <a:t>negotiated during </a:t>
              </a:r>
              <a:r>
                <a:rPr lang="en-US" sz="1600" b="1" dirty="0" smtClean="0">
                  <a:latin typeface="+mj-lt"/>
                </a:rPr>
                <a:t>TCP connection </a:t>
              </a:r>
              <a:r>
                <a:rPr lang="en-US" sz="1600" b="1" dirty="0">
                  <a:latin typeface="+mj-lt"/>
                </a:rPr>
                <a:t>e</a:t>
              </a:r>
              <a:r>
                <a:rPr lang="en-US" sz="1600" b="1" dirty="0" smtClean="0">
                  <a:latin typeface="+mj-lt"/>
                </a:rPr>
                <a:t>stablishment</a:t>
              </a:r>
              <a:endParaRPr lang="en-US" sz="1600" b="1" dirty="0">
                <a:latin typeface="+mj-lt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1770171" y="4404651"/>
            <a:ext cx="2286000" cy="0"/>
          </a:xfrm>
          <a:prstGeom prst="line">
            <a:avLst/>
          </a:prstGeom>
          <a:ln w="22225" cmpd="sng">
            <a:solidFill>
              <a:schemeClr val="tx1"/>
            </a:solidFill>
            <a:prstDash val="solid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285663"/>
              </p:ext>
            </p:extLst>
          </p:nvPr>
        </p:nvGraphicFramePr>
        <p:xfrm>
          <a:off x="1781057" y="3816404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smtClean="0">
                          <a:solidFill>
                            <a:srgbClr val="FF0000"/>
                          </a:solidFill>
                        </a:rPr>
                        <a:t>ECT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2663235" y="5217514"/>
            <a:ext cx="1295400" cy="990600"/>
            <a:chOff x="1152" y="2592"/>
            <a:chExt cx="1200" cy="1104"/>
          </a:xfrm>
        </p:grpSpPr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152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1152" y="3425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112" y="2880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V="1">
              <a:off x="2112" y="3207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1584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632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1680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1728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1776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1824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1872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1920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1968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2016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1488" y="2592"/>
              <a:ext cx="288" cy="1104"/>
              <a:chOff x="1488" y="1152"/>
              <a:chExt cx="288" cy="1104"/>
            </a:xfrm>
          </p:grpSpPr>
          <p:sp>
            <p:nvSpPr>
              <p:cNvPr id="35" name="Line 38"/>
              <p:cNvSpPr>
                <a:spLocks noChangeShapeType="1"/>
              </p:cNvSpPr>
              <p:nvPr/>
            </p:nvSpPr>
            <p:spPr bwMode="auto">
              <a:xfrm>
                <a:off x="1776" y="1152"/>
                <a:ext cx="0" cy="110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Line 39"/>
              <p:cNvSpPr>
                <a:spLocks noChangeShapeType="1"/>
              </p:cNvSpPr>
              <p:nvPr/>
            </p:nvSpPr>
            <p:spPr bwMode="auto">
              <a:xfrm>
                <a:off x="1488" y="1152"/>
                <a:ext cx="0" cy="110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23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cxnSp>
        <p:nvCxnSpPr>
          <p:cNvPr id="40" name="Straight Connector 39"/>
          <p:cNvCxnSpPr/>
          <p:nvPr/>
        </p:nvCxnSpPr>
        <p:spPr>
          <a:xfrm>
            <a:off x="5019826" y="4404651"/>
            <a:ext cx="2286000" cy="0"/>
          </a:xfrm>
          <a:prstGeom prst="line">
            <a:avLst/>
          </a:prstGeom>
          <a:ln w="22225" cmpd="sng">
            <a:solidFill>
              <a:schemeClr val="tx1"/>
            </a:solidFill>
            <a:prstDash val="solid"/>
            <a:headEnd type="none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029451" y="4548612"/>
            <a:ext cx="2286000" cy="0"/>
          </a:xfrm>
          <a:prstGeom prst="line">
            <a:avLst/>
          </a:prstGeom>
          <a:ln w="22225" cmpd="sng">
            <a:solidFill>
              <a:schemeClr val="tx1"/>
            </a:solidFill>
            <a:prstDash val="solid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745221" y="4539755"/>
            <a:ext cx="2286000" cy="0"/>
          </a:xfrm>
          <a:prstGeom prst="line">
            <a:avLst/>
          </a:prstGeom>
          <a:ln w="22225" cmpd="sng">
            <a:solidFill>
              <a:schemeClr val="tx1"/>
            </a:solidFill>
            <a:prstDash val="solid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Callout 47"/>
          <p:cNvSpPr/>
          <p:nvPr/>
        </p:nvSpPr>
        <p:spPr>
          <a:xfrm>
            <a:off x="288542" y="2304139"/>
            <a:ext cx="2504201" cy="1046501"/>
          </a:xfrm>
          <a:prstGeom prst="wedgeEllipseCallout">
            <a:avLst>
              <a:gd name="adj1" fmla="val -18269"/>
              <a:gd name="adj2" fmla="val 9529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Congestion!!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TCP sender halves 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</a:rPr>
              <a:t>c</a:t>
            </a:r>
            <a:r>
              <a:rPr lang="en-US" sz="1600" dirty="0" err="1" smtClean="0">
                <a:solidFill>
                  <a:schemeClr val="bg1"/>
                </a:solidFill>
              </a:rPr>
              <a:t>wnd</a:t>
            </a:r>
            <a:r>
              <a:rPr lang="en-US" sz="1600" dirty="0" smtClean="0">
                <a:solidFill>
                  <a:schemeClr val="bg1"/>
                </a:solidFill>
              </a:rPr>
              <a:t> and sets CWR in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TCP-PCI.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Oval Callout 42"/>
          <p:cNvSpPr/>
          <p:nvPr/>
        </p:nvSpPr>
        <p:spPr>
          <a:xfrm>
            <a:off x="5144424" y="2635734"/>
            <a:ext cx="3590675" cy="1091258"/>
          </a:xfrm>
          <a:prstGeom prst="wedgeEllipseCallout">
            <a:avLst>
              <a:gd name="adj1" fmla="val 19104"/>
              <a:gd name="adj2" fmla="val 589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Congestion!!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IP receiver tells TCP receiver.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TCP receiver informs TCP sender.</a:t>
            </a:r>
          </a:p>
        </p:txBody>
      </p:sp>
      <p:sp>
        <p:nvSpPr>
          <p:cNvPr id="52" name="Oval Callout 51"/>
          <p:cNvSpPr/>
          <p:nvPr/>
        </p:nvSpPr>
        <p:spPr>
          <a:xfrm>
            <a:off x="5627768" y="2716224"/>
            <a:ext cx="3118217" cy="895021"/>
          </a:xfrm>
          <a:prstGeom prst="wedgeEllipseCallout">
            <a:avLst>
              <a:gd name="adj1" fmla="val 24974"/>
              <a:gd name="adj2" fmla="val 701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Sender has reduced </a:t>
            </a:r>
            <a:r>
              <a:rPr lang="en-US" sz="1600" dirty="0" err="1" smtClean="0">
                <a:solidFill>
                  <a:schemeClr val="bg1"/>
                </a:solidFill>
              </a:rPr>
              <a:t>cwnd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TCP receiver stops ECE flag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10765"/>
              </p:ext>
            </p:extLst>
          </p:nvPr>
        </p:nvGraphicFramePr>
        <p:xfrm>
          <a:off x="1781057" y="3819269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CWR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38910"/>
              </p:ext>
            </p:extLst>
          </p:nvPr>
        </p:nvGraphicFramePr>
        <p:xfrm>
          <a:off x="5029132" y="3807016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CWR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40631"/>
              </p:ext>
            </p:extLst>
          </p:nvPr>
        </p:nvGraphicFramePr>
        <p:xfrm>
          <a:off x="5029132" y="3812296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CE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91792"/>
              </p:ext>
            </p:extLst>
          </p:nvPr>
        </p:nvGraphicFramePr>
        <p:xfrm>
          <a:off x="6516556" y="4603538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ECE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192423"/>
              </p:ext>
            </p:extLst>
          </p:nvPr>
        </p:nvGraphicFramePr>
        <p:xfrm>
          <a:off x="6516556" y="4581766"/>
          <a:ext cx="78927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58512"/>
              </p:ext>
            </p:extLst>
          </p:nvPr>
        </p:nvGraphicFramePr>
        <p:xfrm>
          <a:off x="3253104" y="4603538"/>
          <a:ext cx="789270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ECE</a:t>
                      </a:r>
                      <a:endParaRPr 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08350"/>
              </p:ext>
            </p:extLst>
          </p:nvPr>
        </p:nvGraphicFramePr>
        <p:xfrm>
          <a:off x="3251355" y="4579928"/>
          <a:ext cx="789270" cy="274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569"/>
                <a:gridCol w="462701"/>
              </a:tblGrid>
              <a:tr h="2523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bg1"/>
                          </a:solidFill>
                        </a:rPr>
                        <a:t>TCP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758961"/>
              </p:ext>
            </p:extLst>
          </p:nvPr>
        </p:nvGraphicFramePr>
        <p:xfrm>
          <a:off x="5923809" y="834932"/>
          <a:ext cx="2991175" cy="1219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7063"/>
                <a:gridCol w="2444112"/>
              </a:tblGrid>
              <a:tr h="300991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ECT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ECN Capable Transport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Congestion Experienced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CWR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Congestion Window Reduced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991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ECE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ECN-Echo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39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50127E-6 L 0.15173 1.50127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50127E-6 L 0.15173 1.50127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16267 3.33333E-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16267 3.33333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50127E-6 L 0.15173 1.50127E-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50127E-6 L 0.15173 1.50127E-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16267 -4.07407E-6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16267 -4.07407E-6 " pathEditMode="relative" rAng="0" ptsTypes="AA">
                                      <p:cBhvr>
                                        <p:cTn id="18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8" grpId="0" animBg="1"/>
      <p:bldP spid="48" grpId="1" animBg="1"/>
      <p:bldP spid="43" grpId="0" animBg="1"/>
      <p:bldP spid="43" grpId="1" animBg="1"/>
      <p:bldP spid="52" grpId="0" animBg="1"/>
      <p:bldP spid="5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ECT set on SYN, SYN-ACK or “pure” ACK PDUs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ECT set unless one ECN-setup SNY or ECN-setup SYN-ACK PDUs has been sent and received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 ECT set for retransmitted PDUs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Keep the same ECN flags in reassembly when all fragments carry the same ECN set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TIME-WAIT or CLOSE sate, hosts ignore any ECN signaling for that connection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6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ECN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Feedback to the TCP sender before the router drops packets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Less retransmission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Improve throughput and </a:t>
            </a:r>
            <a:r>
              <a:rPr lang="en-US" dirty="0" err="1" smtClean="0">
                <a:solidFill>
                  <a:schemeClr val="tx1"/>
                </a:solidFill>
              </a:rPr>
              <a:t>goodput</a:t>
            </a:r>
            <a:r>
              <a:rPr lang="en-US" dirty="0" smtClean="0">
                <a:solidFill>
                  <a:schemeClr val="tx1"/>
                </a:solidFill>
              </a:rPr>
              <a:t> of the whole internetwork</a:t>
            </a:r>
          </a:p>
        </p:txBody>
      </p:sp>
    </p:spTree>
    <p:extLst>
      <p:ext uri="{BB962C8B-B14F-4D97-AF65-F5344CB8AC3E}">
        <p14:creationId xmlns:p14="http://schemas.microsoft.com/office/powerpoint/2010/main" val="162301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ECN support in TCP by hosts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Windows 7, Mac OS X 10.5, Linux 2.6, others?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Many modern implementations of the TCP/IP protocol suite have support for ECN; however, ECN is disabled by default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ECN support in IP by routers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Cisco IOS routers </a:t>
            </a:r>
            <a:r>
              <a:rPr lang="en-US" dirty="0">
                <a:solidFill>
                  <a:schemeClr val="tx1"/>
                </a:solidFill>
              </a:rPr>
              <a:t>with IOS Release 12.2(8)T, others?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Incipient congestion is detected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Routers are no longer limited to packet drops as an indication of congestion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ECT </a:t>
            </a:r>
            <a:r>
              <a:rPr lang="en-US" dirty="0">
                <a:solidFill>
                  <a:schemeClr val="tx1"/>
                </a:solidFill>
              </a:rPr>
              <a:t>and CE </a:t>
            </a:r>
            <a:r>
              <a:rPr lang="en-US" dirty="0" smtClean="0">
                <a:solidFill>
                  <a:schemeClr val="tx1"/>
                </a:solidFill>
              </a:rPr>
              <a:t>flags are used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IP-PCI for </a:t>
            </a:r>
            <a:r>
              <a:rPr lang="en-US" dirty="0">
                <a:solidFill>
                  <a:schemeClr val="tx1"/>
                </a:solidFill>
              </a:rPr>
              <a:t>signaling between routers and </a:t>
            </a:r>
            <a:r>
              <a:rPr lang="en-US" dirty="0" smtClean="0">
                <a:solidFill>
                  <a:schemeClr val="tx1"/>
                </a:solidFill>
              </a:rPr>
              <a:t>hosts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ECN-Echo </a:t>
            </a:r>
            <a:r>
              <a:rPr lang="en-US" dirty="0">
                <a:solidFill>
                  <a:schemeClr val="tx1"/>
                </a:solidFill>
              </a:rPr>
              <a:t>and CWR </a:t>
            </a:r>
            <a:r>
              <a:rPr lang="en-US" dirty="0" smtClean="0">
                <a:solidFill>
                  <a:schemeClr val="tx1"/>
                </a:solidFill>
              </a:rPr>
              <a:t>flags are used </a:t>
            </a:r>
            <a:r>
              <a:rPr lang="en-US" dirty="0">
                <a:solidFill>
                  <a:schemeClr val="tx1"/>
                </a:solidFill>
              </a:rPr>
              <a:t>in </a:t>
            </a:r>
            <a:r>
              <a:rPr lang="en-US" dirty="0" smtClean="0">
                <a:solidFill>
                  <a:schemeClr val="tx1"/>
                </a:solidFill>
              </a:rPr>
              <a:t>TCP-PCI for host-to-host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RFC 3168 – The Addition of Explicit Congestion Notification (ECN) to IP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RFC 2309 – Active Queue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Management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US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US" dirty="0" smtClean="0">
                <a:solidFill>
                  <a:schemeClr val="tx1"/>
                </a:solidFill>
                <a:latin typeface="+mj-lt"/>
                <a:hlinkClick r:id="rId3"/>
              </a:rPr>
              <a:t>en.wikipedia.org/wiki/Explicit_Congestion_Notification#Implementations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  <a:hlinkClick r:id="rId4"/>
              </a:rPr>
              <a:t>http://en.wikipedia.org/wiki/Network_congestion#Active_Queue_Management_.</a:t>
            </a:r>
            <a:r>
              <a:rPr lang="en-US" dirty="0" smtClean="0">
                <a:solidFill>
                  <a:schemeClr val="tx1"/>
                </a:solidFill>
                <a:latin typeface="+mj-lt"/>
                <a:hlinkClick r:id="rId4"/>
              </a:rPr>
              <a:t>28AQM.29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dirty="0">
                <a:solidFill>
                  <a:schemeClr val="tx1"/>
                </a:solidFill>
                <a:latin typeface="+mj-lt"/>
              </a:rPr>
              <a:t>Slides from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Guna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Ranjan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Justin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Yackoski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Namratha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Hundigopal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Preethi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Natarajan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R.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Kinicki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and Z. </a:t>
            </a:r>
            <a:r>
              <a:rPr lang="en-US" dirty="0" err="1">
                <a:solidFill>
                  <a:schemeClr val="tx1"/>
                </a:solidFill>
                <a:latin typeface="+mj-lt"/>
              </a:rPr>
              <a:t>Zheng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, “A Performance Study of Explicit Congestion Notification (ECN) with Heterogeneous TCP Flows,”</a:t>
            </a:r>
            <a:r>
              <a:rPr lang="en-US" dirty="0">
                <a:solidFill>
                  <a:schemeClr val="tx1"/>
                </a:solidFill>
                <a:latin typeface="+mj-lt"/>
                <a:hlinkClick r:id="rId5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  <a:hlinkClick r:id="rId5"/>
              </a:rPr>
              <a:t>http://web.cs.wpi.edu</a:t>
            </a:r>
            <a:r>
              <a:rPr lang="en-US" dirty="0">
                <a:solidFill>
                  <a:schemeClr val="tx1"/>
                </a:solidFill>
                <a:latin typeface="+mj-lt"/>
                <a:hlinkClick r:id="rId5"/>
              </a:rPr>
              <a:t>/~</a:t>
            </a:r>
            <a:r>
              <a:rPr lang="en-US" dirty="0" err="1">
                <a:solidFill>
                  <a:schemeClr val="tx1"/>
                </a:solidFill>
                <a:latin typeface="+mj-lt"/>
                <a:hlinkClick r:id="rId5"/>
              </a:rPr>
              <a:t>rek</a:t>
            </a:r>
            <a:r>
              <a:rPr lang="en-US" dirty="0">
                <a:solidFill>
                  <a:schemeClr val="tx1"/>
                </a:solidFill>
                <a:latin typeface="+mj-lt"/>
                <a:hlinkClick r:id="rId5"/>
              </a:rPr>
              <a:t>/ICN01talk.ppt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12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87776" y="2967335"/>
            <a:ext cx="276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1334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AQM Router </a:t>
            </a:r>
            <a:r>
              <a:rPr lang="en-US" dirty="0"/>
              <a:t>Mechanism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3871913" y="4921475"/>
            <a:ext cx="4108450" cy="884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809874" y="2134731"/>
            <a:ext cx="9525" cy="279558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809875" y="4218213"/>
            <a:ext cx="4475163" cy="0"/>
          </a:xfrm>
          <a:prstGeom prst="line">
            <a:avLst/>
          </a:prstGeom>
          <a:noFill/>
          <a:ln w="12700" cap="rnd">
            <a:solidFill>
              <a:schemeClr val="accent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809875" y="2859313"/>
            <a:ext cx="4475163" cy="0"/>
          </a:xfrm>
          <a:prstGeom prst="line">
            <a:avLst/>
          </a:prstGeom>
          <a:noFill/>
          <a:ln w="12700" cap="rnd">
            <a:solidFill>
              <a:schemeClr val="accent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5638800" y="2179756"/>
            <a:ext cx="0" cy="27432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ash"/>
            <a:round/>
            <a:headEnd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2819400" y="4921475"/>
            <a:ext cx="10525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diamond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886200" y="4235675"/>
            <a:ext cx="17526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5638800" y="2864075"/>
            <a:ext cx="152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917700" y="2630713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i="1"/>
              <a:t>1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917700" y="472145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i="1"/>
              <a:t>0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44952" y="5540600"/>
            <a:ext cx="4576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i="1" dirty="0"/>
              <a:t>Average</a:t>
            </a:r>
            <a:r>
              <a:rPr lang="en-US" sz="1800" dirty="0"/>
              <a:t> </a:t>
            </a:r>
            <a:r>
              <a:rPr lang="en-US" sz="1800" b="1" i="1" dirty="0"/>
              <a:t>Queue Length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695806" y="5024663"/>
            <a:ext cx="23860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800" dirty="0"/>
              <a:t>Min-threshold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452258" y="5029200"/>
            <a:ext cx="2344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800" dirty="0"/>
              <a:t>Max-threshold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 rot="16200000">
            <a:off x="625476" y="3532412"/>
            <a:ext cx="1828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sz="1800" b="1" i="1" dirty="0"/>
              <a:t>Dropping/Marking Probability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2819400" y="5912075"/>
            <a:ext cx="44958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7185025" y="2176272"/>
            <a:ext cx="0" cy="27432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ash"/>
            <a:round/>
            <a:headEnd type="none" w="sm" len="sm"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858000" y="5029200"/>
            <a:ext cx="182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800" dirty="0"/>
              <a:t>Queue </a:t>
            </a:r>
            <a:r>
              <a:rPr lang="en-US" sz="1800" dirty="0" smtClean="0"/>
              <a:t>Size</a:t>
            </a:r>
            <a:endParaRPr lang="en-US" sz="180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1219200" y="4083275"/>
            <a:ext cx="15065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en-US" sz="1800"/>
              <a:t>max_p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V="1">
            <a:off x="1981200" y="2759300"/>
            <a:ext cx="0" cy="2057400"/>
          </a:xfrm>
          <a:prstGeom prst="line">
            <a:avLst/>
          </a:prstGeom>
          <a:noFill/>
          <a:ln w="28575" cap="rnd">
            <a:solidFill>
              <a:schemeClr val="accent1"/>
            </a:solidFill>
            <a:prstDash val="sysDash"/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3886200" y="2178275"/>
            <a:ext cx="0" cy="27432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sysDash"/>
            <a:round/>
            <a:headEnd/>
            <a:tailEnd type="diamond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B7C1EB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7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</a:t>
            </a:r>
            <a:r>
              <a:rPr lang="en-US" dirty="0" err="1" smtClean="0"/>
              <a:t>Goodput</a:t>
            </a:r>
            <a:r>
              <a:rPr lang="en-US" dirty="0" smtClean="0"/>
              <a:t>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chemeClr val="tx1"/>
                </a:solidFill>
              </a:rPr>
              <a:t>RED: an AQM technique indicating congestion by </a:t>
            </a:r>
            <a:r>
              <a:rPr lang="en-US" dirty="0">
                <a:solidFill>
                  <a:schemeClr val="tx1"/>
                </a:solidFill>
              </a:rPr>
              <a:t>packet </a:t>
            </a:r>
            <a:r>
              <a:rPr lang="en-US" dirty="0" smtClean="0">
                <a:solidFill>
                  <a:schemeClr val="tx1"/>
                </a:solidFill>
              </a:rPr>
              <a:t>drops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tx1"/>
                </a:solidFill>
              </a:rPr>
              <a:t>ECN </a:t>
            </a:r>
            <a:r>
              <a:rPr lang="en-US" dirty="0" smtClean="0">
                <a:solidFill>
                  <a:schemeClr val="tx1"/>
                </a:solidFill>
              </a:rPr>
              <a:t>performs better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85800" y="16764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707804"/>
              </p:ext>
            </p:extLst>
          </p:nvPr>
        </p:nvGraphicFramePr>
        <p:xfrm>
          <a:off x="1100414" y="2764901"/>
          <a:ext cx="6718891" cy="4098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hart" r:id="rId4" imgW="4172407" imgH="2248205" progId="Excel.Chart.8">
                  <p:embed/>
                </p:oleObj>
              </mc:Choice>
              <mc:Fallback>
                <p:oleObj name="Chart" r:id="rId4" imgW="4172407" imgH="224820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414" y="2764901"/>
                        <a:ext cx="6718891" cy="4098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48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Congestion control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TCP congestion control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Active Queue Management (AQM)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Explicit Congestion Notification (ECN)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ECN in IP and TCP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Advantages and implementations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87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Routers have buffers that hold the packets before and after processing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Buffers are finite, so it is possible for more packets to arrive at a router than the router can buffer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The router becomes overloaded, and congestion occurs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Typical effects of congestion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Queue delay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Packet </a:t>
            </a:r>
            <a:r>
              <a:rPr lang="en-US" dirty="0">
                <a:solidFill>
                  <a:schemeClr val="tx1"/>
                </a:solidFill>
              </a:rPr>
              <a:t>loss 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Blocking</a:t>
            </a:r>
            <a:r>
              <a:rPr lang="en-US" dirty="0">
                <a:solidFill>
                  <a:schemeClr val="tx1"/>
                </a:solidFill>
              </a:rPr>
              <a:t> of new </a:t>
            </a:r>
            <a:r>
              <a:rPr lang="en-US" dirty="0" smtClean="0">
                <a:solidFill>
                  <a:schemeClr val="tx1"/>
                </a:solidFill>
              </a:rPr>
              <a:t>connections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8288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828800" y="52085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352800" y="4343400"/>
            <a:ext cx="3810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3352800" y="4862513"/>
            <a:ext cx="3810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733800" y="46894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733800" y="4862513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6019800" y="4343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019800" y="520858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29"/>
          <p:cNvSpPr>
            <a:spLocks noChangeShapeType="1"/>
          </p:cNvSpPr>
          <p:nvPr/>
        </p:nvSpPr>
        <p:spPr bwMode="auto">
          <a:xfrm>
            <a:off x="5638800" y="4862513"/>
            <a:ext cx="3810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 flipV="1">
            <a:off x="5638800" y="4343400"/>
            <a:ext cx="381000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9050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1981200" y="4343400"/>
            <a:ext cx="685800" cy="865188"/>
            <a:chOff x="1248" y="2736"/>
            <a:chExt cx="432" cy="545"/>
          </a:xfrm>
        </p:grpSpPr>
        <p:sp>
          <p:nvSpPr>
            <p:cNvPr id="17" name="Rectangle 40"/>
            <p:cNvSpPr>
              <a:spLocks noChangeArrowheads="1"/>
            </p:cNvSpPr>
            <p:nvPr/>
          </p:nvSpPr>
          <p:spPr bwMode="auto">
            <a:xfrm>
              <a:off x="1248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1296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1344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43"/>
            <p:cNvSpPr>
              <a:spLocks noChangeArrowheads="1"/>
            </p:cNvSpPr>
            <p:nvPr/>
          </p:nvSpPr>
          <p:spPr bwMode="auto">
            <a:xfrm>
              <a:off x="1392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44"/>
            <p:cNvSpPr>
              <a:spLocks noChangeArrowheads="1"/>
            </p:cNvSpPr>
            <p:nvPr/>
          </p:nvSpPr>
          <p:spPr bwMode="auto">
            <a:xfrm>
              <a:off x="1440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45"/>
            <p:cNvSpPr>
              <a:spLocks noChangeArrowheads="1"/>
            </p:cNvSpPr>
            <p:nvPr/>
          </p:nvSpPr>
          <p:spPr bwMode="auto">
            <a:xfrm>
              <a:off x="1488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46"/>
            <p:cNvSpPr>
              <a:spLocks noChangeArrowheads="1"/>
            </p:cNvSpPr>
            <p:nvPr/>
          </p:nvSpPr>
          <p:spPr bwMode="auto">
            <a:xfrm>
              <a:off x="1536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47"/>
            <p:cNvSpPr>
              <a:spLocks noChangeArrowheads="1"/>
            </p:cNvSpPr>
            <p:nvPr/>
          </p:nvSpPr>
          <p:spPr bwMode="auto">
            <a:xfrm>
              <a:off x="1584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48"/>
            <p:cNvSpPr>
              <a:spLocks noChangeArrowheads="1"/>
            </p:cNvSpPr>
            <p:nvPr/>
          </p:nvSpPr>
          <p:spPr bwMode="auto">
            <a:xfrm>
              <a:off x="1632" y="273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26670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50"/>
          <p:cNvSpPr>
            <a:spLocks noChangeArrowheads="1"/>
          </p:cNvSpPr>
          <p:nvPr/>
        </p:nvSpPr>
        <p:spPr bwMode="auto">
          <a:xfrm>
            <a:off x="27432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1"/>
          <p:cNvSpPr>
            <a:spLocks noChangeArrowheads="1"/>
          </p:cNvSpPr>
          <p:nvPr/>
        </p:nvSpPr>
        <p:spPr bwMode="auto">
          <a:xfrm>
            <a:off x="28194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28956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3"/>
          <p:cNvSpPr>
            <a:spLocks noChangeArrowheads="1"/>
          </p:cNvSpPr>
          <p:nvPr/>
        </p:nvSpPr>
        <p:spPr bwMode="auto">
          <a:xfrm>
            <a:off x="29718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54"/>
          <p:cNvSpPr>
            <a:spLocks noChangeArrowheads="1"/>
          </p:cNvSpPr>
          <p:nvPr/>
        </p:nvSpPr>
        <p:spPr bwMode="auto">
          <a:xfrm>
            <a:off x="30480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55"/>
          <p:cNvSpPr>
            <a:spLocks noChangeArrowheads="1"/>
          </p:cNvSpPr>
          <p:nvPr/>
        </p:nvSpPr>
        <p:spPr bwMode="auto">
          <a:xfrm>
            <a:off x="31242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56"/>
          <p:cNvSpPr>
            <a:spLocks noChangeArrowheads="1"/>
          </p:cNvSpPr>
          <p:nvPr/>
        </p:nvSpPr>
        <p:spPr bwMode="auto">
          <a:xfrm>
            <a:off x="32004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57"/>
          <p:cNvSpPr>
            <a:spLocks noChangeArrowheads="1"/>
          </p:cNvSpPr>
          <p:nvPr/>
        </p:nvSpPr>
        <p:spPr bwMode="auto">
          <a:xfrm>
            <a:off x="4953000" y="4689475"/>
            <a:ext cx="685800" cy="173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58"/>
          <p:cNvSpPr>
            <a:spLocks noChangeArrowheads="1"/>
          </p:cNvSpPr>
          <p:nvPr/>
        </p:nvSpPr>
        <p:spPr bwMode="auto">
          <a:xfrm>
            <a:off x="3733800" y="4689475"/>
            <a:ext cx="685800" cy="173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59"/>
          <p:cNvSpPr>
            <a:spLocks noChangeArrowheads="1"/>
          </p:cNvSpPr>
          <p:nvPr/>
        </p:nvSpPr>
        <p:spPr bwMode="auto">
          <a:xfrm>
            <a:off x="4343400" y="4689475"/>
            <a:ext cx="685800" cy="173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60"/>
          <p:cNvSpPr>
            <a:spLocks noChangeArrowheads="1"/>
          </p:cNvSpPr>
          <p:nvPr/>
        </p:nvSpPr>
        <p:spPr bwMode="auto">
          <a:xfrm>
            <a:off x="60960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61"/>
          <p:cNvSpPr>
            <a:spLocks noChangeArrowheads="1"/>
          </p:cNvSpPr>
          <p:nvPr/>
        </p:nvSpPr>
        <p:spPr bwMode="auto">
          <a:xfrm>
            <a:off x="67056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62"/>
          <p:cNvSpPr>
            <a:spLocks noChangeArrowheads="1"/>
          </p:cNvSpPr>
          <p:nvPr/>
        </p:nvSpPr>
        <p:spPr bwMode="auto">
          <a:xfrm>
            <a:off x="7315200" y="4343400"/>
            <a:ext cx="76200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68"/>
          <p:cNvSpPr>
            <a:spLocks noChangeShapeType="1"/>
          </p:cNvSpPr>
          <p:nvPr/>
        </p:nvSpPr>
        <p:spPr bwMode="auto">
          <a:xfrm>
            <a:off x="4191000" y="4430713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" name="Group 87"/>
          <p:cNvGrpSpPr>
            <a:grpSpLocks/>
          </p:cNvGrpSpPr>
          <p:nvPr/>
        </p:nvGrpSpPr>
        <p:grpSpPr bwMode="auto">
          <a:xfrm>
            <a:off x="457200" y="4791075"/>
            <a:ext cx="1219200" cy="1214438"/>
            <a:chOff x="288" y="3018"/>
            <a:chExt cx="768" cy="765"/>
          </a:xfrm>
        </p:grpSpPr>
        <p:sp>
          <p:nvSpPr>
            <p:cNvPr id="42" name="Line 65"/>
            <p:cNvSpPr>
              <a:spLocks noChangeShapeType="1"/>
            </p:cNvSpPr>
            <p:nvPr/>
          </p:nvSpPr>
          <p:spPr bwMode="auto">
            <a:xfrm>
              <a:off x="480" y="3024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498" y="3018"/>
              <a:ext cx="0" cy="4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71"/>
            <p:cNvSpPr txBox="1">
              <a:spLocks noChangeArrowheads="1"/>
            </p:cNvSpPr>
            <p:nvPr/>
          </p:nvSpPr>
          <p:spPr bwMode="auto">
            <a:xfrm>
              <a:off x="288" y="3552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Sender</a:t>
              </a:r>
            </a:p>
          </p:txBody>
        </p:sp>
      </p:grpSp>
      <p:grpSp>
        <p:nvGrpSpPr>
          <p:cNvPr id="45" name="Group 86"/>
          <p:cNvGrpSpPr>
            <a:grpSpLocks/>
          </p:cNvGrpSpPr>
          <p:nvPr/>
        </p:nvGrpSpPr>
        <p:grpSpPr bwMode="auto">
          <a:xfrm>
            <a:off x="7620000" y="4783135"/>
            <a:ext cx="1143000" cy="1139825"/>
            <a:chOff x="4800" y="3013"/>
            <a:chExt cx="720" cy="718"/>
          </a:xfrm>
        </p:grpSpPr>
        <p:sp>
          <p:nvSpPr>
            <p:cNvPr id="46" name="Line 69"/>
            <p:cNvSpPr>
              <a:spLocks noChangeShapeType="1"/>
            </p:cNvSpPr>
            <p:nvPr/>
          </p:nvSpPr>
          <p:spPr bwMode="auto">
            <a:xfrm>
              <a:off x="4800" y="3024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0"/>
            <p:cNvSpPr>
              <a:spLocks noChangeShapeType="1"/>
            </p:cNvSpPr>
            <p:nvPr/>
          </p:nvSpPr>
          <p:spPr bwMode="auto">
            <a:xfrm>
              <a:off x="5262" y="3013"/>
              <a:ext cx="0" cy="4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Text Box 72"/>
            <p:cNvSpPr txBox="1">
              <a:spLocks noChangeArrowheads="1"/>
            </p:cNvSpPr>
            <p:nvPr/>
          </p:nvSpPr>
          <p:spPr bwMode="auto">
            <a:xfrm>
              <a:off x="4848" y="350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j-lt"/>
                </a:rPr>
                <a:t>Receiver</a:t>
              </a:r>
            </a:p>
          </p:txBody>
        </p:sp>
      </p:grpSp>
      <p:sp>
        <p:nvSpPr>
          <p:cNvPr id="49" name="Rectangle 73"/>
          <p:cNvSpPr>
            <a:spLocks noChangeArrowheads="1"/>
          </p:cNvSpPr>
          <p:nvPr/>
        </p:nvSpPr>
        <p:spPr bwMode="auto">
          <a:xfrm>
            <a:off x="1371600" y="5122863"/>
            <a:ext cx="457200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74"/>
          <p:cNvSpPr>
            <a:spLocks noChangeArrowheads="1"/>
          </p:cNvSpPr>
          <p:nvPr/>
        </p:nvSpPr>
        <p:spPr bwMode="auto">
          <a:xfrm>
            <a:off x="1371600" y="5556250"/>
            <a:ext cx="457200" cy="258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75"/>
          <p:cNvSpPr>
            <a:spLocks noChangeArrowheads="1"/>
          </p:cNvSpPr>
          <p:nvPr/>
        </p:nvSpPr>
        <p:spPr bwMode="auto">
          <a:xfrm>
            <a:off x="1371600" y="5988050"/>
            <a:ext cx="457200" cy="260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" name="Group 97"/>
          <p:cNvGrpSpPr>
            <a:grpSpLocks/>
          </p:cNvGrpSpPr>
          <p:nvPr/>
        </p:nvGrpSpPr>
        <p:grpSpPr bwMode="auto">
          <a:xfrm>
            <a:off x="2057400" y="5486400"/>
            <a:ext cx="2460625" cy="914400"/>
            <a:chOff x="2448" y="3408"/>
            <a:chExt cx="1550" cy="576"/>
          </a:xfrm>
        </p:grpSpPr>
        <p:sp>
          <p:nvSpPr>
            <p:cNvPr id="53" name="Line 92"/>
            <p:cNvSpPr>
              <a:spLocks noChangeShapeType="1"/>
            </p:cNvSpPr>
            <p:nvPr/>
          </p:nvSpPr>
          <p:spPr bwMode="auto">
            <a:xfrm flipV="1">
              <a:off x="2448" y="3408"/>
              <a:ext cx="0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94"/>
            <p:cNvSpPr txBox="1">
              <a:spLocks noChangeArrowheads="1"/>
            </p:cNvSpPr>
            <p:nvPr/>
          </p:nvSpPr>
          <p:spPr bwMode="auto">
            <a:xfrm>
              <a:off x="2496" y="3600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1">
                <a:latin typeface="Times New Roman" pitchFamily="18" charset="0"/>
              </a:endParaRPr>
            </a:p>
          </p:txBody>
        </p:sp>
        <p:sp>
          <p:nvSpPr>
            <p:cNvPr id="55" name="Text Box 95"/>
            <p:cNvSpPr txBox="1">
              <a:spLocks noChangeArrowheads="1"/>
            </p:cNvSpPr>
            <p:nvPr/>
          </p:nvSpPr>
          <p:spPr bwMode="auto">
            <a:xfrm>
              <a:off x="2448" y="3541"/>
              <a:ext cx="155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Packets </a:t>
              </a:r>
              <a:r>
                <a:rPr lang="en-US" dirty="0" smtClean="0">
                  <a:latin typeface="Calibri" pitchFamily="34" charset="0"/>
                </a:rPr>
                <a:t>are </a:t>
              </a:r>
              <a:r>
                <a:rPr lang="en-US" dirty="0">
                  <a:latin typeface="Calibri" pitchFamily="34" charset="0"/>
                </a:rPr>
                <a:t>dropped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292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9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8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0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5" grpId="6" animBg="1"/>
      <p:bldP spid="15" grpId="7" animBg="1"/>
      <p:bldP spid="15" grpId="8" animBg="1"/>
      <p:bldP spid="15" grpId="9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31" grpId="2" animBg="1"/>
      <p:bldP spid="31" grpId="3" animBg="1"/>
      <p:bldP spid="31" grpId="4" animBg="1"/>
      <p:bldP spid="31" grpId="5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2" grpId="6" animBg="1"/>
      <p:bldP spid="32" grpId="7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3" grpId="7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5" grpId="6" animBg="1"/>
      <p:bldP spid="35" grpId="7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6" grpId="6" animBg="1"/>
      <p:bldP spid="36" grpId="7" animBg="1"/>
      <p:bldP spid="37" grpId="0" animBg="1"/>
      <p:bldP spid="37" grpId="1" animBg="1"/>
      <p:bldP spid="37" grpId="2" animBg="1"/>
      <p:bldP spid="37" grpId="3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TCP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Treats the network as a “black-box”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Relies on packet loss as the indication of congestion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Congestion detection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Three duplicate ACKs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RTO timer times out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Congestion avoidance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Multiplicative decrease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Reaction after congestion has already happened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620" y="4061637"/>
            <a:ext cx="4379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b="1" dirty="0" smtClean="0">
                <a:solidFill>
                  <a:schemeClr val="accent6"/>
                </a:solidFill>
              </a:rPr>
              <a:t>Congestion </a:t>
            </a:r>
            <a:r>
              <a:rPr lang="en-US" sz="2000" b="1" dirty="0">
                <a:solidFill>
                  <a:schemeClr val="accent6"/>
                </a:solidFill>
              </a:rPr>
              <a:t>has already happened!</a:t>
            </a:r>
          </a:p>
        </p:txBody>
      </p:sp>
    </p:spTree>
    <p:extLst>
      <p:ext uri="{BB962C8B-B14F-4D97-AF65-F5344CB8AC3E}">
        <p14:creationId xmlns:p14="http://schemas.microsoft.com/office/powerpoint/2010/main" val="211431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</a:t>
            </a:r>
            <a:br>
              <a:rPr lang="en-US" dirty="0" smtClean="0"/>
            </a:br>
            <a:r>
              <a:rPr lang="en-US" dirty="0" smtClean="0"/>
              <a:t>TCP 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23678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Not helpful for delay-sensitive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flows 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increased latency of the packet is caused by the need to retransmit the packet after a loss</a:t>
            </a:r>
          </a:p>
          <a:p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548707" y="5409417"/>
            <a:ext cx="1749425" cy="809626"/>
            <a:chOff x="194" y="2688"/>
            <a:chExt cx="1102" cy="510"/>
          </a:xfrm>
        </p:grpSpPr>
        <p:sp>
          <p:nvSpPr>
            <p:cNvPr id="5" name="Text Box 44"/>
            <p:cNvSpPr txBox="1">
              <a:spLocks noChangeArrowheads="1"/>
            </p:cNvSpPr>
            <p:nvPr/>
          </p:nvSpPr>
          <p:spPr bwMode="auto">
            <a:xfrm>
              <a:off x="194" y="2967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j-lt"/>
                </a:rPr>
                <a:t>Sender 4</a:t>
              </a:r>
              <a:endParaRPr lang="en-US" dirty="0">
                <a:latin typeface="+mj-lt"/>
              </a:endParaRPr>
            </a:p>
          </p:txBody>
        </p:sp>
        <p:sp>
          <p:nvSpPr>
            <p:cNvPr id="6" name="Line 55"/>
            <p:cNvSpPr>
              <a:spLocks noChangeShapeType="1"/>
            </p:cNvSpPr>
            <p:nvPr/>
          </p:nvSpPr>
          <p:spPr bwMode="auto">
            <a:xfrm flipV="1">
              <a:off x="816" y="2688"/>
              <a:ext cx="480" cy="39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43948" y="5236377"/>
            <a:ext cx="1754191" cy="433388"/>
            <a:chOff x="287" y="2557"/>
            <a:chExt cx="1105" cy="273"/>
          </a:xfrm>
        </p:grpSpPr>
        <p:sp>
          <p:nvSpPr>
            <p:cNvPr id="8" name="Line 54"/>
            <p:cNvSpPr>
              <a:spLocks noChangeShapeType="1"/>
            </p:cNvSpPr>
            <p:nvPr/>
          </p:nvSpPr>
          <p:spPr bwMode="auto">
            <a:xfrm flipV="1">
              <a:off x="912" y="2557"/>
              <a:ext cx="480" cy="1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287" y="2599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j-lt"/>
                </a:rPr>
                <a:t>Sender 3</a:t>
              </a:r>
              <a:endParaRPr lang="en-US" dirty="0">
                <a:latin typeface="+mj-lt"/>
              </a:endParaRPr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548707" y="4206090"/>
            <a:ext cx="8302625" cy="1376363"/>
            <a:chOff x="290" y="1524"/>
            <a:chExt cx="5230" cy="867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1392" y="184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392" y="2391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352" y="1846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V="1">
              <a:off x="2352" y="2173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2592" y="2064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592" y="2173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4032" y="184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4032" y="2391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3792" y="2173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V="1">
              <a:off x="3792" y="1846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440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488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536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584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1632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1680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728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1776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824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872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920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968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2016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2064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2112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160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208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2256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3360" y="2064"/>
              <a:ext cx="432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2592" y="2064"/>
              <a:ext cx="432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2976" y="2064"/>
              <a:ext cx="432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4080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4464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4848" y="1846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>
              <a:off x="912" y="1639"/>
              <a:ext cx="480" cy="35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2880" y="1901"/>
              <a:ext cx="7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4896" y="2086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>
              <a:off x="912" y="1990"/>
              <a:ext cx="48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" name="Text Box 57"/>
            <p:cNvSpPr txBox="1">
              <a:spLocks noChangeArrowheads="1"/>
            </p:cNvSpPr>
            <p:nvPr/>
          </p:nvSpPr>
          <p:spPr bwMode="auto">
            <a:xfrm>
              <a:off x="290" y="1870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j-lt"/>
                </a:rPr>
                <a:t>Sender 2</a:t>
              </a:r>
              <a:endParaRPr lang="en-US" dirty="0">
                <a:latin typeface="+mj-lt"/>
              </a:endParaRPr>
            </a:p>
          </p:txBody>
        </p:sp>
        <p:sp>
          <p:nvSpPr>
            <p:cNvPr id="50" name="Text Box 58"/>
            <p:cNvSpPr txBox="1">
              <a:spLocks noChangeArrowheads="1"/>
            </p:cNvSpPr>
            <p:nvPr/>
          </p:nvSpPr>
          <p:spPr bwMode="auto">
            <a:xfrm>
              <a:off x="290" y="1524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>
                  <a:latin typeface="+mj-lt"/>
                </a:rPr>
                <a:t>Sender 1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548640" y="2011680"/>
            <a:ext cx="804672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Undesirable global synchronization</a:t>
            </a:r>
          </a:p>
          <a:p>
            <a:pPr marL="685800" lvl="1" indent="-336550" defTabSz="914400">
              <a:spcBef>
                <a:spcPts val="600"/>
              </a:spcBef>
              <a:buClr>
                <a:srgbClr val="2C7C9F">
                  <a:lumMod val="75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prstClr val="black"/>
                </a:solidFill>
                <a:latin typeface="+mj-lt"/>
              </a:rPr>
              <a:t>All flows reduce the sending rate simultaneously </a:t>
            </a:r>
            <a:r>
              <a:rPr lang="en-US" sz="2200" dirty="0">
                <a:solidFill>
                  <a:prstClr val="black"/>
                </a:solidFill>
                <a:latin typeface="+mj-lt"/>
                <a:sym typeface="Wingdings"/>
              </a:rPr>
              <a:t> channel is under-utilized</a:t>
            </a:r>
          </a:p>
          <a:p>
            <a:pPr marL="685800" lvl="1" indent="-336550" defTabSz="914400">
              <a:spcBef>
                <a:spcPts val="600"/>
              </a:spcBef>
              <a:buClr>
                <a:srgbClr val="2C7C9F">
                  <a:lumMod val="75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sz="2200" dirty="0">
                <a:solidFill>
                  <a:prstClr val="black"/>
                </a:solidFill>
                <a:latin typeface="+mj-lt"/>
                <a:sym typeface="Wingdings"/>
              </a:rPr>
              <a:t>All flows start retransmission/increasing the sending rate in a similar fashion  congestion occurs again</a:t>
            </a:r>
            <a:endParaRPr lang="en-US" sz="2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8640" y="2423160"/>
            <a:ext cx="804672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9250" lvl="0" indent="-349250" defTabSz="914400"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Lockout </a:t>
            </a:r>
          </a:p>
          <a:p>
            <a:pPr marL="685800" lvl="1" indent="-336550" defTabSz="914400">
              <a:spcBef>
                <a:spcPts val="600"/>
              </a:spcBef>
              <a:buClr>
                <a:srgbClr val="2C7C9F">
                  <a:lumMod val="75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altLang="zh-CN" sz="2200" dirty="0">
                <a:solidFill>
                  <a:prstClr val="black"/>
                </a:solidFill>
                <a:latin typeface="+mj-lt"/>
              </a:rPr>
              <a:t>T</a:t>
            </a:r>
            <a:r>
              <a:rPr lang="en-US" sz="2200" dirty="0">
                <a:solidFill>
                  <a:prstClr val="black"/>
                </a:solidFill>
                <a:latin typeface="+mj-lt"/>
              </a:rPr>
              <a:t>he shared resource is unfairly consumed exclusively by a small number of </a:t>
            </a: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flows</a:t>
            </a:r>
          </a:p>
          <a:p>
            <a:pPr marL="685800" lvl="1" indent="-336550" defTabSz="914400">
              <a:spcBef>
                <a:spcPts val="600"/>
              </a:spcBef>
              <a:buClr>
                <a:srgbClr val="2C7C9F">
                  <a:lumMod val="75000"/>
                </a:srgbClr>
              </a:buClr>
              <a:buSzPct val="110000"/>
              <a:buFont typeface="Wingdings 2" pitchFamily="18" charset="2"/>
              <a:buChar char=""/>
            </a:pPr>
            <a:r>
              <a:rPr lang="en-US" sz="2200" dirty="0" smtClean="0">
                <a:solidFill>
                  <a:prstClr val="black"/>
                </a:solidFill>
                <a:latin typeface="+mj-lt"/>
              </a:rPr>
              <a:t>The remaining flows are denied access to the resource</a:t>
            </a:r>
            <a:endParaRPr lang="en-US" sz="2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41342" y="4873500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541337" y="5316855"/>
            <a:ext cx="502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5500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allAtOnce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Queue </a:t>
            </a:r>
            <a:r>
              <a:rPr lang="en-US" dirty="0" smtClean="0"/>
              <a:t>Management (AQM)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Routers detect congestion before the buffer is full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Incipient congestion indicated by the average queue size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router provides an indication to the hosts before congestion loss really happens</a:t>
            </a:r>
          </a:p>
          <a:p>
            <a:pPr lvl="1"/>
            <a:r>
              <a:rPr lang="en-US" smtClean="0">
                <a:solidFill>
                  <a:schemeClr val="tx1"/>
                </a:solidFill>
              </a:rPr>
              <a:t>Mark packets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ECN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609600" y="4495800"/>
            <a:ext cx="8153400" cy="1665288"/>
            <a:chOff x="384" y="2880"/>
            <a:chExt cx="5136" cy="1049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152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152" y="3425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2880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112" y="3207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352" y="309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352" y="3207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792" y="288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792" y="3425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552" y="3207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552" y="2880"/>
              <a:ext cx="240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1584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632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1680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1728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1776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1824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9"/>
            <p:cNvSpPr>
              <a:spLocks noChangeArrowheads="1"/>
            </p:cNvSpPr>
            <p:nvPr/>
          </p:nvSpPr>
          <p:spPr bwMode="auto">
            <a:xfrm>
              <a:off x="1872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30"/>
            <p:cNvSpPr>
              <a:spLocks noChangeArrowheads="1"/>
            </p:cNvSpPr>
            <p:nvPr/>
          </p:nvSpPr>
          <p:spPr bwMode="auto">
            <a:xfrm>
              <a:off x="1920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31"/>
            <p:cNvSpPr>
              <a:spLocks noChangeArrowheads="1"/>
            </p:cNvSpPr>
            <p:nvPr/>
          </p:nvSpPr>
          <p:spPr bwMode="auto">
            <a:xfrm>
              <a:off x="1968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2"/>
            <p:cNvSpPr>
              <a:spLocks noChangeArrowheads="1"/>
            </p:cNvSpPr>
            <p:nvPr/>
          </p:nvSpPr>
          <p:spPr bwMode="auto">
            <a:xfrm>
              <a:off x="2016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3024" y="3098"/>
              <a:ext cx="432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2448" y="3098"/>
              <a:ext cx="432" cy="1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3840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4224" y="2880"/>
              <a:ext cx="48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624" y="3153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638" y="3153"/>
              <a:ext cx="0" cy="4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2640" y="2935"/>
              <a:ext cx="7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4656" y="3153"/>
              <a:ext cx="48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5122" y="3153"/>
              <a:ext cx="0" cy="4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44"/>
            <p:cNvSpPr txBox="1">
              <a:spLocks noChangeArrowheads="1"/>
            </p:cNvSpPr>
            <p:nvPr/>
          </p:nvSpPr>
          <p:spPr bwMode="auto">
            <a:xfrm>
              <a:off x="384" y="3698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j-lt"/>
                </a:rPr>
                <a:t>Sender</a:t>
              </a: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4848" y="3574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+mj-lt"/>
                </a:rPr>
                <a:t>Receiver</a:t>
              </a:r>
            </a:p>
          </p:txBody>
        </p:sp>
      </p:grpSp>
      <p:grpSp>
        <p:nvGrpSpPr>
          <p:cNvPr id="36" name="Group 63"/>
          <p:cNvGrpSpPr>
            <a:grpSpLocks/>
          </p:cNvGrpSpPr>
          <p:nvPr/>
        </p:nvGrpSpPr>
        <p:grpSpPr bwMode="auto">
          <a:xfrm>
            <a:off x="2057400" y="4038601"/>
            <a:ext cx="1295400" cy="2122488"/>
            <a:chOff x="1296" y="2544"/>
            <a:chExt cx="816" cy="1337"/>
          </a:xfrm>
        </p:grpSpPr>
        <p:sp>
          <p:nvSpPr>
            <p:cNvPr id="37" name="Line 64"/>
            <p:cNvSpPr>
              <a:spLocks noChangeShapeType="1"/>
            </p:cNvSpPr>
            <p:nvPr/>
          </p:nvSpPr>
          <p:spPr bwMode="auto">
            <a:xfrm>
              <a:off x="1728" y="2544"/>
              <a:ext cx="0" cy="11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65"/>
            <p:cNvSpPr>
              <a:spLocks noChangeShapeType="1"/>
            </p:cNvSpPr>
            <p:nvPr/>
          </p:nvSpPr>
          <p:spPr bwMode="auto">
            <a:xfrm>
              <a:off x="1440" y="2544"/>
              <a:ext cx="0" cy="110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66"/>
            <p:cNvSpPr txBox="1">
              <a:spLocks noChangeArrowheads="1"/>
            </p:cNvSpPr>
            <p:nvPr/>
          </p:nvSpPr>
          <p:spPr bwMode="auto">
            <a:xfrm>
              <a:off x="1632" y="3648"/>
              <a:ext cx="48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>
                  <a:latin typeface="+mj-lt"/>
                </a:rPr>
                <a:t>th</a:t>
              </a:r>
              <a:r>
                <a:rPr lang="en-US" baseline="-25000" dirty="0" err="1">
                  <a:latin typeface="+mj-lt"/>
                </a:rPr>
                <a:t>min</a:t>
              </a:r>
              <a:endParaRPr lang="en-US" baseline="-25000" dirty="0">
                <a:latin typeface="+mj-lt"/>
              </a:endParaRPr>
            </a:p>
          </p:txBody>
        </p:sp>
        <p:sp>
          <p:nvSpPr>
            <p:cNvPr id="40" name="Text Box 67"/>
            <p:cNvSpPr txBox="1">
              <a:spLocks noChangeArrowheads="1"/>
            </p:cNvSpPr>
            <p:nvPr/>
          </p:nvSpPr>
          <p:spPr bwMode="auto">
            <a:xfrm>
              <a:off x="1296" y="3648"/>
              <a:ext cx="4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err="1" smtClean="0">
                  <a:latin typeface="+mj-lt"/>
                </a:rPr>
                <a:t>th</a:t>
              </a:r>
              <a:r>
                <a:rPr lang="en-US" baseline="-25000" dirty="0" err="1" smtClean="0">
                  <a:latin typeface="+mj-lt"/>
                </a:rPr>
                <a:t>max</a:t>
              </a:r>
              <a:endParaRPr lang="en-US" baseline="-25000" dirty="0">
                <a:latin typeface="+mj-lt"/>
              </a:endParaRPr>
            </a:p>
          </p:txBody>
        </p:sp>
        <p:sp>
          <p:nvSpPr>
            <p:cNvPr id="41" name="Line 68"/>
            <p:cNvSpPr>
              <a:spLocks noChangeShapeType="1"/>
            </p:cNvSpPr>
            <p:nvPr/>
          </p:nvSpPr>
          <p:spPr bwMode="auto">
            <a:xfrm>
              <a:off x="1440" y="3552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554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Congestion Notification (ECN)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ECN is an AQM mechanism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Sender responds to ECN indication the same as to a packet drop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Halve </a:t>
            </a:r>
            <a:r>
              <a:rPr lang="en-US" dirty="0" err="1" smtClean="0">
                <a:solidFill>
                  <a:schemeClr val="tx1"/>
                </a:solidFill>
              </a:rPr>
              <a:t>cwnd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Support from two layers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Network layer: signaling between routers and hosts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Transport layer</a:t>
            </a:r>
            <a:r>
              <a:rPr lang="en-US" dirty="0">
                <a:solidFill>
                  <a:schemeClr val="tx1"/>
                </a:solidFill>
              </a:rPr>
              <a:t>: host-to-host signaling, congestion control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TCP, SCTP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1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88831"/>
              </p:ext>
            </p:extLst>
          </p:nvPr>
        </p:nvGraphicFramePr>
        <p:xfrm>
          <a:off x="819151" y="1837944"/>
          <a:ext cx="4312693" cy="5461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34519"/>
                <a:gridCol w="1078174"/>
              </a:tblGrid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Differentiated Services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Codepoints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 bits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Unused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 bits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Bits in IP Header</a:t>
            </a:r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521383"/>
              </p:ext>
            </p:extLst>
          </p:nvPr>
        </p:nvGraphicFramePr>
        <p:xfrm>
          <a:off x="590552" y="2946589"/>
          <a:ext cx="5410201" cy="312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6275"/>
                <a:gridCol w="676275"/>
                <a:gridCol w="1352550"/>
                <a:gridCol w="608648"/>
                <a:gridCol w="2096453"/>
              </a:tblGrid>
              <a:tr h="5207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VER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4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HLEN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4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8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Total Length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Identification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Flags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3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Fragmentation offset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07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Time to Live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8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Protocol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Header Checksum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Source IP Address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32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Destination IP Address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32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7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Options (if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any)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68259"/>
              </p:ext>
            </p:extLst>
          </p:nvPr>
        </p:nvGraphicFramePr>
        <p:xfrm>
          <a:off x="819151" y="1837944"/>
          <a:ext cx="4312693" cy="5461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34519"/>
                <a:gridCol w="539087"/>
                <a:gridCol w="539087"/>
              </a:tblGrid>
              <a:tr h="5461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Differentiated Services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Codepoints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 bits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ECT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 bit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CE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 bit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243930" y="1830749"/>
            <a:ext cx="2498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ECT: ECN Capable Transport</a:t>
            </a:r>
          </a:p>
          <a:p>
            <a:r>
              <a:rPr lang="en-US" sz="1600" dirty="0" smtClean="0"/>
              <a:t>CE: Congestion Experienced</a:t>
            </a:r>
            <a:endParaRPr lang="en-US" sz="1600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8024"/>
              </p:ext>
            </p:extLst>
          </p:nvPr>
        </p:nvGraphicFramePr>
        <p:xfrm>
          <a:off x="6762751" y="2489389"/>
          <a:ext cx="1828800" cy="1695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2369"/>
                <a:gridCol w="422031"/>
                <a:gridCol w="914400"/>
              </a:tblGrid>
              <a:tr h="3161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ECT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Not-ECT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ECT (1)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ECT (0)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CE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939938" y="2946589"/>
            <a:ext cx="1353595" cy="507811"/>
          </a:xfrm>
          <a:prstGeom prst="rect">
            <a:avLst/>
          </a:prstGeom>
          <a:solidFill>
            <a:srgbClr val="C00000">
              <a:alpha val="30196"/>
            </a:srgbClr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616735" y="2380169"/>
            <a:ext cx="0" cy="566421"/>
          </a:xfrm>
          <a:prstGeom prst="straightConnector1">
            <a:avLst/>
          </a:prstGeom>
          <a:ln w="28575" cmpd="sng">
            <a:solidFill>
              <a:schemeClr val="accent6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168733" y="206829"/>
            <a:ext cx="2655124" cy="11083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18857" y="1730828"/>
            <a:ext cx="1325073" cy="7367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10" grpId="0" animBg="1"/>
      <p:bldP spid="3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ECN Bits in TCP Header</a:t>
            </a:r>
            <a:endParaRPr lang="en-US" dirty="0"/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523960"/>
              </p:ext>
            </p:extLst>
          </p:nvPr>
        </p:nvGraphicFramePr>
        <p:xfrm>
          <a:off x="594360" y="2611763"/>
          <a:ext cx="5085966" cy="37723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198"/>
                <a:gridCol w="885297"/>
                <a:gridCol w="208280"/>
                <a:gridCol w="208280"/>
                <a:gridCol w="208280"/>
                <a:gridCol w="208280"/>
                <a:gridCol w="208280"/>
                <a:gridCol w="208280"/>
                <a:gridCol w="2360791"/>
              </a:tblGrid>
              <a:tr h="491169"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Source port address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Destination port address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24246">
                <a:tc gridSpan="9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Sequence Number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32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4246">
                <a:tc gridSpan="9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Acknowledgement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 Number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</a:rPr>
                        <a:t>32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34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HLEN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4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Window size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24246">
                <a:tc gridSpan="8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Checksum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Urgent pointer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16 bits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523165">
                <a:tc gridSpan="9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Options (if any)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7" name="Rectangle 86"/>
          <p:cNvSpPr/>
          <p:nvPr/>
        </p:nvSpPr>
        <p:spPr>
          <a:xfrm>
            <a:off x="1186405" y="4181856"/>
            <a:ext cx="2135529" cy="738487"/>
          </a:xfrm>
          <a:prstGeom prst="rect">
            <a:avLst/>
          </a:prstGeom>
          <a:solidFill>
            <a:srgbClr val="C00000">
              <a:alpha val="30196"/>
            </a:srgbClr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37952"/>
              </p:ext>
            </p:extLst>
          </p:nvPr>
        </p:nvGraphicFramePr>
        <p:xfrm>
          <a:off x="2149997" y="1746330"/>
          <a:ext cx="62484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/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Reserved</a:t>
                      </a:r>
                      <a:r>
                        <a:rPr lang="en-US" sz="1400" baseline="0" dirty="0" smtClean="0"/>
                        <a:t> (6 bits)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URG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ACK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RST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Table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61969"/>
              </p:ext>
            </p:extLst>
          </p:nvPr>
        </p:nvGraphicFramePr>
        <p:xfrm>
          <a:off x="2148840" y="1746504"/>
          <a:ext cx="62484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546100"/>
                <a:gridCol w="520700"/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Reserved</a:t>
                      </a:r>
                      <a:r>
                        <a:rPr lang="en-US" sz="1400" baseline="0" dirty="0" smtClean="0"/>
                        <a:t> (4 bits)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CWR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ECE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URG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ACK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PSH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RST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SYN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FIN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0" name="TextBox 89"/>
          <p:cNvSpPr txBox="1"/>
          <p:nvPr/>
        </p:nvSpPr>
        <p:spPr>
          <a:xfrm>
            <a:off x="6351483" y="2611763"/>
            <a:ext cx="2341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CWR: Congestion Window Reduced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Set after TCP sender has reacted to ECN</a:t>
            </a:r>
          </a:p>
          <a:p>
            <a:pPr marL="285750" indent="-285750">
              <a:buFont typeface="Wingdings" pitchFamily="2" charset="2"/>
              <a:buChar char="à"/>
            </a:pPr>
            <a:endParaRPr lang="en-US" dirty="0" smtClean="0"/>
          </a:p>
          <a:p>
            <a:r>
              <a:rPr lang="en-US" dirty="0" smtClean="0"/>
              <a:t>ECE: ECN-Echo</a:t>
            </a:r>
          </a:p>
          <a:p>
            <a:r>
              <a:rPr lang="en-US" dirty="0" smtClean="0">
                <a:sym typeface="Wingdings" pitchFamily="2" charset="2"/>
              </a:rPr>
              <a:t> Set when TCP receiver wants to inform the sender of congestion</a:t>
            </a:r>
            <a:endParaRPr lang="en-US" dirty="0"/>
          </a:p>
        </p:txBody>
      </p:sp>
      <p:cxnSp>
        <p:nvCxnSpPr>
          <p:cNvPr id="92" name="Straight Arrow Connector 91"/>
          <p:cNvCxnSpPr/>
          <p:nvPr/>
        </p:nvCxnSpPr>
        <p:spPr>
          <a:xfrm flipV="1">
            <a:off x="2905246" y="2117170"/>
            <a:ext cx="0" cy="2064688"/>
          </a:xfrm>
          <a:prstGeom prst="straightConnector1">
            <a:avLst/>
          </a:prstGeom>
          <a:ln w="28575" cmpd="sng">
            <a:solidFill>
              <a:schemeClr val="accent6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189513" y="195942"/>
            <a:ext cx="3037115" cy="11083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14801" y="1643743"/>
            <a:ext cx="1219200" cy="55517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2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0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1003</TotalTime>
  <Words>1096</Words>
  <Application>Microsoft Macintosh PowerPoint</Application>
  <PresentationFormat>On-screen Show (4:3)</PresentationFormat>
  <Paragraphs>297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Breeze</vt:lpstr>
      <vt:lpstr>Chart</vt:lpstr>
      <vt:lpstr>Explicit Congestion Notification (ECN)</vt:lpstr>
      <vt:lpstr>Overview</vt:lpstr>
      <vt:lpstr>Congestion</vt:lpstr>
      <vt:lpstr>TCP Congestion Control</vt:lpstr>
      <vt:lpstr>Drawbacks of  TCP Congestion Control</vt:lpstr>
      <vt:lpstr>Active Queue Management (AQM)</vt:lpstr>
      <vt:lpstr>Explicit Congestion Notification (ECN)</vt:lpstr>
      <vt:lpstr>ECN Bits in IP Header</vt:lpstr>
      <vt:lpstr>ECN Bits in TCP Header</vt:lpstr>
      <vt:lpstr>ECN Negotiation in TCP</vt:lpstr>
      <vt:lpstr>Example</vt:lpstr>
      <vt:lpstr>Rules</vt:lpstr>
      <vt:lpstr>Advantages of ECN</vt:lpstr>
      <vt:lpstr>Implementations</vt:lpstr>
      <vt:lpstr>Summary</vt:lpstr>
      <vt:lpstr>Reference</vt:lpstr>
      <vt:lpstr>Q &amp; A</vt:lpstr>
      <vt:lpstr>AQM Router Mechanism</vt:lpstr>
      <vt:lpstr>ECN Goodput Improvement</vt:lpstr>
    </vt:vector>
  </TitlesOfParts>
  <Company>University of Delaware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</dc:title>
  <dc:creator>Qi Wang</dc:creator>
  <cp:lastModifiedBy>Qi Wang</cp:lastModifiedBy>
  <cp:revision>265</cp:revision>
  <dcterms:created xsi:type="dcterms:W3CDTF">2012-11-28T03:46:05Z</dcterms:created>
  <dcterms:modified xsi:type="dcterms:W3CDTF">2012-12-03T00:19:00Z</dcterms:modified>
</cp:coreProperties>
</file>