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8" r:id="rId3"/>
    <p:sldId id="309" r:id="rId4"/>
    <p:sldId id="257" r:id="rId5"/>
    <p:sldId id="279" r:id="rId6"/>
    <p:sldId id="331" r:id="rId7"/>
    <p:sldId id="277" r:id="rId8"/>
    <p:sldId id="288" r:id="rId9"/>
    <p:sldId id="289" r:id="rId10"/>
    <p:sldId id="291" r:id="rId11"/>
    <p:sldId id="318" r:id="rId12"/>
    <p:sldId id="319" r:id="rId13"/>
    <p:sldId id="320" r:id="rId14"/>
    <p:sldId id="304" r:id="rId15"/>
    <p:sldId id="305" r:id="rId16"/>
    <p:sldId id="332" r:id="rId17"/>
    <p:sldId id="333" r:id="rId18"/>
    <p:sldId id="334" r:id="rId19"/>
    <p:sldId id="335" r:id="rId20"/>
    <p:sldId id="280" r:id="rId21"/>
    <p:sldId id="286" r:id="rId22"/>
    <p:sldId id="297" r:id="rId23"/>
    <p:sldId id="317" r:id="rId24"/>
    <p:sldId id="321" r:id="rId25"/>
    <p:sldId id="322" r:id="rId26"/>
    <p:sldId id="340" r:id="rId27"/>
    <p:sldId id="339" r:id="rId28"/>
    <p:sldId id="338" r:id="rId29"/>
    <p:sldId id="315" r:id="rId30"/>
    <p:sldId id="310" r:id="rId31"/>
  </p:sldIdLst>
  <p:sldSz cx="9144000" cy="6858000" type="screen4x3"/>
  <p:notesSz cx="6997700" cy="9283700"/>
  <p:defaultTextStyle>
    <a:defPPr>
      <a:defRPr lang="en-US"/>
    </a:defPPr>
    <a:lvl1pPr algn="l" rtl="0" fontAlgn="base">
      <a:spcBef>
        <a:spcPct val="0"/>
      </a:spcBef>
      <a:spcAft>
        <a:spcPct val="0"/>
      </a:spcAft>
      <a:defRPr sz="2000" b="1" kern="1200">
        <a:solidFill>
          <a:srgbClr val="FF0000"/>
        </a:solidFill>
        <a:latin typeface="Comic Sans MS" pitchFamily="66" charset="0"/>
        <a:ea typeface="+mn-ea"/>
        <a:cs typeface="+mn-cs"/>
      </a:defRPr>
    </a:lvl1pPr>
    <a:lvl2pPr marL="457200" algn="l" rtl="0" fontAlgn="base">
      <a:spcBef>
        <a:spcPct val="0"/>
      </a:spcBef>
      <a:spcAft>
        <a:spcPct val="0"/>
      </a:spcAft>
      <a:defRPr sz="2000" b="1" kern="1200">
        <a:solidFill>
          <a:srgbClr val="FF0000"/>
        </a:solidFill>
        <a:latin typeface="Comic Sans MS" pitchFamily="66" charset="0"/>
        <a:ea typeface="+mn-ea"/>
        <a:cs typeface="+mn-cs"/>
      </a:defRPr>
    </a:lvl2pPr>
    <a:lvl3pPr marL="914400" algn="l" rtl="0" fontAlgn="base">
      <a:spcBef>
        <a:spcPct val="0"/>
      </a:spcBef>
      <a:spcAft>
        <a:spcPct val="0"/>
      </a:spcAft>
      <a:defRPr sz="2000" b="1" kern="1200">
        <a:solidFill>
          <a:srgbClr val="FF0000"/>
        </a:solidFill>
        <a:latin typeface="Comic Sans MS" pitchFamily="66" charset="0"/>
        <a:ea typeface="+mn-ea"/>
        <a:cs typeface="+mn-cs"/>
      </a:defRPr>
    </a:lvl3pPr>
    <a:lvl4pPr marL="1371600" algn="l" rtl="0" fontAlgn="base">
      <a:spcBef>
        <a:spcPct val="0"/>
      </a:spcBef>
      <a:spcAft>
        <a:spcPct val="0"/>
      </a:spcAft>
      <a:defRPr sz="2000" b="1" kern="1200">
        <a:solidFill>
          <a:srgbClr val="FF0000"/>
        </a:solidFill>
        <a:latin typeface="Comic Sans MS" pitchFamily="66" charset="0"/>
        <a:ea typeface="+mn-ea"/>
        <a:cs typeface="+mn-cs"/>
      </a:defRPr>
    </a:lvl4pPr>
    <a:lvl5pPr marL="1828800" algn="l" rtl="0" fontAlgn="base">
      <a:spcBef>
        <a:spcPct val="0"/>
      </a:spcBef>
      <a:spcAft>
        <a:spcPct val="0"/>
      </a:spcAft>
      <a:defRPr sz="2000" b="1" kern="1200">
        <a:solidFill>
          <a:srgbClr val="FF0000"/>
        </a:solidFill>
        <a:latin typeface="Comic Sans MS" pitchFamily="66" charset="0"/>
        <a:ea typeface="+mn-ea"/>
        <a:cs typeface="+mn-cs"/>
      </a:defRPr>
    </a:lvl5pPr>
    <a:lvl6pPr marL="2286000" algn="l" defTabSz="914400" rtl="0" eaLnBrk="1" latinLnBrk="0" hangingPunct="1">
      <a:defRPr sz="2000" b="1" kern="1200">
        <a:solidFill>
          <a:srgbClr val="FF0000"/>
        </a:solidFill>
        <a:latin typeface="Comic Sans MS" pitchFamily="66" charset="0"/>
        <a:ea typeface="+mn-ea"/>
        <a:cs typeface="+mn-cs"/>
      </a:defRPr>
    </a:lvl6pPr>
    <a:lvl7pPr marL="2743200" algn="l" defTabSz="914400" rtl="0" eaLnBrk="1" latinLnBrk="0" hangingPunct="1">
      <a:defRPr sz="2000" b="1" kern="1200">
        <a:solidFill>
          <a:srgbClr val="FF0000"/>
        </a:solidFill>
        <a:latin typeface="Comic Sans MS" pitchFamily="66" charset="0"/>
        <a:ea typeface="+mn-ea"/>
        <a:cs typeface="+mn-cs"/>
      </a:defRPr>
    </a:lvl7pPr>
    <a:lvl8pPr marL="3200400" algn="l" defTabSz="914400" rtl="0" eaLnBrk="1" latinLnBrk="0" hangingPunct="1">
      <a:defRPr sz="2000" b="1" kern="1200">
        <a:solidFill>
          <a:srgbClr val="FF0000"/>
        </a:solidFill>
        <a:latin typeface="Comic Sans MS" pitchFamily="66" charset="0"/>
        <a:ea typeface="+mn-ea"/>
        <a:cs typeface="+mn-cs"/>
      </a:defRPr>
    </a:lvl8pPr>
    <a:lvl9pPr marL="3657600" algn="l" defTabSz="914400" rtl="0" eaLnBrk="1" latinLnBrk="0" hangingPunct="1">
      <a:defRPr sz="2000" b="1" kern="1200">
        <a:solidFill>
          <a:srgbClr val="FF0000"/>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33CC33"/>
    <a:srgbClr val="000000"/>
    <a:srgbClr val="DDDDDD"/>
    <a:srgbClr val="00B5E0"/>
    <a:srgbClr val="9D9DBD"/>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81720" autoAdjust="0"/>
  </p:normalViewPr>
  <p:slideViewPr>
    <p:cSldViewPr snapToGrid="0">
      <p:cViewPr>
        <p:scale>
          <a:sx n="66" d="100"/>
          <a:sy n="66" d="100"/>
        </p:scale>
        <p:origin x="-14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b="0">
                <a:solidFill>
                  <a:schemeClr val="tx1"/>
                </a:solidFill>
                <a:latin typeface="Times New Roman" charset="0"/>
              </a:defRPr>
            </a:lvl1pPr>
          </a:lstStyle>
          <a:p>
            <a:endParaRPr lang="zh-CN" altLang="zh-CN"/>
          </a:p>
        </p:txBody>
      </p:sp>
      <p:sp>
        <p:nvSpPr>
          <p:cNvPr id="163843"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b="0">
                <a:solidFill>
                  <a:schemeClr val="tx1"/>
                </a:solidFill>
                <a:latin typeface="Times New Roman" charset="0"/>
              </a:defRPr>
            </a:lvl1pPr>
          </a:lstStyle>
          <a:p>
            <a:endParaRPr lang="zh-CN" altLang="zh-CN"/>
          </a:p>
        </p:txBody>
      </p:sp>
      <p:sp>
        <p:nvSpPr>
          <p:cNvPr id="163844"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b="0">
                <a:solidFill>
                  <a:schemeClr val="tx1"/>
                </a:solidFill>
                <a:latin typeface="Times New Roman" charset="0"/>
              </a:defRPr>
            </a:lvl1pPr>
          </a:lstStyle>
          <a:p>
            <a:endParaRPr lang="zh-CN" altLang="zh-CN"/>
          </a:p>
        </p:txBody>
      </p:sp>
      <p:sp>
        <p:nvSpPr>
          <p:cNvPr id="163845"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b="0">
                <a:solidFill>
                  <a:schemeClr val="tx1"/>
                </a:solidFill>
                <a:latin typeface="Times New Roman" charset="0"/>
              </a:defRPr>
            </a:lvl1pPr>
          </a:lstStyle>
          <a:p>
            <a:fld id="{91E234C2-5870-4398-BFE2-1F096328D3B7}" type="slidenum">
              <a:rPr lang="en-US" altLang="zh-CN"/>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b="0">
                <a:solidFill>
                  <a:schemeClr val="tx1"/>
                </a:solidFill>
                <a:latin typeface="Tahoma" pitchFamily="34" charset="0"/>
              </a:defRPr>
            </a:lvl1pPr>
          </a:lstStyle>
          <a:p>
            <a:endParaRPr lang="zh-CN" altLang="zh-CN"/>
          </a:p>
        </p:txBody>
      </p:sp>
      <p:sp>
        <p:nvSpPr>
          <p:cNvPr id="27651"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b="0">
                <a:solidFill>
                  <a:schemeClr val="tx1"/>
                </a:solidFill>
                <a:latin typeface="Tahoma" pitchFamily="34" charset="0"/>
              </a:defRPr>
            </a:lvl1pPr>
          </a:lstStyle>
          <a:p>
            <a:endParaRPr lang="zh-CN" altLang="zh-CN"/>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b="0">
                <a:solidFill>
                  <a:schemeClr val="tx1"/>
                </a:solidFill>
                <a:latin typeface="Tahoma" pitchFamily="34" charset="0"/>
              </a:defRPr>
            </a:lvl1pPr>
          </a:lstStyle>
          <a:p>
            <a:endParaRPr lang="zh-CN" altLang="zh-CN"/>
          </a:p>
        </p:txBody>
      </p:sp>
      <p:sp>
        <p:nvSpPr>
          <p:cNvPr id="27655"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b="0">
                <a:solidFill>
                  <a:schemeClr val="tx1"/>
                </a:solidFill>
                <a:latin typeface="Tahoma" pitchFamily="34" charset="0"/>
              </a:defRPr>
            </a:lvl1pPr>
          </a:lstStyle>
          <a:p>
            <a:fld id="{0916ED07-74B9-49FE-B994-74FF9ED65FAC}"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marL="228600" indent="-228600">
              <a:buNone/>
            </a:pPr>
            <a:endParaRPr lang="zh-CN" altLang="zh-CN" dirty="0"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zh-CN" altLang="zh-CN"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zh-CN" altLang="zh-CN"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a:buNone/>
            </a:pPr>
            <a:endParaRPr lang="en-US" altLang="zh-CN" baseline="0" dirty="0" smtClean="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zh-CN" altLang="zh-CN"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zh-CN" altLang="zh-CN"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23</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sz="1200" dirty="0" smtClean="0">
                <a:latin typeface="Tahoma" pitchFamily="34" charset="0"/>
                <a:ea typeface="Tahoma" pitchFamily="34" charset="0"/>
                <a:cs typeface="Tahoma" pitchFamily="34" charset="0"/>
              </a:rPr>
              <a:t>The File Transfer Protocol was developed when 7 bit ASCII and 8 bit EBCDIC were the predominate character sets</a:t>
            </a:r>
          </a:p>
          <a:p>
            <a:pPr>
              <a:lnSpc>
                <a:spcPct val="150000"/>
              </a:lnSpc>
            </a:pPr>
            <a:r>
              <a:rPr lang="en-US" sz="1200" dirty="0" smtClean="0">
                <a:latin typeface="Tahoma" pitchFamily="34" charset="0"/>
                <a:ea typeface="Tahoma" pitchFamily="34" charset="0"/>
                <a:cs typeface="Tahoma" pitchFamily="34" charset="0"/>
              </a:rPr>
              <a:t>Today these character sets cannot support the wide range of characters needed by multinational system</a:t>
            </a:r>
          </a:p>
          <a:p>
            <a:pPr>
              <a:lnSpc>
                <a:spcPct val="150000"/>
              </a:lnSpc>
            </a:pPr>
            <a:r>
              <a:rPr lang="en-US" sz="1200" dirty="0" smtClean="0">
                <a:latin typeface="Tahoma" pitchFamily="34" charset="0"/>
                <a:ea typeface="Tahoma" pitchFamily="34" charset="0"/>
                <a:cs typeface="Tahoma" pitchFamily="34" charset="0"/>
              </a:rPr>
              <a:t>So there is a need of single character set, in addition to NVT ASCII and EBCDIC, which is understandable by all systems</a:t>
            </a:r>
          </a:p>
          <a:p>
            <a:pPr>
              <a:lnSpc>
                <a:spcPct val="150000"/>
              </a:lnSpc>
            </a:pPr>
            <a:r>
              <a:rPr lang="en-US" sz="1200" dirty="0" smtClean="0">
                <a:latin typeface="Tahoma" pitchFamily="34" charset="0"/>
                <a:ea typeface="Tahoma" pitchFamily="34" charset="0"/>
                <a:cs typeface="Tahoma" pitchFamily="34" charset="0"/>
              </a:rPr>
              <a:t>There are number of character sets in current use which provide more characters than 7 bit ASCII</a:t>
            </a:r>
          </a:p>
          <a:p>
            <a:pPr>
              <a:lnSpc>
                <a:spcPct val="150000"/>
              </a:lnSpc>
            </a:pPr>
            <a:r>
              <a:rPr lang="en-US" sz="1200" dirty="0" smtClean="0">
                <a:latin typeface="Tahoma" pitchFamily="34" charset="0"/>
                <a:ea typeface="Tahoma" pitchFamily="34" charset="0"/>
                <a:cs typeface="Tahoma" pitchFamily="34" charset="0"/>
              </a:rPr>
              <a:t>RFC 2640 recommends the use of character set </a:t>
            </a:r>
            <a:r>
              <a:rPr lang="en-US" sz="1200" b="1" dirty="0" smtClean="0">
                <a:latin typeface="Tahoma" pitchFamily="34" charset="0"/>
                <a:ea typeface="Tahoma" pitchFamily="34" charset="0"/>
                <a:cs typeface="Tahoma" pitchFamily="34" charset="0"/>
              </a:rPr>
              <a:t>ISO/IEC 10646:1993 </a:t>
            </a:r>
            <a:r>
              <a:rPr lang="en-US" sz="1200" dirty="0" smtClean="0">
                <a:latin typeface="Tahoma" pitchFamily="34" charset="0"/>
                <a:ea typeface="Tahoma" pitchFamily="34" charset="0"/>
                <a:cs typeface="Tahoma" pitchFamily="34" charset="0"/>
              </a:rPr>
              <a:t>and the</a:t>
            </a:r>
            <a:r>
              <a:rPr lang="en-US" sz="1200" b="1" dirty="0" smtClean="0">
                <a:latin typeface="Tahoma" pitchFamily="34" charset="0"/>
                <a:ea typeface="Tahoma" pitchFamily="34" charset="0"/>
                <a:cs typeface="Tahoma" pitchFamily="34" charset="0"/>
              </a:rPr>
              <a:t> UTF-8 </a:t>
            </a:r>
            <a:r>
              <a:rPr lang="en-US" sz="1200" dirty="0" smtClean="0">
                <a:latin typeface="Tahoma" pitchFamily="34" charset="0"/>
                <a:ea typeface="Tahoma" pitchFamily="34" charset="0"/>
                <a:cs typeface="Tahoma" pitchFamily="34" charset="0"/>
              </a:rPr>
              <a:t>encoding which support for multiple languages and character sets found throughout the Internet community. </a:t>
            </a:r>
          </a:p>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24</a:t>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ahoma" pitchFamily="34" charset="0"/>
                <a:ea typeface="Tahoma" pitchFamily="34" charset="0"/>
                <a:cs typeface="Tahoma" pitchFamily="34" charset="0"/>
              </a:rPr>
              <a:t>UTF-8 encoding represents each UCS character as a sequence of 1 to 6 bytes in length</a:t>
            </a:r>
          </a:p>
          <a:p>
            <a:r>
              <a:rPr lang="en-US" sz="1200" dirty="0" smtClean="0">
                <a:latin typeface="Tahoma" pitchFamily="34" charset="0"/>
                <a:ea typeface="Tahoma" pitchFamily="34" charset="0"/>
                <a:cs typeface="Tahoma" pitchFamily="34" charset="0"/>
              </a:rPr>
              <a:t>For all sequences of one byte the most significant bit is ZERO</a:t>
            </a:r>
          </a:p>
          <a:p>
            <a:r>
              <a:rPr lang="en-US" sz="1200" dirty="0" smtClean="0">
                <a:latin typeface="Tahoma" pitchFamily="34" charset="0"/>
                <a:ea typeface="Tahoma" pitchFamily="34" charset="0"/>
                <a:cs typeface="Tahoma" pitchFamily="34" charset="0"/>
              </a:rPr>
              <a:t>For all sequences of more than one byte the number of ONE bits in the first byte, starting from the most significant bit position, indicates the number of bytes in the UTF-8 sequence followed by a ZERO bit</a:t>
            </a:r>
          </a:p>
          <a:p>
            <a:r>
              <a:rPr lang="en-US" sz="1200" dirty="0" smtClean="0">
                <a:latin typeface="Tahoma" pitchFamily="34" charset="0"/>
                <a:ea typeface="Tahoma" pitchFamily="34" charset="0"/>
                <a:cs typeface="Tahoma" pitchFamily="34" charset="0"/>
              </a:rPr>
              <a:t>A beneficial property of UTF-8 is that its single byte sequence is consistent with the ASCII character set</a:t>
            </a:r>
          </a:p>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25</a:t>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26</a:t>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27</a:t>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28</a:t>
            </a:fld>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29</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zh-CN" dirty="0" smtClean="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16ED07-74B9-49FE-B994-74FF9ED65FAC}" type="slidenum">
              <a:rPr lang="en-US" altLang="zh-CN" smtClean="0"/>
              <a:pPr/>
              <a:t>30</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zh-CN" altLang="zh-CN" dirty="0"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marL="228600" indent="-228600">
              <a:buNone/>
            </a:pPr>
            <a:endParaRPr lang="zh-CN" altLang="zh-CN" dirty="0"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zh-CN" altLang="zh-CN"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9867A-FB23-4D8C-A9A4-DCCFBB71358A}" type="datetime1">
              <a:rPr lang="en-US" altLang="zh-CN" smtClean="0"/>
              <a:pPr/>
              <a:t>11/8/2012</a:t>
            </a:fld>
            <a:endParaRPr lang="zh-CN" altLang="zh-CN"/>
          </a:p>
        </p:txBody>
      </p:sp>
      <p:sp>
        <p:nvSpPr>
          <p:cNvPr id="5" name="Footer Placeholder 4"/>
          <p:cNvSpPr>
            <a:spLocks noGrp="1"/>
          </p:cNvSpPr>
          <p:nvPr>
            <p:ph type="ftr" sz="quarter" idx="11"/>
          </p:nvPr>
        </p:nvSpPr>
        <p:spPr/>
        <p:txBody>
          <a:bodyPr/>
          <a:lstStyle/>
          <a:p>
            <a:endParaRPr lang="zh-CN" altLang="zh-CN"/>
          </a:p>
        </p:txBody>
      </p:sp>
      <p:sp>
        <p:nvSpPr>
          <p:cNvPr id="6" name="Slide Number Placeholder 5"/>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501B3B-E55C-41C5-9FD3-3ACB6A53877C}" type="datetime1">
              <a:rPr lang="en-US" altLang="zh-CN" smtClean="0"/>
              <a:pPr/>
              <a:t>11/8/2012</a:t>
            </a:fld>
            <a:endParaRPr lang="zh-CN" altLang="zh-CN"/>
          </a:p>
        </p:txBody>
      </p:sp>
      <p:sp>
        <p:nvSpPr>
          <p:cNvPr id="5" name="Footer Placeholder 4"/>
          <p:cNvSpPr>
            <a:spLocks noGrp="1"/>
          </p:cNvSpPr>
          <p:nvPr>
            <p:ph type="ftr" sz="quarter" idx="11"/>
          </p:nvPr>
        </p:nvSpPr>
        <p:spPr/>
        <p:txBody>
          <a:bodyPr/>
          <a:lstStyle/>
          <a:p>
            <a:endParaRPr lang="zh-CN" altLang="zh-CN"/>
          </a:p>
        </p:txBody>
      </p:sp>
      <p:sp>
        <p:nvSpPr>
          <p:cNvPr id="6" name="Slide Number Placeholder 5"/>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C7DB53-D952-45F9-AC92-A3735262E856}" type="datetime1">
              <a:rPr lang="en-US" altLang="zh-CN" smtClean="0"/>
              <a:pPr/>
              <a:t>11/8/2012</a:t>
            </a:fld>
            <a:endParaRPr lang="zh-CN" altLang="zh-CN"/>
          </a:p>
        </p:txBody>
      </p:sp>
      <p:sp>
        <p:nvSpPr>
          <p:cNvPr id="5" name="Footer Placeholder 4"/>
          <p:cNvSpPr>
            <a:spLocks noGrp="1"/>
          </p:cNvSpPr>
          <p:nvPr>
            <p:ph type="ftr" sz="quarter" idx="11"/>
          </p:nvPr>
        </p:nvSpPr>
        <p:spPr/>
        <p:txBody>
          <a:bodyPr/>
          <a:lstStyle/>
          <a:p>
            <a:endParaRPr lang="zh-CN" altLang="zh-CN"/>
          </a:p>
        </p:txBody>
      </p:sp>
      <p:sp>
        <p:nvSpPr>
          <p:cNvPr id="6" name="Slide Number Placeholder 5"/>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fld id="{DDD646B3-95CE-4C2D-A279-1B8EC9AB4EA7}" type="datetime1">
              <a:rPr lang="en-US" altLang="zh-CN" smtClean="0"/>
              <a:pPr/>
              <a:t>11/8/2012</a:t>
            </a:fld>
            <a:endParaRPr lang="zh-CN" altLang="zh-CN"/>
          </a:p>
        </p:txBody>
      </p:sp>
      <p:sp>
        <p:nvSpPr>
          <p:cNvPr id="5" name="Rectangle 5"/>
          <p:cNvSpPr>
            <a:spLocks noGrp="1" noChangeArrowheads="1"/>
          </p:cNvSpPr>
          <p:nvPr>
            <p:ph type="ftr" sz="quarter" idx="11"/>
          </p:nvPr>
        </p:nvSpPr>
        <p:spPr>
          <a:ln/>
        </p:spPr>
        <p:txBody>
          <a:bodyPr/>
          <a:lstStyle>
            <a:lvl1pPr>
              <a:defRPr/>
            </a:lvl1pPr>
          </a:lstStyle>
          <a:p>
            <a:endParaRPr lang="zh-CN" altLang="zh-CN"/>
          </a:p>
        </p:txBody>
      </p:sp>
      <p:sp>
        <p:nvSpPr>
          <p:cNvPr id="6" name="Rectangle 6"/>
          <p:cNvSpPr>
            <a:spLocks noGrp="1" noChangeArrowheads="1"/>
          </p:cNvSpPr>
          <p:nvPr>
            <p:ph type="sldNum" sz="quarter" idx="12"/>
          </p:nvPr>
        </p:nvSpPr>
        <p:spPr>
          <a:ln/>
        </p:spPr>
        <p:txBody>
          <a:bodyPr/>
          <a:lstStyle>
            <a:lvl1pPr>
              <a:defRPr/>
            </a:lvl1pPr>
          </a:lstStyle>
          <a:p>
            <a:fld id="{13DAE389-F702-4999-B185-EE0766018E8D}"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87850-7763-423E-84CB-68E227E01431}" type="datetime1">
              <a:rPr lang="en-US" altLang="zh-CN" smtClean="0"/>
              <a:pPr/>
              <a:t>11/8/2012</a:t>
            </a:fld>
            <a:endParaRPr lang="zh-CN" altLang="zh-CN"/>
          </a:p>
        </p:txBody>
      </p:sp>
      <p:sp>
        <p:nvSpPr>
          <p:cNvPr id="5" name="Footer Placeholder 4"/>
          <p:cNvSpPr>
            <a:spLocks noGrp="1"/>
          </p:cNvSpPr>
          <p:nvPr>
            <p:ph type="ftr" sz="quarter" idx="11"/>
          </p:nvPr>
        </p:nvSpPr>
        <p:spPr/>
        <p:txBody>
          <a:bodyPr/>
          <a:lstStyle/>
          <a:p>
            <a:endParaRPr lang="zh-CN" altLang="zh-CN"/>
          </a:p>
        </p:txBody>
      </p:sp>
      <p:sp>
        <p:nvSpPr>
          <p:cNvPr id="6" name="Slide Number Placeholder 5"/>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C16B6-EC8E-4FEA-B139-7548FFE09AC4}" type="datetime1">
              <a:rPr lang="en-US" altLang="zh-CN" smtClean="0"/>
              <a:pPr/>
              <a:t>11/8/2012</a:t>
            </a:fld>
            <a:endParaRPr lang="zh-CN" altLang="zh-CN"/>
          </a:p>
        </p:txBody>
      </p:sp>
      <p:sp>
        <p:nvSpPr>
          <p:cNvPr id="5" name="Footer Placeholder 4"/>
          <p:cNvSpPr>
            <a:spLocks noGrp="1"/>
          </p:cNvSpPr>
          <p:nvPr>
            <p:ph type="ftr" sz="quarter" idx="11"/>
          </p:nvPr>
        </p:nvSpPr>
        <p:spPr/>
        <p:txBody>
          <a:bodyPr/>
          <a:lstStyle/>
          <a:p>
            <a:endParaRPr lang="zh-CN" altLang="zh-CN"/>
          </a:p>
        </p:txBody>
      </p:sp>
      <p:sp>
        <p:nvSpPr>
          <p:cNvPr id="6" name="Slide Number Placeholder 5"/>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24C7D8-7047-42FF-B622-D8523953E340}" type="datetime1">
              <a:rPr lang="en-US" altLang="zh-CN" smtClean="0"/>
              <a:pPr/>
              <a:t>11/8/2012</a:t>
            </a:fld>
            <a:endParaRPr lang="zh-CN" altLang="zh-CN"/>
          </a:p>
        </p:txBody>
      </p:sp>
      <p:sp>
        <p:nvSpPr>
          <p:cNvPr id="6" name="Footer Placeholder 5"/>
          <p:cNvSpPr>
            <a:spLocks noGrp="1"/>
          </p:cNvSpPr>
          <p:nvPr>
            <p:ph type="ftr" sz="quarter" idx="11"/>
          </p:nvPr>
        </p:nvSpPr>
        <p:spPr/>
        <p:txBody>
          <a:bodyPr/>
          <a:lstStyle/>
          <a:p>
            <a:endParaRPr lang="zh-CN" altLang="zh-CN"/>
          </a:p>
        </p:txBody>
      </p:sp>
      <p:sp>
        <p:nvSpPr>
          <p:cNvPr id="7" name="Slide Number Placeholder 6"/>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4314C-F8E8-48FA-BFFA-268FF93E12D0}" type="datetime1">
              <a:rPr lang="en-US" altLang="zh-CN" smtClean="0"/>
              <a:pPr/>
              <a:t>11/8/2012</a:t>
            </a:fld>
            <a:endParaRPr lang="zh-CN" altLang="zh-CN"/>
          </a:p>
        </p:txBody>
      </p:sp>
      <p:sp>
        <p:nvSpPr>
          <p:cNvPr id="8" name="Footer Placeholder 7"/>
          <p:cNvSpPr>
            <a:spLocks noGrp="1"/>
          </p:cNvSpPr>
          <p:nvPr>
            <p:ph type="ftr" sz="quarter" idx="11"/>
          </p:nvPr>
        </p:nvSpPr>
        <p:spPr/>
        <p:txBody>
          <a:bodyPr/>
          <a:lstStyle/>
          <a:p>
            <a:endParaRPr lang="zh-CN" altLang="zh-CN"/>
          </a:p>
        </p:txBody>
      </p:sp>
      <p:sp>
        <p:nvSpPr>
          <p:cNvPr id="9" name="Slide Number Placeholder 8"/>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AFE22-8DB9-4A64-B17D-3EB67F4270EE}" type="datetime1">
              <a:rPr lang="en-US" altLang="zh-CN" smtClean="0"/>
              <a:pPr/>
              <a:t>11/8/2012</a:t>
            </a:fld>
            <a:endParaRPr lang="zh-CN" altLang="zh-CN"/>
          </a:p>
        </p:txBody>
      </p:sp>
      <p:sp>
        <p:nvSpPr>
          <p:cNvPr id="4" name="Footer Placeholder 3"/>
          <p:cNvSpPr>
            <a:spLocks noGrp="1"/>
          </p:cNvSpPr>
          <p:nvPr>
            <p:ph type="ftr" sz="quarter" idx="11"/>
          </p:nvPr>
        </p:nvSpPr>
        <p:spPr/>
        <p:txBody>
          <a:bodyPr/>
          <a:lstStyle/>
          <a:p>
            <a:endParaRPr lang="zh-CN" altLang="zh-CN"/>
          </a:p>
        </p:txBody>
      </p:sp>
      <p:sp>
        <p:nvSpPr>
          <p:cNvPr id="5" name="Slide Number Placeholder 4"/>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FD48A-449D-4824-93F2-4BAE8CD30913}" type="datetime1">
              <a:rPr lang="en-US" altLang="zh-CN" smtClean="0"/>
              <a:pPr/>
              <a:t>11/8/2012</a:t>
            </a:fld>
            <a:endParaRPr lang="zh-CN" altLang="zh-CN"/>
          </a:p>
        </p:txBody>
      </p:sp>
      <p:sp>
        <p:nvSpPr>
          <p:cNvPr id="3" name="Footer Placeholder 2"/>
          <p:cNvSpPr>
            <a:spLocks noGrp="1"/>
          </p:cNvSpPr>
          <p:nvPr>
            <p:ph type="ftr" sz="quarter" idx="11"/>
          </p:nvPr>
        </p:nvSpPr>
        <p:spPr/>
        <p:txBody>
          <a:bodyPr/>
          <a:lstStyle/>
          <a:p>
            <a:endParaRPr lang="zh-CN" altLang="zh-CN"/>
          </a:p>
        </p:txBody>
      </p:sp>
      <p:sp>
        <p:nvSpPr>
          <p:cNvPr id="4" name="Slide Number Placeholder 3"/>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4EF9C-E6C0-4E58-ABD7-4C55A51A28B1}" type="datetime1">
              <a:rPr lang="en-US" altLang="zh-CN" smtClean="0"/>
              <a:pPr/>
              <a:t>11/8/2012</a:t>
            </a:fld>
            <a:endParaRPr lang="zh-CN" altLang="zh-CN"/>
          </a:p>
        </p:txBody>
      </p:sp>
      <p:sp>
        <p:nvSpPr>
          <p:cNvPr id="6" name="Footer Placeholder 5"/>
          <p:cNvSpPr>
            <a:spLocks noGrp="1"/>
          </p:cNvSpPr>
          <p:nvPr>
            <p:ph type="ftr" sz="quarter" idx="11"/>
          </p:nvPr>
        </p:nvSpPr>
        <p:spPr/>
        <p:txBody>
          <a:bodyPr/>
          <a:lstStyle/>
          <a:p>
            <a:endParaRPr lang="zh-CN" altLang="zh-CN"/>
          </a:p>
        </p:txBody>
      </p:sp>
      <p:sp>
        <p:nvSpPr>
          <p:cNvPr id="7" name="Slide Number Placeholder 6"/>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56967-DE91-4905-9C4D-DACCB712AC23}" type="datetime1">
              <a:rPr lang="en-US" altLang="zh-CN" smtClean="0"/>
              <a:pPr/>
              <a:t>11/8/2012</a:t>
            </a:fld>
            <a:endParaRPr lang="zh-CN" altLang="zh-CN"/>
          </a:p>
        </p:txBody>
      </p:sp>
      <p:sp>
        <p:nvSpPr>
          <p:cNvPr id="6" name="Footer Placeholder 5"/>
          <p:cNvSpPr>
            <a:spLocks noGrp="1"/>
          </p:cNvSpPr>
          <p:nvPr>
            <p:ph type="ftr" sz="quarter" idx="11"/>
          </p:nvPr>
        </p:nvSpPr>
        <p:spPr/>
        <p:txBody>
          <a:bodyPr/>
          <a:lstStyle/>
          <a:p>
            <a:endParaRPr lang="zh-CN" altLang="zh-CN"/>
          </a:p>
        </p:txBody>
      </p:sp>
      <p:sp>
        <p:nvSpPr>
          <p:cNvPr id="7" name="Slide Number Placeholder 6"/>
          <p:cNvSpPr>
            <a:spLocks noGrp="1"/>
          </p:cNvSpPr>
          <p:nvPr>
            <p:ph type="sldNum" sz="quarter" idx="12"/>
          </p:nvPr>
        </p:nvSpPr>
        <p:spPr/>
        <p:txBody>
          <a:bodyPr/>
          <a:lstStyle/>
          <a:p>
            <a:fld id="{EDAD9C55-22D9-4FEA-94A0-BF9FDBDD8055}" type="slidenum">
              <a:rPr lang="en-US" altLang="zh-CN" smtClean="0"/>
              <a:pPr/>
              <a:t>‹#›</a:t>
            </a:fld>
            <a:endParaRPr lang="en-US" altLang="zh-C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4B091-672E-466D-A22B-03CB99779973}" type="datetime1">
              <a:rPr lang="en-US" altLang="zh-CN" smtClean="0"/>
              <a:pPr/>
              <a:t>11/8/2012</a:t>
            </a:fld>
            <a:endParaRPr lang="zh-CN"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D9C55-22D9-4FEA-94A0-BF9FDBDD8055}"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8.gif"/></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Ft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pcvr.nl/tcpip/ftp_file.htm" TargetMode="External"/><Relationship Id="rId4" Type="http://schemas.openxmlformats.org/officeDocument/2006/relationships/hyperlink" Target="http://en.kioskea.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7" name="Picture 16" descr="udel-logo-better.gif"/>
          <p:cNvPicPr>
            <a:picLocks noChangeAspect="1"/>
          </p:cNvPicPr>
          <p:nvPr/>
        </p:nvPicPr>
        <p:blipFill>
          <a:blip r:embed="rId4" cstate="print"/>
          <a:srcRect/>
          <a:stretch>
            <a:fillRect/>
          </a:stretch>
        </p:blipFill>
        <p:spPr bwMode="auto">
          <a:xfrm>
            <a:off x="185965" y="802822"/>
            <a:ext cx="914400" cy="823913"/>
          </a:xfrm>
          <a:prstGeom prst="rect">
            <a:avLst/>
          </a:prstGeom>
          <a:noFill/>
          <a:ln w="9525">
            <a:noFill/>
            <a:miter lim="800000"/>
            <a:headEnd/>
            <a:tailEnd/>
          </a:ln>
        </p:spPr>
      </p:pic>
      <p:sp>
        <p:nvSpPr>
          <p:cNvPr id="2050" name="Rectangle 2"/>
          <p:cNvSpPr>
            <a:spLocks noGrp="1" noChangeArrowheads="1"/>
          </p:cNvSpPr>
          <p:nvPr>
            <p:ph type="ctrTitle"/>
          </p:nvPr>
        </p:nvSpPr>
        <p:spPr>
          <a:xfrm>
            <a:off x="928914" y="1175660"/>
            <a:ext cx="7623175" cy="2438400"/>
          </a:xfrm>
        </p:spPr>
        <p:txBody>
          <a:bodyPr/>
          <a:lstStyle/>
          <a:p>
            <a:pPr eaLnBrk="1" hangingPunct="1"/>
            <a:r>
              <a:rPr lang="en-US" altLang="zh-CN" b="1" dirty="0" smtClean="0">
                <a:ea typeface="宋体" charset="-122"/>
              </a:rPr>
              <a:t>FTP - File Transfer Protocol</a:t>
            </a:r>
            <a:r>
              <a:rPr lang="en-US" altLang="zh-CN" sz="5400" b="1" dirty="0" smtClean="0">
                <a:ea typeface="宋体" charset="-122"/>
              </a:rPr>
              <a:t/>
            </a:r>
            <a:br>
              <a:rPr lang="en-US" altLang="zh-CN" sz="5400" b="1" dirty="0" smtClean="0">
                <a:ea typeface="宋体" charset="-122"/>
              </a:rPr>
            </a:br>
            <a:r>
              <a:rPr lang="en-US" altLang="zh-CN" sz="1500" b="1" dirty="0" smtClean="0">
                <a:ea typeface="宋体" charset="-122"/>
              </a:rPr>
              <a:t/>
            </a:r>
            <a:br>
              <a:rPr lang="en-US" altLang="zh-CN" sz="1500" b="1" dirty="0" smtClean="0">
                <a:ea typeface="宋体" charset="-122"/>
              </a:rPr>
            </a:br>
            <a:r>
              <a:rPr lang="en-US" altLang="zh-CN" sz="3600" b="1" dirty="0" smtClean="0">
                <a:ea typeface="宋体" charset="-122"/>
              </a:rPr>
              <a:t>CISC 856 – Fall 2012</a:t>
            </a:r>
          </a:p>
        </p:txBody>
      </p:sp>
      <p:sp>
        <p:nvSpPr>
          <p:cNvPr id="2051" name="Rectangle 5"/>
          <p:cNvSpPr>
            <a:spLocks noGrp="1" noChangeArrowheads="1"/>
          </p:cNvSpPr>
          <p:nvPr>
            <p:ph type="subTitle" idx="1"/>
          </p:nvPr>
        </p:nvSpPr>
        <p:spPr>
          <a:xfrm>
            <a:off x="1382486" y="3635833"/>
            <a:ext cx="6858000" cy="1676400"/>
          </a:xfrm>
        </p:spPr>
        <p:txBody>
          <a:bodyPr>
            <a:normAutofit fontScale="92500" lnSpcReduction="10000"/>
          </a:bodyPr>
          <a:lstStyle/>
          <a:p>
            <a:pPr eaLnBrk="1" hangingPunct="1">
              <a:lnSpc>
                <a:spcPct val="80000"/>
              </a:lnSpc>
            </a:pPr>
            <a:r>
              <a:rPr lang="en-US" altLang="zh-CN" sz="1800" b="1" dirty="0" smtClean="0">
                <a:solidFill>
                  <a:schemeClr val="tx2"/>
                </a:solidFill>
                <a:ea typeface="宋体" charset="-122"/>
              </a:rPr>
              <a:t>University of Delaware</a:t>
            </a:r>
          </a:p>
          <a:p>
            <a:pPr eaLnBrk="1" hangingPunct="1">
              <a:lnSpc>
                <a:spcPct val="80000"/>
              </a:lnSpc>
            </a:pPr>
            <a:r>
              <a:rPr lang="en-US" altLang="zh-CN" sz="1800" b="1" dirty="0" smtClean="0">
                <a:solidFill>
                  <a:schemeClr val="tx2"/>
                </a:solidFill>
                <a:ea typeface="宋体" charset="-122"/>
              </a:rPr>
              <a:t>Ayush </a:t>
            </a:r>
            <a:r>
              <a:rPr lang="en-US" altLang="zh-CN" sz="1800" b="1" dirty="0" err="1" smtClean="0">
                <a:solidFill>
                  <a:schemeClr val="tx2"/>
                </a:solidFill>
                <a:ea typeface="宋体" charset="-122"/>
              </a:rPr>
              <a:t>Dusia</a:t>
            </a:r>
            <a:endParaRPr lang="en-US" altLang="zh-CN" sz="1800" b="1" dirty="0" smtClean="0">
              <a:solidFill>
                <a:schemeClr val="tx2"/>
              </a:solidFill>
              <a:ea typeface="宋体" charset="-122"/>
            </a:endParaRPr>
          </a:p>
          <a:p>
            <a:pPr eaLnBrk="1" hangingPunct="1">
              <a:lnSpc>
                <a:spcPct val="80000"/>
              </a:lnSpc>
            </a:pPr>
            <a:r>
              <a:rPr lang="en-US" altLang="zh-CN" sz="1800" b="1" dirty="0" smtClean="0">
                <a:solidFill>
                  <a:schemeClr val="tx2"/>
                </a:solidFill>
                <a:ea typeface="宋体" charset="-122"/>
              </a:rPr>
              <a:t>adusia@udel.edu</a:t>
            </a:r>
          </a:p>
          <a:p>
            <a:pPr eaLnBrk="1" hangingPunct="1">
              <a:lnSpc>
                <a:spcPct val="80000"/>
              </a:lnSpc>
            </a:pPr>
            <a:endParaRPr lang="en-US" altLang="zh-CN" sz="1800" b="1" dirty="0" smtClean="0">
              <a:solidFill>
                <a:schemeClr val="tx2"/>
              </a:solidFill>
              <a:ea typeface="宋体" charset="-122"/>
            </a:endParaRPr>
          </a:p>
          <a:p>
            <a:pPr eaLnBrk="1" hangingPunct="1">
              <a:lnSpc>
                <a:spcPct val="80000"/>
              </a:lnSpc>
            </a:pPr>
            <a:r>
              <a:rPr lang="en-US" altLang="zh-CN" sz="1800" b="1" dirty="0" smtClean="0">
                <a:solidFill>
                  <a:schemeClr val="tx2"/>
                </a:solidFill>
                <a:ea typeface="宋体" charset="-122"/>
              </a:rPr>
              <a:t>(many  slides courtesy of:</a:t>
            </a:r>
          </a:p>
          <a:p>
            <a:pPr eaLnBrk="1" hangingPunct="1">
              <a:lnSpc>
                <a:spcPct val="80000"/>
              </a:lnSpc>
            </a:pPr>
            <a:r>
              <a:rPr lang="en-US" altLang="zh-CN" sz="1800" b="1" dirty="0" smtClean="0">
                <a:solidFill>
                  <a:schemeClr val="tx2"/>
                </a:solidFill>
                <a:ea typeface="宋体" charset="-122"/>
              </a:rPr>
              <a:t> Brian Lucas, </a:t>
            </a:r>
            <a:r>
              <a:rPr lang="en-US" altLang="zh-CN" sz="1800" b="1" dirty="0" err="1" smtClean="0">
                <a:solidFill>
                  <a:schemeClr val="tx2"/>
                </a:solidFill>
                <a:ea typeface="宋体" charset="-122"/>
              </a:rPr>
              <a:t>Umakanth</a:t>
            </a:r>
            <a:r>
              <a:rPr lang="en-US" altLang="zh-CN" sz="1800" b="1" dirty="0" smtClean="0">
                <a:solidFill>
                  <a:schemeClr val="tx2"/>
                </a:solidFill>
                <a:ea typeface="宋体" charset="-122"/>
              </a:rPr>
              <a:t> </a:t>
            </a:r>
            <a:r>
              <a:rPr lang="en-US" altLang="zh-CN" sz="1800" b="1" dirty="0" err="1" smtClean="0">
                <a:solidFill>
                  <a:schemeClr val="tx2"/>
                </a:solidFill>
                <a:ea typeface="宋体" charset="-122"/>
              </a:rPr>
              <a:t>Puppala</a:t>
            </a:r>
            <a:r>
              <a:rPr lang="en-US" altLang="zh-CN" sz="1800" b="1" dirty="0" smtClean="0">
                <a:solidFill>
                  <a:schemeClr val="tx2"/>
                </a:solidFill>
                <a:ea typeface="宋体" charset="-122"/>
              </a:rPr>
              <a:t>, William Boyer, </a:t>
            </a:r>
          </a:p>
          <a:p>
            <a:pPr eaLnBrk="1" hangingPunct="1">
              <a:lnSpc>
                <a:spcPct val="80000"/>
              </a:lnSpc>
            </a:pPr>
            <a:r>
              <a:rPr lang="en-US" altLang="zh-CN" sz="1800" b="1" dirty="0" err="1" smtClean="0">
                <a:solidFill>
                  <a:schemeClr val="tx2"/>
                </a:solidFill>
                <a:ea typeface="宋体" charset="-122"/>
              </a:rPr>
              <a:t>Vikram</a:t>
            </a:r>
            <a:r>
              <a:rPr lang="en-US" altLang="zh-CN" sz="1800" b="1" dirty="0" smtClean="0">
                <a:solidFill>
                  <a:schemeClr val="tx2"/>
                </a:solidFill>
                <a:ea typeface="宋体" charset="-122"/>
              </a:rPr>
              <a:t> </a:t>
            </a:r>
            <a:r>
              <a:rPr lang="en-US" altLang="zh-CN" sz="1800" b="1" dirty="0" err="1" smtClean="0">
                <a:solidFill>
                  <a:schemeClr val="tx2"/>
                </a:solidFill>
                <a:ea typeface="宋体" charset="-122"/>
              </a:rPr>
              <a:t>Rajan</a:t>
            </a:r>
            <a:r>
              <a:rPr lang="en-US" altLang="zh-CN" sz="1800" b="1" dirty="0" smtClean="0">
                <a:solidFill>
                  <a:schemeClr val="tx2"/>
                </a:solidFill>
                <a:ea typeface="宋体" charset="-122"/>
              </a:rPr>
              <a:t>, Michael Haggerty, </a:t>
            </a:r>
            <a:r>
              <a:rPr lang="en-US" altLang="zh-CN" sz="1800" b="1" dirty="0" err="1" smtClean="0">
                <a:solidFill>
                  <a:schemeClr val="tx2"/>
                </a:solidFill>
                <a:ea typeface="宋体" charset="-122"/>
              </a:rPr>
              <a:t>Shriram</a:t>
            </a:r>
            <a:r>
              <a:rPr lang="en-US" altLang="zh-CN" sz="1800" b="1" dirty="0" smtClean="0">
                <a:solidFill>
                  <a:schemeClr val="tx2"/>
                </a:solidFill>
                <a:ea typeface="宋体" charset="-122"/>
              </a:rPr>
              <a:t> </a:t>
            </a:r>
            <a:r>
              <a:rPr lang="en-US" altLang="zh-CN" sz="1800" b="1" dirty="0" err="1" smtClean="0">
                <a:solidFill>
                  <a:schemeClr val="tx2"/>
                </a:solidFill>
                <a:ea typeface="宋体" charset="-122"/>
              </a:rPr>
              <a:t>Ganesh</a:t>
            </a:r>
            <a:r>
              <a:rPr lang="en-US" altLang="zh-CN" sz="1800" b="1" dirty="0" smtClean="0">
                <a:solidFill>
                  <a:schemeClr val="tx2"/>
                </a:solidFill>
                <a:ea typeface="宋体" charset="-122"/>
              </a:rPr>
              <a:t>, Bo </a:t>
            </a:r>
            <a:r>
              <a:rPr lang="en-US" altLang="zh-CN" sz="1800" b="1" dirty="0" err="1" smtClean="0">
                <a:solidFill>
                  <a:schemeClr val="tx2"/>
                </a:solidFill>
                <a:ea typeface="宋体" charset="-122"/>
              </a:rPr>
              <a:t>Xu</a:t>
            </a:r>
            <a:r>
              <a:rPr lang="en-US" altLang="zh-CN" sz="1800" b="1" dirty="0" smtClean="0">
                <a:solidFill>
                  <a:schemeClr val="tx2"/>
                </a:solidFill>
                <a:ea typeface="宋体" charset="-122"/>
              </a:rPr>
              <a:t> and Prof </a:t>
            </a:r>
            <a:r>
              <a:rPr lang="en-US" altLang="zh-CN" sz="1800" b="1" dirty="0" err="1" smtClean="0">
                <a:solidFill>
                  <a:schemeClr val="tx2"/>
                </a:solidFill>
                <a:ea typeface="宋体" charset="-122"/>
              </a:rPr>
              <a:t>Amer</a:t>
            </a:r>
            <a:r>
              <a:rPr lang="en-US" altLang="zh-CN" sz="1800" b="1" dirty="0" smtClean="0">
                <a:solidFill>
                  <a:schemeClr val="tx2"/>
                </a:solidFill>
                <a:ea typeface="宋体" charset="-122"/>
              </a:rPr>
              <a:t>)</a:t>
            </a:r>
          </a:p>
        </p:txBody>
      </p:sp>
      <p:sp>
        <p:nvSpPr>
          <p:cNvPr id="4" name="TextBox 3"/>
          <p:cNvSpPr txBox="1"/>
          <p:nvPr/>
        </p:nvSpPr>
        <p:spPr>
          <a:xfrm>
            <a:off x="2496459" y="6328228"/>
            <a:ext cx="4513943" cy="400110"/>
          </a:xfrm>
          <a:prstGeom prst="rect">
            <a:avLst/>
          </a:prstGeom>
          <a:noFill/>
        </p:spPr>
        <p:txBody>
          <a:bodyPr wrap="square" rtlCol="0">
            <a:spAutoFit/>
          </a:bodyPr>
          <a:lstStyle/>
          <a:p>
            <a:pPr algn="ctr"/>
            <a:r>
              <a:rPr lang="en-US" altLang="zh-CN" dirty="0" smtClean="0"/>
              <a:t>Computer &amp; Information Science</a:t>
            </a:r>
            <a:endParaRPr lang="zh-CN" altLang="en-US" dirty="0"/>
          </a:p>
        </p:txBody>
      </p:sp>
    </p:spTree>
  </p:cSld>
  <p:clrMapOvr>
    <a:masterClrMapping/>
  </p:clrMapOvr>
  <p:transition advTm="166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Line 4"/>
          <p:cNvSpPr>
            <a:spLocks noChangeShapeType="1"/>
          </p:cNvSpPr>
          <p:nvPr/>
        </p:nvSpPr>
        <p:spPr bwMode="auto">
          <a:xfrm>
            <a:off x="2888340" y="1905000"/>
            <a:ext cx="0" cy="4495800"/>
          </a:xfrm>
          <a:prstGeom prst="line">
            <a:avLst/>
          </a:prstGeom>
          <a:noFill/>
          <a:ln w="9525">
            <a:solidFill>
              <a:schemeClr val="tx1"/>
            </a:solidFill>
            <a:round/>
            <a:headEnd/>
            <a:tailEnd/>
          </a:ln>
        </p:spPr>
        <p:txBody>
          <a:bodyPr anchor="ctr"/>
          <a:lstStyle/>
          <a:p>
            <a:endParaRPr lang="zh-CN" altLang="en-US"/>
          </a:p>
        </p:txBody>
      </p:sp>
      <p:sp>
        <p:nvSpPr>
          <p:cNvPr id="11267" name="Line 5"/>
          <p:cNvSpPr>
            <a:spLocks noChangeShapeType="1"/>
          </p:cNvSpPr>
          <p:nvPr/>
        </p:nvSpPr>
        <p:spPr bwMode="auto">
          <a:xfrm>
            <a:off x="6317340" y="1905000"/>
            <a:ext cx="0" cy="4572000"/>
          </a:xfrm>
          <a:prstGeom prst="line">
            <a:avLst/>
          </a:prstGeom>
          <a:noFill/>
          <a:ln w="9525">
            <a:solidFill>
              <a:schemeClr val="tx1"/>
            </a:solidFill>
            <a:round/>
            <a:headEnd/>
            <a:tailEnd/>
          </a:ln>
        </p:spPr>
        <p:txBody>
          <a:bodyPr anchor="ctr"/>
          <a:lstStyle/>
          <a:p>
            <a:endParaRPr lang="zh-CN" altLang="en-US"/>
          </a:p>
        </p:txBody>
      </p:sp>
      <p:sp>
        <p:nvSpPr>
          <p:cNvPr id="118790" name="Line 6"/>
          <p:cNvSpPr>
            <a:spLocks noChangeShapeType="1"/>
          </p:cNvSpPr>
          <p:nvPr/>
        </p:nvSpPr>
        <p:spPr bwMode="auto">
          <a:xfrm>
            <a:off x="2886753" y="2054225"/>
            <a:ext cx="3429000" cy="296863"/>
          </a:xfrm>
          <a:prstGeom prst="line">
            <a:avLst/>
          </a:prstGeom>
          <a:noFill/>
          <a:ln w="9525">
            <a:solidFill>
              <a:schemeClr val="tx1"/>
            </a:solidFill>
            <a:round/>
            <a:headEnd/>
            <a:tailEnd type="triangle" w="med" len="med"/>
          </a:ln>
        </p:spPr>
        <p:txBody>
          <a:bodyPr anchor="ctr"/>
          <a:lstStyle/>
          <a:p>
            <a:endParaRPr lang="zh-CN" altLang="en-US"/>
          </a:p>
        </p:txBody>
      </p:sp>
      <p:sp>
        <p:nvSpPr>
          <p:cNvPr id="118791" name="Text Box 7"/>
          <p:cNvSpPr txBox="1">
            <a:spLocks noChangeArrowheads="1"/>
          </p:cNvSpPr>
          <p:nvPr/>
        </p:nvSpPr>
        <p:spPr bwMode="auto">
          <a:xfrm>
            <a:off x="-71701" y="1924976"/>
            <a:ext cx="2900153" cy="338554"/>
          </a:xfrm>
          <a:prstGeom prst="rect">
            <a:avLst/>
          </a:prstGeom>
          <a:noFill/>
          <a:ln w="9525" algn="ctr">
            <a:noFill/>
            <a:miter lim="800000"/>
            <a:headEnd/>
            <a:tailEnd/>
          </a:ln>
        </p:spPr>
        <p:txBody>
          <a:bodyPr wrap="none">
            <a:spAutoFit/>
          </a:bodyPr>
          <a:lstStyle/>
          <a:p>
            <a:r>
              <a:rPr lang="en-US" altLang="zh-CN" sz="1600" b="0" dirty="0">
                <a:solidFill>
                  <a:schemeClr val="tx1"/>
                </a:solidFill>
                <a:latin typeface="Lucida Console" pitchFamily="49" charset="0"/>
                <a:ea typeface="宋体" charset="-122"/>
              </a:rPr>
              <a:t>ftp&gt; </a:t>
            </a:r>
            <a:r>
              <a:rPr lang="en-US" altLang="zh-CN" sz="1600" b="0" dirty="0" smtClean="0">
                <a:solidFill>
                  <a:schemeClr val="tx1"/>
                </a:solidFill>
                <a:latin typeface="Lucida Console" pitchFamily="49" charset="0"/>
                <a:ea typeface="宋体" charset="-122"/>
              </a:rPr>
              <a:t>OPEN </a:t>
            </a:r>
            <a:r>
              <a:rPr lang="en-US" altLang="zh-CN" sz="1600" b="0" i="1" dirty="0" smtClean="0">
                <a:solidFill>
                  <a:schemeClr val="tx1"/>
                </a:solidFill>
                <a:latin typeface="Lucida Console" pitchFamily="49" charset="0"/>
                <a:ea typeface="宋体" charset="-122"/>
              </a:rPr>
              <a:t>ftp.udel.edu</a:t>
            </a:r>
            <a:endParaRPr lang="en-US" altLang="zh-CN" sz="1600" b="0" i="1" dirty="0">
              <a:solidFill>
                <a:schemeClr val="tx1"/>
              </a:solidFill>
              <a:latin typeface="Lucida Console" pitchFamily="49" charset="0"/>
              <a:ea typeface="宋体" charset="-122"/>
            </a:endParaRPr>
          </a:p>
        </p:txBody>
      </p:sp>
      <p:sp>
        <p:nvSpPr>
          <p:cNvPr id="118792" name="Text Box 8"/>
          <p:cNvSpPr txBox="1">
            <a:spLocks noChangeArrowheads="1"/>
          </p:cNvSpPr>
          <p:nvPr/>
        </p:nvSpPr>
        <p:spPr bwMode="auto">
          <a:xfrm>
            <a:off x="4196440" y="1900238"/>
            <a:ext cx="598488" cy="366712"/>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SYN</a:t>
            </a:r>
          </a:p>
        </p:txBody>
      </p:sp>
      <p:sp>
        <p:nvSpPr>
          <p:cNvPr id="118793" name="Line 9"/>
          <p:cNvSpPr>
            <a:spLocks noChangeShapeType="1"/>
          </p:cNvSpPr>
          <p:nvPr/>
        </p:nvSpPr>
        <p:spPr bwMode="auto">
          <a:xfrm flipH="1">
            <a:off x="2886753" y="2511425"/>
            <a:ext cx="3427412" cy="217488"/>
          </a:xfrm>
          <a:prstGeom prst="line">
            <a:avLst/>
          </a:prstGeom>
          <a:noFill/>
          <a:ln w="9525">
            <a:solidFill>
              <a:schemeClr val="tx1"/>
            </a:solidFill>
            <a:round/>
            <a:headEnd/>
            <a:tailEnd type="triangle" w="med" len="med"/>
          </a:ln>
        </p:spPr>
        <p:txBody>
          <a:bodyPr anchor="ctr"/>
          <a:lstStyle/>
          <a:p>
            <a:endParaRPr lang="zh-CN" altLang="en-US"/>
          </a:p>
        </p:txBody>
      </p:sp>
      <p:sp>
        <p:nvSpPr>
          <p:cNvPr id="118794" name="Text Box 10"/>
          <p:cNvSpPr txBox="1">
            <a:spLocks noChangeArrowheads="1"/>
          </p:cNvSpPr>
          <p:nvPr/>
        </p:nvSpPr>
        <p:spPr bwMode="auto">
          <a:xfrm>
            <a:off x="3869415" y="2306638"/>
            <a:ext cx="1160895" cy="369332"/>
          </a:xfrm>
          <a:prstGeom prst="rect">
            <a:avLst/>
          </a:prstGeom>
          <a:noFill/>
          <a:ln w="9525" algn="ctr">
            <a:noFill/>
            <a:miter lim="800000"/>
            <a:headEnd/>
            <a:tailEnd/>
          </a:ln>
        </p:spPr>
        <p:txBody>
          <a:bodyPr wrap="none">
            <a:spAutoFit/>
          </a:bodyPr>
          <a:lstStyle/>
          <a:p>
            <a:r>
              <a:rPr lang="en-US" altLang="zh-CN" sz="1800" b="0" dirty="0" smtClean="0">
                <a:solidFill>
                  <a:schemeClr val="tx1"/>
                </a:solidFill>
                <a:latin typeface="Lucida Console" pitchFamily="49" charset="0"/>
                <a:ea typeface="宋体" charset="-122"/>
              </a:rPr>
              <a:t>SYN+ACK</a:t>
            </a:r>
            <a:endParaRPr lang="en-US" altLang="zh-CN" sz="1800" b="0" dirty="0">
              <a:solidFill>
                <a:schemeClr val="tx1"/>
              </a:solidFill>
              <a:latin typeface="Lucida Console" pitchFamily="49" charset="0"/>
              <a:ea typeface="宋体" charset="-122"/>
            </a:endParaRPr>
          </a:p>
        </p:txBody>
      </p:sp>
      <p:sp>
        <p:nvSpPr>
          <p:cNvPr id="118795" name="Line 11"/>
          <p:cNvSpPr>
            <a:spLocks noChangeShapeType="1"/>
          </p:cNvSpPr>
          <p:nvPr/>
        </p:nvSpPr>
        <p:spPr bwMode="auto">
          <a:xfrm>
            <a:off x="2873826" y="2859088"/>
            <a:ext cx="3425825" cy="203200"/>
          </a:xfrm>
          <a:prstGeom prst="line">
            <a:avLst/>
          </a:prstGeom>
          <a:noFill/>
          <a:ln w="9525">
            <a:solidFill>
              <a:schemeClr val="tx1"/>
            </a:solidFill>
            <a:round/>
            <a:headEnd/>
            <a:tailEnd type="triangle" w="med" len="med"/>
          </a:ln>
        </p:spPr>
        <p:txBody>
          <a:bodyPr anchor="ctr"/>
          <a:lstStyle/>
          <a:p>
            <a:endParaRPr lang="zh-CN" altLang="en-US"/>
          </a:p>
        </p:txBody>
      </p:sp>
      <p:sp>
        <p:nvSpPr>
          <p:cNvPr id="118796" name="Text Box 12"/>
          <p:cNvSpPr txBox="1">
            <a:spLocks noChangeArrowheads="1"/>
          </p:cNvSpPr>
          <p:nvPr/>
        </p:nvSpPr>
        <p:spPr bwMode="auto">
          <a:xfrm>
            <a:off x="4218665" y="2654300"/>
            <a:ext cx="598488" cy="366713"/>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8797" name="Line 13"/>
          <p:cNvSpPr>
            <a:spLocks noChangeShapeType="1"/>
          </p:cNvSpPr>
          <p:nvPr/>
        </p:nvSpPr>
        <p:spPr bwMode="auto">
          <a:xfrm flipH="1">
            <a:off x="2883578" y="3225800"/>
            <a:ext cx="3427412" cy="185738"/>
          </a:xfrm>
          <a:prstGeom prst="line">
            <a:avLst/>
          </a:prstGeom>
          <a:noFill/>
          <a:ln w="9525">
            <a:solidFill>
              <a:schemeClr val="tx1"/>
            </a:solidFill>
            <a:round/>
            <a:headEnd/>
            <a:tailEnd type="triangle" w="med" len="med"/>
          </a:ln>
        </p:spPr>
        <p:txBody>
          <a:bodyPr anchor="ctr"/>
          <a:lstStyle/>
          <a:p>
            <a:endParaRPr lang="zh-CN" altLang="en-US"/>
          </a:p>
        </p:txBody>
      </p:sp>
      <p:sp>
        <p:nvSpPr>
          <p:cNvPr id="118798" name="Text Box 14"/>
          <p:cNvSpPr txBox="1">
            <a:spLocks noChangeArrowheads="1"/>
          </p:cNvSpPr>
          <p:nvPr/>
        </p:nvSpPr>
        <p:spPr bwMode="auto">
          <a:xfrm>
            <a:off x="6337978" y="3033713"/>
            <a:ext cx="2282997" cy="338554"/>
          </a:xfrm>
          <a:prstGeom prst="rect">
            <a:avLst/>
          </a:prstGeom>
          <a:noFill/>
          <a:ln w="9525" algn="ctr">
            <a:noFill/>
            <a:miter lim="800000"/>
            <a:headEnd/>
            <a:tailEnd/>
          </a:ln>
        </p:spPr>
        <p:txBody>
          <a:bodyPr wrap="none">
            <a:spAutoFit/>
          </a:bodyPr>
          <a:lstStyle/>
          <a:p>
            <a:r>
              <a:rPr lang="en-US" altLang="zh-CN" sz="1600" b="0" dirty="0">
                <a:solidFill>
                  <a:schemeClr val="tx1"/>
                </a:solidFill>
                <a:latin typeface="Lucida Console" pitchFamily="49" charset="0"/>
                <a:ea typeface="宋体" charset="-122"/>
              </a:rPr>
              <a:t>220 Service Ready</a:t>
            </a:r>
          </a:p>
        </p:txBody>
      </p:sp>
      <p:sp>
        <p:nvSpPr>
          <p:cNvPr id="118799" name="Text Box 15"/>
          <p:cNvSpPr txBox="1">
            <a:spLocks noChangeArrowheads="1"/>
          </p:cNvSpPr>
          <p:nvPr/>
        </p:nvSpPr>
        <p:spPr bwMode="auto">
          <a:xfrm>
            <a:off x="68263" y="3743325"/>
            <a:ext cx="2757487" cy="338554"/>
          </a:xfrm>
          <a:prstGeom prst="rect">
            <a:avLst/>
          </a:prstGeom>
          <a:noFill/>
          <a:ln w="9525" algn="ctr">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ftp&gt; USER </a:t>
            </a:r>
            <a:r>
              <a:rPr lang="en-US" altLang="zh-CN" sz="1600" b="0" dirty="0" smtClean="0">
                <a:solidFill>
                  <a:schemeClr val="tx1"/>
                </a:solidFill>
                <a:latin typeface="Lucida Console" pitchFamily="49" charset="0"/>
                <a:ea typeface="宋体" charset="-122"/>
              </a:rPr>
              <a:t>anonymous</a:t>
            </a:r>
            <a:endParaRPr lang="en-US" altLang="zh-CN" sz="1600" b="0" dirty="0">
              <a:solidFill>
                <a:schemeClr val="tx1"/>
              </a:solidFill>
              <a:latin typeface="Lucida Console" pitchFamily="49" charset="0"/>
              <a:ea typeface="宋体" charset="-122"/>
            </a:endParaRPr>
          </a:p>
        </p:txBody>
      </p:sp>
      <p:sp>
        <p:nvSpPr>
          <p:cNvPr id="118800" name="Line 16"/>
          <p:cNvSpPr>
            <a:spLocks noChangeShapeType="1"/>
          </p:cNvSpPr>
          <p:nvPr/>
        </p:nvSpPr>
        <p:spPr bwMode="auto">
          <a:xfrm>
            <a:off x="2893103" y="3529013"/>
            <a:ext cx="3421062" cy="271462"/>
          </a:xfrm>
          <a:prstGeom prst="line">
            <a:avLst/>
          </a:prstGeom>
          <a:noFill/>
          <a:ln w="9525">
            <a:solidFill>
              <a:schemeClr val="tx1"/>
            </a:solidFill>
            <a:round/>
            <a:headEnd/>
            <a:tailEnd type="triangle" w="med" len="med"/>
          </a:ln>
        </p:spPr>
        <p:txBody>
          <a:bodyPr anchor="ctr"/>
          <a:lstStyle/>
          <a:p>
            <a:endParaRPr lang="zh-CN" altLang="en-US"/>
          </a:p>
        </p:txBody>
      </p:sp>
      <p:sp>
        <p:nvSpPr>
          <p:cNvPr id="118801" name="Text Box 17"/>
          <p:cNvSpPr txBox="1">
            <a:spLocks noChangeArrowheads="1"/>
          </p:cNvSpPr>
          <p:nvPr/>
        </p:nvSpPr>
        <p:spPr bwMode="auto">
          <a:xfrm>
            <a:off x="4213903" y="3335338"/>
            <a:ext cx="598487" cy="366712"/>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8802" name="Line 18"/>
          <p:cNvSpPr>
            <a:spLocks noChangeShapeType="1"/>
          </p:cNvSpPr>
          <p:nvPr/>
        </p:nvSpPr>
        <p:spPr bwMode="auto">
          <a:xfrm>
            <a:off x="2886753" y="3948113"/>
            <a:ext cx="3427412" cy="271462"/>
          </a:xfrm>
          <a:prstGeom prst="line">
            <a:avLst/>
          </a:prstGeom>
          <a:noFill/>
          <a:ln w="9525">
            <a:solidFill>
              <a:schemeClr val="tx1"/>
            </a:solidFill>
            <a:round/>
            <a:headEnd/>
            <a:tailEnd type="triangle" w="med" len="med"/>
          </a:ln>
        </p:spPr>
        <p:txBody>
          <a:bodyPr anchor="ctr"/>
          <a:lstStyle/>
          <a:p>
            <a:endParaRPr lang="zh-CN" altLang="en-US"/>
          </a:p>
        </p:txBody>
      </p:sp>
      <p:sp>
        <p:nvSpPr>
          <p:cNvPr id="118803" name="Text Box 19"/>
          <p:cNvSpPr txBox="1">
            <a:spLocks noChangeArrowheads="1"/>
          </p:cNvSpPr>
          <p:nvPr/>
        </p:nvSpPr>
        <p:spPr bwMode="auto">
          <a:xfrm>
            <a:off x="4213903" y="4164013"/>
            <a:ext cx="598487" cy="366712"/>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8804" name="Line 20"/>
          <p:cNvSpPr>
            <a:spLocks noChangeShapeType="1"/>
          </p:cNvSpPr>
          <p:nvPr/>
        </p:nvSpPr>
        <p:spPr bwMode="auto">
          <a:xfrm flipH="1">
            <a:off x="2883578" y="4418013"/>
            <a:ext cx="3425825" cy="174625"/>
          </a:xfrm>
          <a:prstGeom prst="line">
            <a:avLst/>
          </a:prstGeom>
          <a:noFill/>
          <a:ln w="9525">
            <a:solidFill>
              <a:schemeClr val="tx1"/>
            </a:solidFill>
            <a:round/>
            <a:headEnd/>
            <a:tailEnd type="triangle" w="med" len="med"/>
          </a:ln>
        </p:spPr>
        <p:txBody>
          <a:bodyPr anchor="ctr"/>
          <a:lstStyle/>
          <a:p>
            <a:endParaRPr lang="zh-CN" altLang="en-US"/>
          </a:p>
        </p:txBody>
      </p:sp>
      <p:sp>
        <p:nvSpPr>
          <p:cNvPr id="118805" name="Line 21"/>
          <p:cNvSpPr>
            <a:spLocks noChangeShapeType="1"/>
          </p:cNvSpPr>
          <p:nvPr/>
        </p:nvSpPr>
        <p:spPr bwMode="auto">
          <a:xfrm flipH="1">
            <a:off x="2883578" y="4646613"/>
            <a:ext cx="3427412" cy="174625"/>
          </a:xfrm>
          <a:prstGeom prst="line">
            <a:avLst/>
          </a:prstGeom>
          <a:noFill/>
          <a:ln w="9525">
            <a:solidFill>
              <a:schemeClr val="tx1"/>
            </a:solidFill>
            <a:round/>
            <a:headEnd/>
            <a:tailEnd type="triangle" w="med" len="med"/>
          </a:ln>
        </p:spPr>
        <p:txBody>
          <a:bodyPr anchor="ctr"/>
          <a:lstStyle/>
          <a:p>
            <a:endParaRPr lang="zh-CN" altLang="en-US"/>
          </a:p>
        </p:txBody>
      </p:sp>
      <p:sp>
        <p:nvSpPr>
          <p:cNvPr id="118806" name="Text Box 22"/>
          <p:cNvSpPr txBox="1">
            <a:spLocks noChangeArrowheads="1"/>
          </p:cNvSpPr>
          <p:nvPr/>
        </p:nvSpPr>
        <p:spPr bwMode="auto">
          <a:xfrm>
            <a:off x="6307815" y="4460875"/>
            <a:ext cx="3473450" cy="338554"/>
          </a:xfrm>
          <a:prstGeom prst="rect">
            <a:avLst/>
          </a:prstGeom>
          <a:noFill/>
          <a:ln w="9525" algn="ctr">
            <a:noFill/>
            <a:miter lim="800000"/>
            <a:headEnd/>
            <a:tailEnd/>
          </a:ln>
        </p:spPr>
        <p:txBody>
          <a:bodyPr>
            <a:spAutoFit/>
          </a:bodyPr>
          <a:lstStyle/>
          <a:p>
            <a:r>
              <a:rPr lang="en-US" altLang="zh-CN" sz="1600" b="0" dirty="0">
                <a:solidFill>
                  <a:schemeClr val="tx1"/>
                </a:solidFill>
                <a:latin typeface="Lucida Console" pitchFamily="49" charset="0"/>
                <a:ea typeface="宋体" charset="-122"/>
              </a:rPr>
              <a:t>331 User </a:t>
            </a:r>
            <a:r>
              <a:rPr lang="en-US" altLang="zh-CN" sz="1600" b="0" dirty="0" err="1">
                <a:solidFill>
                  <a:schemeClr val="tx1"/>
                </a:solidFill>
                <a:latin typeface="Lucida Console" pitchFamily="49" charset="0"/>
                <a:ea typeface="宋体" charset="-122"/>
              </a:rPr>
              <a:t>OK,password</a:t>
            </a:r>
            <a:r>
              <a:rPr lang="en-US" altLang="zh-CN" sz="1600" b="0" dirty="0">
                <a:solidFill>
                  <a:schemeClr val="tx1"/>
                </a:solidFill>
                <a:latin typeface="Lucida Console" pitchFamily="49" charset="0"/>
                <a:ea typeface="宋体" charset="-122"/>
              </a:rPr>
              <a:t>?</a:t>
            </a:r>
          </a:p>
        </p:txBody>
      </p:sp>
      <p:sp>
        <p:nvSpPr>
          <p:cNvPr id="118807" name="Line 23"/>
          <p:cNvSpPr>
            <a:spLocks noChangeShapeType="1"/>
          </p:cNvSpPr>
          <p:nvPr/>
        </p:nvSpPr>
        <p:spPr bwMode="auto">
          <a:xfrm>
            <a:off x="2912153" y="4957763"/>
            <a:ext cx="3411537" cy="276225"/>
          </a:xfrm>
          <a:prstGeom prst="line">
            <a:avLst/>
          </a:prstGeom>
          <a:noFill/>
          <a:ln w="9525">
            <a:solidFill>
              <a:schemeClr val="tx1"/>
            </a:solidFill>
            <a:round/>
            <a:headEnd/>
            <a:tailEnd type="triangle" w="med" len="med"/>
          </a:ln>
        </p:spPr>
        <p:txBody>
          <a:bodyPr anchor="ctr"/>
          <a:lstStyle/>
          <a:p>
            <a:endParaRPr lang="zh-CN" altLang="en-US"/>
          </a:p>
        </p:txBody>
      </p:sp>
      <p:sp>
        <p:nvSpPr>
          <p:cNvPr id="118809" name="Text Box 25"/>
          <p:cNvSpPr txBox="1">
            <a:spLocks noChangeArrowheads="1"/>
          </p:cNvSpPr>
          <p:nvPr/>
        </p:nvSpPr>
        <p:spPr bwMode="auto">
          <a:xfrm>
            <a:off x="4180565" y="4787900"/>
            <a:ext cx="598488" cy="366713"/>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8810" name="Text Box 26"/>
          <p:cNvSpPr txBox="1">
            <a:spLocks noChangeArrowheads="1"/>
          </p:cNvSpPr>
          <p:nvPr/>
        </p:nvSpPr>
        <p:spPr bwMode="auto">
          <a:xfrm>
            <a:off x="38431" y="5037138"/>
            <a:ext cx="2900153" cy="338554"/>
          </a:xfrm>
          <a:prstGeom prst="rect">
            <a:avLst/>
          </a:prstGeom>
          <a:noFill/>
          <a:ln w="9525" algn="ctr">
            <a:noFill/>
            <a:miter lim="800000"/>
            <a:headEnd/>
            <a:tailEnd/>
          </a:ln>
        </p:spPr>
        <p:txBody>
          <a:bodyPr wrap="none">
            <a:spAutoFit/>
          </a:bodyPr>
          <a:lstStyle/>
          <a:p>
            <a:r>
              <a:rPr lang="en-US" altLang="zh-CN" sz="1600" b="0" dirty="0">
                <a:solidFill>
                  <a:schemeClr val="tx1"/>
                </a:solidFill>
                <a:latin typeface="Lucida Console" pitchFamily="49" charset="0"/>
                <a:ea typeface="宋体" charset="-122"/>
              </a:rPr>
              <a:t>ftp&gt; PASS </a:t>
            </a:r>
            <a:r>
              <a:rPr lang="en-US" altLang="zh-CN" sz="1600" b="0" dirty="0" smtClean="0">
                <a:solidFill>
                  <a:schemeClr val="tx1"/>
                </a:solidFill>
                <a:latin typeface="Lucida Console" pitchFamily="49" charset="0"/>
                <a:ea typeface="宋体" charset="-122"/>
              </a:rPr>
              <a:t>xyz@udel.edu</a:t>
            </a:r>
            <a:endParaRPr lang="en-US" altLang="zh-CN" sz="1600" b="0" dirty="0">
              <a:solidFill>
                <a:schemeClr val="tx1"/>
              </a:solidFill>
              <a:latin typeface="Lucida Console" pitchFamily="49" charset="0"/>
              <a:ea typeface="宋体" charset="-122"/>
            </a:endParaRPr>
          </a:p>
        </p:txBody>
      </p:sp>
      <p:sp>
        <p:nvSpPr>
          <p:cNvPr id="118811" name="Line 27"/>
          <p:cNvSpPr>
            <a:spLocks noChangeShapeType="1"/>
          </p:cNvSpPr>
          <p:nvPr/>
        </p:nvSpPr>
        <p:spPr bwMode="auto">
          <a:xfrm>
            <a:off x="2886753" y="5240338"/>
            <a:ext cx="3427412" cy="288925"/>
          </a:xfrm>
          <a:prstGeom prst="line">
            <a:avLst/>
          </a:prstGeom>
          <a:noFill/>
          <a:ln w="9525">
            <a:solidFill>
              <a:schemeClr val="tx1"/>
            </a:solidFill>
            <a:round/>
            <a:headEnd/>
            <a:tailEnd type="triangle" w="med" len="med"/>
          </a:ln>
        </p:spPr>
        <p:txBody>
          <a:bodyPr anchor="ctr"/>
          <a:lstStyle/>
          <a:p>
            <a:endParaRPr lang="zh-CN" altLang="en-US"/>
          </a:p>
        </p:txBody>
      </p:sp>
      <p:sp>
        <p:nvSpPr>
          <p:cNvPr id="118812" name="Line 28"/>
          <p:cNvSpPr>
            <a:spLocks noChangeShapeType="1"/>
          </p:cNvSpPr>
          <p:nvPr/>
        </p:nvSpPr>
        <p:spPr bwMode="auto">
          <a:xfrm flipH="1">
            <a:off x="2883578" y="5675313"/>
            <a:ext cx="3430587" cy="57150"/>
          </a:xfrm>
          <a:prstGeom prst="line">
            <a:avLst/>
          </a:prstGeom>
          <a:noFill/>
          <a:ln w="9525">
            <a:solidFill>
              <a:schemeClr val="tx1"/>
            </a:solidFill>
            <a:round/>
            <a:headEnd/>
            <a:tailEnd type="triangle" w="med" len="med"/>
          </a:ln>
        </p:spPr>
        <p:txBody>
          <a:bodyPr anchor="ctr"/>
          <a:lstStyle/>
          <a:p>
            <a:endParaRPr lang="zh-CN" altLang="en-US"/>
          </a:p>
        </p:txBody>
      </p:sp>
      <p:sp>
        <p:nvSpPr>
          <p:cNvPr id="118813" name="Line 29"/>
          <p:cNvSpPr>
            <a:spLocks noChangeShapeType="1"/>
          </p:cNvSpPr>
          <p:nvPr/>
        </p:nvSpPr>
        <p:spPr bwMode="auto">
          <a:xfrm flipH="1">
            <a:off x="2886753" y="5783263"/>
            <a:ext cx="3427412" cy="109537"/>
          </a:xfrm>
          <a:prstGeom prst="line">
            <a:avLst/>
          </a:prstGeom>
          <a:noFill/>
          <a:ln w="9525">
            <a:solidFill>
              <a:schemeClr val="tx1"/>
            </a:solidFill>
            <a:round/>
            <a:headEnd/>
            <a:tailEnd type="triangle" w="med" len="med"/>
          </a:ln>
        </p:spPr>
        <p:txBody>
          <a:bodyPr anchor="ctr"/>
          <a:lstStyle/>
          <a:p>
            <a:endParaRPr lang="zh-CN" altLang="en-US"/>
          </a:p>
        </p:txBody>
      </p:sp>
      <p:sp>
        <p:nvSpPr>
          <p:cNvPr id="118814" name="Text Box 30"/>
          <p:cNvSpPr txBox="1">
            <a:spLocks noChangeArrowheads="1"/>
          </p:cNvSpPr>
          <p:nvPr/>
        </p:nvSpPr>
        <p:spPr bwMode="auto">
          <a:xfrm>
            <a:off x="4190090" y="5424488"/>
            <a:ext cx="598488" cy="366712"/>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8815" name="Text Box 31"/>
          <p:cNvSpPr txBox="1">
            <a:spLocks noChangeArrowheads="1"/>
          </p:cNvSpPr>
          <p:nvPr/>
        </p:nvSpPr>
        <p:spPr bwMode="auto">
          <a:xfrm>
            <a:off x="6382428" y="5597525"/>
            <a:ext cx="2282997" cy="338554"/>
          </a:xfrm>
          <a:prstGeom prst="rect">
            <a:avLst/>
          </a:prstGeom>
          <a:noFill/>
          <a:ln w="9525" algn="ctr">
            <a:noFill/>
            <a:miter lim="800000"/>
            <a:headEnd/>
            <a:tailEnd/>
          </a:ln>
        </p:spPr>
        <p:txBody>
          <a:bodyPr wrap="none">
            <a:spAutoFit/>
          </a:bodyPr>
          <a:lstStyle/>
          <a:p>
            <a:r>
              <a:rPr lang="en-US" altLang="zh-CN" sz="1600" b="0" dirty="0">
                <a:solidFill>
                  <a:schemeClr val="tx1"/>
                </a:solidFill>
                <a:latin typeface="Lucida Console" pitchFamily="49" charset="0"/>
                <a:ea typeface="宋体" charset="-122"/>
              </a:rPr>
              <a:t>230 User login OK</a:t>
            </a:r>
          </a:p>
        </p:txBody>
      </p:sp>
      <p:sp>
        <p:nvSpPr>
          <p:cNvPr id="118816" name="Line 32"/>
          <p:cNvSpPr>
            <a:spLocks noChangeShapeType="1"/>
          </p:cNvSpPr>
          <p:nvPr/>
        </p:nvSpPr>
        <p:spPr bwMode="auto">
          <a:xfrm>
            <a:off x="2888340" y="6183313"/>
            <a:ext cx="3433763" cy="158750"/>
          </a:xfrm>
          <a:prstGeom prst="line">
            <a:avLst/>
          </a:prstGeom>
          <a:noFill/>
          <a:ln w="9525">
            <a:solidFill>
              <a:schemeClr val="tx1"/>
            </a:solidFill>
            <a:round/>
            <a:headEnd/>
            <a:tailEnd type="triangle" w="med" len="med"/>
          </a:ln>
        </p:spPr>
        <p:txBody>
          <a:bodyPr anchor="ctr"/>
          <a:lstStyle/>
          <a:p>
            <a:endParaRPr lang="zh-CN" altLang="en-US"/>
          </a:p>
        </p:txBody>
      </p:sp>
      <p:sp>
        <p:nvSpPr>
          <p:cNvPr id="118817" name="Text Box 33"/>
          <p:cNvSpPr txBox="1">
            <a:spLocks noChangeArrowheads="1"/>
          </p:cNvSpPr>
          <p:nvPr/>
        </p:nvSpPr>
        <p:spPr bwMode="auto">
          <a:xfrm>
            <a:off x="4175803" y="5976938"/>
            <a:ext cx="598487" cy="366712"/>
          </a:xfrm>
          <a:prstGeom prst="rect">
            <a:avLst/>
          </a:prstGeom>
          <a:noFill/>
          <a:ln w="9525" algn="ctr">
            <a:noFill/>
            <a:miter lim="800000"/>
            <a:headEnd/>
            <a:tailEnd/>
          </a:ln>
        </p:spPr>
        <p:txBody>
          <a:bodyPr wrap="none">
            <a:spAutoFit/>
          </a:bodyPr>
          <a:lstStyle/>
          <a:p>
            <a:r>
              <a:rPr lang="en-US" altLang="zh-CN" sz="1800" b="0">
                <a:solidFill>
                  <a:schemeClr val="tx1"/>
                </a:solidFill>
                <a:latin typeface="Lucida Console" pitchFamily="49" charset="0"/>
                <a:ea typeface="宋体" charset="-122"/>
              </a:rPr>
              <a:t>ACK</a:t>
            </a:r>
          </a:p>
        </p:txBody>
      </p:sp>
      <p:sp>
        <p:nvSpPr>
          <p:cNvPr id="11295" name="Rectangle 35"/>
          <p:cNvSpPr>
            <a:spLocks noChangeArrowheads="1"/>
          </p:cNvSpPr>
          <p:nvPr/>
        </p:nvSpPr>
        <p:spPr bwMode="auto">
          <a:xfrm>
            <a:off x="2439078" y="1393825"/>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11296" name="Rectangle 37"/>
          <p:cNvSpPr>
            <a:spLocks noChangeArrowheads="1"/>
          </p:cNvSpPr>
          <p:nvPr/>
        </p:nvSpPr>
        <p:spPr bwMode="auto">
          <a:xfrm>
            <a:off x="5845853" y="1385888"/>
            <a:ext cx="928687"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10275" name="Oval 44"/>
          <p:cNvSpPr>
            <a:spLocks noChangeArrowheads="1"/>
          </p:cNvSpPr>
          <p:nvPr/>
        </p:nvSpPr>
        <p:spPr bwMode="auto">
          <a:xfrm>
            <a:off x="6176053" y="225583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0276" name="Oval 44"/>
          <p:cNvSpPr>
            <a:spLocks noChangeArrowheads="1"/>
          </p:cNvSpPr>
          <p:nvPr/>
        </p:nvSpPr>
        <p:spPr bwMode="auto">
          <a:xfrm>
            <a:off x="2731178" y="195580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38" name="矩形 37"/>
          <p:cNvSpPr/>
          <p:nvPr/>
        </p:nvSpPr>
        <p:spPr>
          <a:xfrm>
            <a:off x="3108700" y="369630"/>
            <a:ext cx="3090911" cy="523220"/>
          </a:xfrm>
          <a:prstGeom prst="rect">
            <a:avLst/>
          </a:prstGeom>
        </p:spPr>
        <p:txBody>
          <a:bodyPr wrap="none">
            <a:spAutoFit/>
          </a:bodyPr>
          <a:lstStyle/>
          <a:p>
            <a:pPr algn="ctr" defTabSz="1176338">
              <a:defRPr/>
            </a:pPr>
            <a:r>
              <a:rPr lang="en-US" sz="2800" dirty="0" smtClean="0">
                <a:solidFill>
                  <a:srgbClr val="000000"/>
                </a:solidFill>
                <a:latin typeface="Tahoma" pitchFamily="34" charset="0"/>
                <a:ea typeface="Tahoma" pitchFamily="34" charset="0"/>
                <a:cs typeface="Tahoma" pitchFamily="34" charset="0"/>
              </a:rPr>
              <a:t>FTP  Connection</a:t>
            </a:r>
            <a:endParaRPr lang="en-US" sz="2800" dirty="0">
              <a:solidFill>
                <a:srgbClr val="00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6"/>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118790"/>
                                        </p:tgtEl>
                                        <p:attrNameLst>
                                          <p:attrName>style.visibility</p:attrName>
                                        </p:attrNameLst>
                                      </p:cBhvr>
                                      <p:to>
                                        <p:strVal val="visible"/>
                                      </p:to>
                                    </p:set>
                                    <p:animEffect transition="in" filter="wipe(left)">
                                      <p:cBhvr>
                                        <p:cTn id="11" dur="1000"/>
                                        <p:tgtEl>
                                          <p:spTgt spid="11879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18792"/>
                                        </p:tgtEl>
                                        <p:attrNameLst>
                                          <p:attrName>style.visibility</p:attrName>
                                        </p:attrNameLst>
                                      </p:cBhvr>
                                      <p:to>
                                        <p:strVal val="visible"/>
                                      </p:to>
                                    </p:set>
                                    <p:animEffect transition="in" filter="wipe(left)">
                                      <p:cBhvr>
                                        <p:cTn id="14" dur="500"/>
                                        <p:tgtEl>
                                          <p:spTgt spid="118792"/>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0275"/>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2" fill="hold" grpId="0" nodeType="afterEffect">
                                  <p:stCondLst>
                                    <p:cond delay="1000"/>
                                  </p:stCondLst>
                                  <p:childTnLst>
                                    <p:set>
                                      <p:cBhvr>
                                        <p:cTn id="20" dur="1" fill="hold">
                                          <p:stCondLst>
                                            <p:cond delay="0"/>
                                          </p:stCondLst>
                                        </p:cTn>
                                        <p:tgtEl>
                                          <p:spTgt spid="118793"/>
                                        </p:tgtEl>
                                        <p:attrNameLst>
                                          <p:attrName>style.visibility</p:attrName>
                                        </p:attrNameLst>
                                      </p:cBhvr>
                                      <p:to>
                                        <p:strVal val="visible"/>
                                      </p:to>
                                    </p:set>
                                    <p:animEffect transition="in" filter="wipe(right)">
                                      <p:cBhvr>
                                        <p:cTn id="21" dur="1000"/>
                                        <p:tgtEl>
                                          <p:spTgt spid="118793"/>
                                        </p:tgtEl>
                                      </p:cBhvr>
                                    </p:animEffect>
                                  </p:childTnLst>
                                </p:cTn>
                              </p:par>
                              <p:par>
                                <p:cTn id="22" presetID="22" presetClass="entr" presetSubtype="2" fill="hold" grpId="0" nodeType="withEffect">
                                  <p:stCondLst>
                                    <p:cond delay="1000"/>
                                  </p:stCondLst>
                                  <p:childTnLst>
                                    <p:set>
                                      <p:cBhvr>
                                        <p:cTn id="23" dur="1" fill="hold">
                                          <p:stCondLst>
                                            <p:cond delay="0"/>
                                          </p:stCondLst>
                                        </p:cTn>
                                        <p:tgtEl>
                                          <p:spTgt spid="118794"/>
                                        </p:tgtEl>
                                        <p:attrNameLst>
                                          <p:attrName>style.visibility</p:attrName>
                                        </p:attrNameLst>
                                      </p:cBhvr>
                                      <p:to>
                                        <p:strVal val="visible"/>
                                      </p:to>
                                    </p:set>
                                    <p:animEffect transition="in" filter="wipe(right)">
                                      <p:cBhvr>
                                        <p:cTn id="24" dur="500"/>
                                        <p:tgtEl>
                                          <p:spTgt spid="118794"/>
                                        </p:tgtEl>
                                      </p:cBhvr>
                                    </p:animEffect>
                                  </p:childTnLst>
                                </p:cTn>
                              </p:par>
                            </p:childTnLst>
                          </p:cTn>
                        </p:par>
                        <p:par>
                          <p:cTn id="25" fill="hold">
                            <p:stCondLst>
                              <p:cond delay="3000"/>
                            </p:stCondLst>
                            <p:childTnLst>
                              <p:par>
                                <p:cTn id="26" presetID="22" presetClass="entr" presetSubtype="8" fill="hold" grpId="0" nodeType="afterEffect">
                                  <p:stCondLst>
                                    <p:cond delay="1000"/>
                                  </p:stCondLst>
                                  <p:childTnLst>
                                    <p:set>
                                      <p:cBhvr>
                                        <p:cTn id="27" dur="1" fill="hold">
                                          <p:stCondLst>
                                            <p:cond delay="0"/>
                                          </p:stCondLst>
                                        </p:cTn>
                                        <p:tgtEl>
                                          <p:spTgt spid="118795"/>
                                        </p:tgtEl>
                                        <p:attrNameLst>
                                          <p:attrName>style.visibility</p:attrName>
                                        </p:attrNameLst>
                                      </p:cBhvr>
                                      <p:to>
                                        <p:strVal val="visible"/>
                                      </p:to>
                                    </p:set>
                                    <p:animEffect transition="in" filter="wipe(left)">
                                      <p:cBhvr>
                                        <p:cTn id="28" dur="1000"/>
                                        <p:tgtEl>
                                          <p:spTgt spid="118795"/>
                                        </p:tgtEl>
                                      </p:cBhvr>
                                    </p:animEffect>
                                  </p:childTnLst>
                                </p:cTn>
                              </p:par>
                              <p:par>
                                <p:cTn id="29" presetID="22" presetClass="entr" presetSubtype="8" fill="hold" grpId="0" nodeType="withEffect">
                                  <p:stCondLst>
                                    <p:cond delay="1000"/>
                                  </p:stCondLst>
                                  <p:childTnLst>
                                    <p:set>
                                      <p:cBhvr>
                                        <p:cTn id="30" dur="1" fill="hold">
                                          <p:stCondLst>
                                            <p:cond delay="0"/>
                                          </p:stCondLst>
                                        </p:cTn>
                                        <p:tgtEl>
                                          <p:spTgt spid="118796"/>
                                        </p:tgtEl>
                                        <p:attrNameLst>
                                          <p:attrName>style.visibility</p:attrName>
                                        </p:attrNameLst>
                                      </p:cBhvr>
                                      <p:to>
                                        <p:strVal val="visible"/>
                                      </p:to>
                                    </p:set>
                                    <p:animEffect transition="in" filter="wipe(left)">
                                      <p:cBhvr>
                                        <p:cTn id="31" dur="500"/>
                                        <p:tgtEl>
                                          <p:spTgt spid="118796"/>
                                        </p:tgtEl>
                                      </p:cBhvr>
                                    </p:animEffect>
                                  </p:childTnLst>
                                </p:cTn>
                              </p:par>
                            </p:childTnLst>
                          </p:cTn>
                        </p:par>
                        <p:par>
                          <p:cTn id="32" fill="hold">
                            <p:stCondLst>
                              <p:cond delay="5000"/>
                            </p:stCondLst>
                            <p:childTnLst>
                              <p:par>
                                <p:cTn id="33" presetID="22" presetClass="entr" presetSubtype="2" fill="hold" grpId="0" nodeType="afterEffect">
                                  <p:stCondLst>
                                    <p:cond delay="1000"/>
                                  </p:stCondLst>
                                  <p:childTnLst>
                                    <p:set>
                                      <p:cBhvr>
                                        <p:cTn id="34" dur="1" fill="hold">
                                          <p:stCondLst>
                                            <p:cond delay="0"/>
                                          </p:stCondLst>
                                        </p:cTn>
                                        <p:tgtEl>
                                          <p:spTgt spid="118797"/>
                                        </p:tgtEl>
                                        <p:attrNameLst>
                                          <p:attrName>style.visibility</p:attrName>
                                        </p:attrNameLst>
                                      </p:cBhvr>
                                      <p:to>
                                        <p:strVal val="visible"/>
                                      </p:to>
                                    </p:set>
                                    <p:animEffect transition="in" filter="wipe(right)">
                                      <p:cBhvr>
                                        <p:cTn id="35" dur="1000"/>
                                        <p:tgtEl>
                                          <p:spTgt spid="118797"/>
                                        </p:tgtEl>
                                      </p:cBhvr>
                                    </p:animEffect>
                                  </p:childTnLst>
                                </p:cTn>
                              </p:par>
                              <p:par>
                                <p:cTn id="36" presetID="1" presetClass="entr" presetSubtype="0" fill="hold" grpId="0" nodeType="withEffect">
                                  <p:stCondLst>
                                    <p:cond delay="1000"/>
                                  </p:stCondLst>
                                  <p:childTnLst>
                                    <p:set>
                                      <p:cBhvr>
                                        <p:cTn id="37" dur="1" fill="hold">
                                          <p:stCondLst>
                                            <p:cond delay="0"/>
                                          </p:stCondLst>
                                        </p:cTn>
                                        <p:tgtEl>
                                          <p:spTgt spid="118798"/>
                                        </p:tgtEl>
                                        <p:attrNameLst>
                                          <p:attrName>style.visibility</p:attrName>
                                        </p:attrNameLst>
                                      </p:cBhvr>
                                      <p:to>
                                        <p:strVal val="visible"/>
                                      </p:to>
                                    </p:set>
                                  </p:childTnLst>
                                </p:cTn>
                              </p:par>
                            </p:childTnLst>
                          </p:cTn>
                        </p:par>
                        <p:par>
                          <p:cTn id="38" fill="hold">
                            <p:stCondLst>
                              <p:cond delay="7000"/>
                            </p:stCondLst>
                            <p:childTnLst>
                              <p:par>
                                <p:cTn id="39" presetID="22" presetClass="entr" presetSubtype="8" fill="hold" grpId="0" nodeType="afterEffect">
                                  <p:stCondLst>
                                    <p:cond delay="1000"/>
                                  </p:stCondLst>
                                  <p:childTnLst>
                                    <p:set>
                                      <p:cBhvr>
                                        <p:cTn id="40" dur="1" fill="hold">
                                          <p:stCondLst>
                                            <p:cond delay="0"/>
                                          </p:stCondLst>
                                        </p:cTn>
                                        <p:tgtEl>
                                          <p:spTgt spid="118800"/>
                                        </p:tgtEl>
                                        <p:attrNameLst>
                                          <p:attrName>style.visibility</p:attrName>
                                        </p:attrNameLst>
                                      </p:cBhvr>
                                      <p:to>
                                        <p:strVal val="visible"/>
                                      </p:to>
                                    </p:set>
                                    <p:animEffect transition="in" filter="wipe(left)">
                                      <p:cBhvr>
                                        <p:cTn id="41" dur="1000"/>
                                        <p:tgtEl>
                                          <p:spTgt spid="118800"/>
                                        </p:tgtEl>
                                      </p:cBhvr>
                                    </p:animEffect>
                                  </p:childTnLst>
                                </p:cTn>
                              </p:par>
                              <p:par>
                                <p:cTn id="42" presetID="22" presetClass="entr" presetSubtype="8" fill="hold" grpId="0" nodeType="withEffect">
                                  <p:stCondLst>
                                    <p:cond delay="1000"/>
                                  </p:stCondLst>
                                  <p:childTnLst>
                                    <p:set>
                                      <p:cBhvr>
                                        <p:cTn id="43" dur="1" fill="hold">
                                          <p:stCondLst>
                                            <p:cond delay="0"/>
                                          </p:stCondLst>
                                        </p:cTn>
                                        <p:tgtEl>
                                          <p:spTgt spid="118801"/>
                                        </p:tgtEl>
                                        <p:attrNameLst>
                                          <p:attrName>style.visibility</p:attrName>
                                        </p:attrNameLst>
                                      </p:cBhvr>
                                      <p:to>
                                        <p:strVal val="visible"/>
                                      </p:to>
                                    </p:set>
                                    <p:animEffect transition="in" filter="wipe(left)">
                                      <p:cBhvr>
                                        <p:cTn id="44" dur="500"/>
                                        <p:tgtEl>
                                          <p:spTgt spid="11880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8799"/>
                                        </p:tgtEl>
                                        <p:attrNameLst>
                                          <p:attrName>style.visibility</p:attrName>
                                        </p:attrNameLst>
                                      </p:cBhvr>
                                      <p:to>
                                        <p:strVal val="visible"/>
                                      </p:to>
                                    </p:set>
                                  </p:childTnLst>
                                </p:cTn>
                              </p:par>
                            </p:childTnLst>
                          </p:cTn>
                        </p:par>
                        <p:par>
                          <p:cTn id="49" fill="hold">
                            <p:stCondLst>
                              <p:cond delay="0"/>
                            </p:stCondLst>
                            <p:childTnLst>
                              <p:par>
                                <p:cTn id="50" presetID="22" presetClass="entr" presetSubtype="8" fill="hold" grpId="0" nodeType="afterEffect">
                                  <p:stCondLst>
                                    <p:cond delay="1000"/>
                                  </p:stCondLst>
                                  <p:childTnLst>
                                    <p:set>
                                      <p:cBhvr>
                                        <p:cTn id="51" dur="1" fill="hold">
                                          <p:stCondLst>
                                            <p:cond delay="0"/>
                                          </p:stCondLst>
                                        </p:cTn>
                                        <p:tgtEl>
                                          <p:spTgt spid="118802"/>
                                        </p:tgtEl>
                                        <p:attrNameLst>
                                          <p:attrName>style.visibility</p:attrName>
                                        </p:attrNameLst>
                                      </p:cBhvr>
                                      <p:to>
                                        <p:strVal val="visible"/>
                                      </p:to>
                                    </p:set>
                                    <p:animEffect transition="in" filter="wipe(left)">
                                      <p:cBhvr>
                                        <p:cTn id="52" dur="1000"/>
                                        <p:tgtEl>
                                          <p:spTgt spid="118802"/>
                                        </p:tgtEl>
                                      </p:cBhvr>
                                    </p:animEffect>
                                  </p:childTnLst>
                                </p:cTn>
                              </p:par>
                            </p:childTnLst>
                          </p:cTn>
                        </p:par>
                        <p:par>
                          <p:cTn id="53" fill="hold">
                            <p:stCondLst>
                              <p:cond delay="2000"/>
                            </p:stCondLst>
                            <p:childTnLst>
                              <p:par>
                                <p:cTn id="54" presetID="22" presetClass="entr" presetSubtype="2" fill="hold" grpId="0" nodeType="afterEffect">
                                  <p:stCondLst>
                                    <p:cond delay="1000"/>
                                  </p:stCondLst>
                                  <p:childTnLst>
                                    <p:set>
                                      <p:cBhvr>
                                        <p:cTn id="55" dur="1" fill="hold">
                                          <p:stCondLst>
                                            <p:cond delay="0"/>
                                          </p:stCondLst>
                                        </p:cTn>
                                        <p:tgtEl>
                                          <p:spTgt spid="118804"/>
                                        </p:tgtEl>
                                        <p:attrNameLst>
                                          <p:attrName>style.visibility</p:attrName>
                                        </p:attrNameLst>
                                      </p:cBhvr>
                                      <p:to>
                                        <p:strVal val="visible"/>
                                      </p:to>
                                    </p:set>
                                    <p:animEffect transition="in" filter="wipe(right)">
                                      <p:cBhvr>
                                        <p:cTn id="56" dur="1000"/>
                                        <p:tgtEl>
                                          <p:spTgt spid="118804"/>
                                        </p:tgtEl>
                                      </p:cBhvr>
                                    </p:animEffect>
                                  </p:childTnLst>
                                </p:cTn>
                              </p:par>
                              <p:par>
                                <p:cTn id="57" presetID="22" presetClass="entr" presetSubtype="2" fill="hold" grpId="0" nodeType="withEffect">
                                  <p:stCondLst>
                                    <p:cond delay="1000"/>
                                  </p:stCondLst>
                                  <p:childTnLst>
                                    <p:set>
                                      <p:cBhvr>
                                        <p:cTn id="58" dur="1" fill="hold">
                                          <p:stCondLst>
                                            <p:cond delay="0"/>
                                          </p:stCondLst>
                                        </p:cTn>
                                        <p:tgtEl>
                                          <p:spTgt spid="118803"/>
                                        </p:tgtEl>
                                        <p:attrNameLst>
                                          <p:attrName>style.visibility</p:attrName>
                                        </p:attrNameLst>
                                      </p:cBhvr>
                                      <p:to>
                                        <p:strVal val="visible"/>
                                      </p:to>
                                    </p:set>
                                    <p:animEffect transition="in" filter="wipe(right)">
                                      <p:cBhvr>
                                        <p:cTn id="59" dur="500"/>
                                        <p:tgtEl>
                                          <p:spTgt spid="118803"/>
                                        </p:tgtEl>
                                      </p:cBhvr>
                                    </p:animEffect>
                                  </p:childTnLst>
                                </p:cTn>
                              </p:par>
                            </p:childTnLst>
                          </p:cTn>
                        </p:par>
                        <p:par>
                          <p:cTn id="60" fill="hold">
                            <p:stCondLst>
                              <p:cond delay="4000"/>
                            </p:stCondLst>
                            <p:childTnLst>
                              <p:par>
                                <p:cTn id="61" presetID="1" presetClass="entr" presetSubtype="0" fill="hold" grpId="0" nodeType="afterEffect">
                                  <p:stCondLst>
                                    <p:cond delay="0"/>
                                  </p:stCondLst>
                                  <p:childTnLst>
                                    <p:set>
                                      <p:cBhvr>
                                        <p:cTn id="62" dur="1" fill="hold">
                                          <p:stCondLst>
                                            <p:cond delay="0"/>
                                          </p:stCondLst>
                                        </p:cTn>
                                        <p:tgtEl>
                                          <p:spTgt spid="118806"/>
                                        </p:tgtEl>
                                        <p:attrNameLst>
                                          <p:attrName>style.visibility</p:attrName>
                                        </p:attrNameLst>
                                      </p:cBhvr>
                                      <p:to>
                                        <p:strVal val="visible"/>
                                      </p:to>
                                    </p:set>
                                  </p:childTnLst>
                                </p:cTn>
                              </p:par>
                            </p:childTnLst>
                          </p:cTn>
                        </p:par>
                        <p:par>
                          <p:cTn id="63" fill="hold">
                            <p:stCondLst>
                              <p:cond delay="4000"/>
                            </p:stCondLst>
                            <p:childTnLst>
                              <p:par>
                                <p:cTn id="64" presetID="22" presetClass="entr" presetSubtype="2" fill="hold" grpId="0" nodeType="afterEffect">
                                  <p:stCondLst>
                                    <p:cond delay="1000"/>
                                  </p:stCondLst>
                                  <p:childTnLst>
                                    <p:set>
                                      <p:cBhvr>
                                        <p:cTn id="65" dur="1" fill="hold">
                                          <p:stCondLst>
                                            <p:cond delay="0"/>
                                          </p:stCondLst>
                                        </p:cTn>
                                        <p:tgtEl>
                                          <p:spTgt spid="118805"/>
                                        </p:tgtEl>
                                        <p:attrNameLst>
                                          <p:attrName>style.visibility</p:attrName>
                                        </p:attrNameLst>
                                      </p:cBhvr>
                                      <p:to>
                                        <p:strVal val="visible"/>
                                      </p:to>
                                    </p:set>
                                    <p:animEffect transition="in" filter="wipe(right)">
                                      <p:cBhvr>
                                        <p:cTn id="66" dur="1000"/>
                                        <p:tgtEl>
                                          <p:spTgt spid="118805"/>
                                        </p:tgtEl>
                                      </p:cBhvr>
                                    </p:animEffect>
                                  </p:childTnLst>
                                </p:cTn>
                              </p:par>
                            </p:childTnLst>
                          </p:cTn>
                        </p:par>
                        <p:par>
                          <p:cTn id="67" fill="hold">
                            <p:stCondLst>
                              <p:cond delay="6000"/>
                            </p:stCondLst>
                            <p:childTnLst>
                              <p:par>
                                <p:cTn id="68" presetID="22" presetClass="entr" presetSubtype="8" fill="hold" grpId="0" nodeType="afterEffect">
                                  <p:stCondLst>
                                    <p:cond delay="1000"/>
                                  </p:stCondLst>
                                  <p:childTnLst>
                                    <p:set>
                                      <p:cBhvr>
                                        <p:cTn id="69" dur="1" fill="hold">
                                          <p:stCondLst>
                                            <p:cond delay="0"/>
                                          </p:stCondLst>
                                        </p:cTn>
                                        <p:tgtEl>
                                          <p:spTgt spid="118807"/>
                                        </p:tgtEl>
                                        <p:attrNameLst>
                                          <p:attrName>style.visibility</p:attrName>
                                        </p:attrNameLst>
                                      </p:cBhvr>
                                      <p:to>
                                        <p:strVal val="visible"/>
                                      </p:to>
                                    </p:set>
                                    <p:animEffect transition="in" filter="wipe(left)">
                                      <p:cBhvr>
                                        <p:cTn id="70" dur="1000"/>
                                        <p:tgtEl>
                                          <p:spTgt spid="118807"/>
                                        </p:tgtEl>
                                      </p:cBhvr>
                                    </p:animEffect>
                                  </p:childTnLst>
                                </p:cTn>
                              </p:par>
                              <p:par>
                                <p:cTn id="71" presetID="22" presetClass="entr" presetSubtype="8" fill="hold" grpId="0" nodeType="withEffect">
                                  <p:stCondLst>
                                    <p:cond delay="1000"/>
                                  </p:stCondLst>
                                  <p:childTnLst>
                                    <p:set>
                                      <p:cBhvr>
                                        <p:cTn id="72" dur="1" fill="hold">
                                          <p:stCondLst>
                                            <p:cond delay="0"/>
                                          </p:stCondLst>
                                        </p:cTn>
                                        <p:tgtEl>
                                          <p:spTgt spid="118809"/>
                                        </p:tgtEl>
                                        <p:attrNameLst>
                                          <p:attrName>style.visibility</p:attrName>
                                        </p:attrNameLst>
                                      </p:cBhvr>
                                      <p:to>
                                        <p:strVal val="visible"/>
                                      </p:to>
                                    </p:set>
                                    <p:animEffect transition="in" filter="wipe(left)">
                                      <p:cBhvr>
                                        <p:cTn id="73" dur="500"/>
                                        <p:tgtEl>
                                          <p:spTgt spid="118809"/>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18810"/>
                                        </p:tgtEl>
                                        <p:attrNameLst>
                                          <p:attrName>style.visibility</p:attrName>
                                        </p:attrNameLst>
                                      </p:cBhvr>
                                      <p:to>
                                        <p:strVal val="visible"/>
                                      </p:to>
                                    </p:set>
                                  </p:childTnLst>
                                </p:cTn>
                              </p:par>
                            </p:childTnLst>
                          </p:cTn>
                        </p:par>
                        <p:par>
                          <p:cTn id="78" fill="hold">
                            <p:stCondLst>
                              <p:cond delay="0"/>
                            </p:stCondLst>
                            <p:childTnLst>
                              <p:par>
                                <p:cTn id="79" presetID="22" presetClass="entr" presetSubtype="8" fill="hold" grpId="0" nodeType="afterEffect">
                                  <p:stCondLst>
                                    <p:cond delay="1000"/>
                                  </p:stCondLst>
                                  <p:childTnLst>
                                    <p:set>
                                      <p:cBhvr>
                                        <p:cTn id="80" dur="1" fill="hold">
                                          <p:stCondLst>
                                            <p:cond delay="0"/>
                                          </p:stCondLst>
                                        </p:cTn>
                                        <p:tgtEl>
                                          <p:spTgt spid="118811"/>
                                        </p:tgtEl>
                                        <p:attrNameLst>
                                          <p:attrName>style.visibility</p:attrName>
                                        </p:attrNameLst>
                                      </p:cBhvr>
                                      <p:to>
                                        <p:strVal val="visible"/>
                                      </p:to>
                                    </p:set>
                                    <p:animEffect transition="in" filter="wipe(left)">
                                      <p:cBhvr>
                                        <p:cTn id="81" dur="1000"/>
                                        <p:tgtEl>
                                          <p:spTgt spid="118811"/>
                                        </p:tgtEl>
                                      </p:cBhvr>
                                    </p:animEffect>
                                  </p:childTnLst>
                                </p:cTn>
                              </p:par>
                            </p:childTnLst>
                          </p:cTn>
                        </p:par>
                        <p:par>
                          <p:cTn id="82" fill="hold">
                            <p:stCondLst>
                              <p:cond delay="2000"/>
                            </p:stCondLst>
                            <p:childTnLst>
                              <p:par>
                                <p:cTn id="83" presetID="22" presetClass="entr" presetSubtype="2" fill="hold" grpId="0" nodeType="afterEffect">
                                  <p:stCondLst>
                                    <p:cond delay="1000"/>
                                  </p:stCondLst>
                                  <p:childTnLst>
                                    <p:set>
                                      <p:cBhvr>
                                        <p:cTn id="84" dur="1" fill="hold">
                                          <p:stCondLst>
                                            <p:cond delay="0"/>
                                          </p:stCondLst>
                                        </p:cTn>
                                        <p:tgtEl>
                                          <p:spTgt spid="118812"/>
                                        </p:tgtEl>
                                        <p:attrNameLst>
                                          <p:attrName>style.visibility</p:attrName>
                                        </p:attrNameLst>
                                      </p:cBhvr>
                                      <p:to>
                                        <p:strVal val="visible"/>
                                      </p:to>
                                    </p:set>
                                    <p:animEffect transition="in" filter="wipe(right)">
                                      <p:cBhvr>
                                        <p:cTn id="85" dur="1000"/>
                                        <p:tgtEl>
                                          <p:spTgt spid="118812"/>
                                        </p:tgtEl>
                                      </p:cBhvr>
                                    </p:animEffect>
                                  </p:childTnLst>
                                </p:cTn>
                              </p:par>
                              <p:par>
                                <p:cTn id="86" presetID="22" presetClass="entr" presetSubtype="2" fill="hold" grpId="0" nodeType="withEffect">
                                  <p:stCondLst>
                                    <p:cond delay="1000"/>
                                  </p:stCondLst>
                                  <p:childTnLst>
                                    <p:set>
                                      <p:cBhvr>
                                        <p:cTn id="87" dur="1" fill="hold">
                                          <p:stCondLst>
                                            <p:cond delay="0"/>
                                          </p:stCondLst>
                                        </p:cTn>
                                        <p:tgtEl>
                                          <p:spTgt spid="118814"/>
                                        </p:tgtEl>
                                        <p:attrNameLst>
                                          <p:attrName>style.visibility</p:attrName>
                                        </p:attrNameLst>
                                      </p:cBhvr>
                                      <p:to>
                                        <p:strVal val="visible"/>
                                      </p:to>
                                    </p:set>
                                    <p:animEffect transition="in" filter="wipe(right)">
                                      <p:cBhvr>
                                        <p:cTn id="88" dur="500"/>
                                        <p:tgtEl>
                                          <p:spTgt spid="118814"/>
                                        </p:tgtEl>
                                      </p:cBhvr>
                                    </p:animEffect>
                                  </p:childTnLst>
                                </p:cTn>
                              </p:par>
                            </p:childTnLst>
                          </p:cTn>
                        </p:par>
                        <p:par>
                          <p:cTn id="89" fill="hold">
                            <p:stCondLst>
                              <p:cond delay="4000"/>
                            </p:stCondLst>
                            <p:childTnLst>
                              <p:par>
                                <p:cTn id="90" presetID="22" presetClass="entr" presetSubtype="2" fill="hold" grpId="0" nodeType="afterEffect">
                                  <p:stCondLst>
                                    <p:cond delay="0"/>
                                  </p:stCondLst>
                                  <p:childTnLst>
                                    <p:set>
                                      <p:cBhvr>
                                        <p:cTn id="91" dur="1" fill="hold">
                                          <p:stCondLst>
                                            <p:cond delay="0"/>
                                          </p:stCondLst>
                                        </p:cTn>
                                        <p:tgtEl>
                                          <p:spTgt spid="118813"/>
                                        </p:tgtEl>
                                        <p:attrNameLst>
                                          <p:attrName>style.visibility</p:attrName>
                                        </p:attrNameLst>
                                      </p:cBhvr>
                                      <p:to>
                                        <p:strVal val="visible"/>
                                      </p:to>
                                    </p:set>
                                    <p:animEffect transition="in" filter="wipe(right)">
                                      <p:cBhvr>
                                        <p:cTn id="92" dur="1000"/>
                                        <p:tgtEl>
                                          <p:spTgt spid="118813"/>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118815"/>
                                        </p:tgtEl>
                                        <p:attrNameLst>
                                          <p:attrName>style.visibility</p:attrName>
                                        </p:attrNameLst>
                                      </p:cBhvr>
                                      <p:to>
                                        <p:strVal val="visible"/>
                                      </p:to>
                                    </p:set>
                                  </p:childTnLst>
                                </p:cTn>
                              </p:par>
                            </p:childTnLst>
                          </p:cTn>
                        </p:par>
                        <p:par>
                          <p:cTn id="95" fill="hold">
                            <p:stCondLst>
                              <p:cond delay="5000"/>
                            </p:stCondLst>
                            <p:childTnLst>
                              <p:par>
                                <p:cTn id="96" presetID="22" presetClass="entr" presetSubtype="8" fill="hold" grpId="0" nodeType="afterEffect">
                                  <p:stCondLst>
                                    <p:cond delay="1000"/>
                                  </p:stCondLst>
                                  <p:childTnLst>
                                    <p:set>
                                      <p:cBhvr>
                                        <p:cTn id="97" dur="1" fill="hold">
                                          <p:stCondLst>
                                            <p:cond delay="0"/>
                                          </p:stCondLst>
                                        </p:cTn>
                                        <p:tgtEl>
                                          <p:spTgt spid="118816"/>
                                        </p:tgtEl>
                                        <p:attrNameLst>
                                          <p:attrName>style.visibility</p:attrName>
                                        </p:attrNameLst>
                                      </p:cBhvr>
                                      <p:to>
                                        <p:strVal val="visible"/>
                                      </p:to>
                                    </p:set>
                                    <p:animEffect transition="in" filter="wipe(left)">
                                      <p:cBhvr>
                                        <p:cTn id="98" dur="1000"/>
                                        <p:tgtEl>
                                          <p:spTgt spid="118816"/>
                                        </p:tgtEl>
                                      </p:cBhvr>
                                    </p:animEffect>
                                  </p:childTnLst>
                                </p:cTn>
                              </p:par>
                              <p:par>
                                <p:cTn id="99" presetID="22" presetClass="entr" presetSubtype="8" fill="hold" grpId="0" nodeType="withEffect">
                                  <p:stCondLst>
                                    <p:cond delay="1000"/>
                                  </p:stCondLst>
                                  <p:childTnLst>
                                    <p:set>
                                      <p:cBhvr>
                                        <p:cTn id="100" dur="1" fill="hold">
                                          <p:stCondLst>
                                            <p:cond delay="0"/>
                                          </p:stCondLst>
                                        </p:cTn>
                                        <p:tgtEl>
                                          <p:spTgt spid="118817"/>
                                        </p:tgtEl>
                                        <p:attrNameLst>
                                          <p:attrName>style.visibility</p:attrName>
                                        </p:attrNameLst>
                                      </p:cBhvr>
                                      <p:to>
                                        <p:strVal val="visible"/>
                                      </p:to>
                                    </p:set>
                                    <p:animEffect transition="in" filter="wipe(left)">
                                      <p:cBhvr>
                                        <p:cTn id="101" dur="500"/>
                                        <p:tgtEl>
                                          <p:spTgt spid="118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0" grpId="0" animBg="1"/>
      <p:bldP spid="118791" grpId="0"/>
      <p:bldP spid="118792" grpId="0"/>
      <p:bldP spid="118793" grpId="0" animBg="1"/>
      <p:bldP spid="118794" grpId="0"/>
      <p:bldP spid="118795" grpId="0" animBg="1"/>
      <p:bldP spid="118796" grpId="0"/>
      <p:bldP spid="118797" grpId="0" animBg="1"/>
      <p:bldP spid="118798" grpId="0"/>
      <p:bldP spid="118799" grpId="0"/>
      <p:bldP spid="118800" grpId="0" animBg="1"/>
      <p:bldP spid="118801" grpId="0"/>
      <p:bldP spid="118802" grpId="0" animBg="1"/>
      <p:bldP spid="118803" grpId="0"/>
      <p:bldP spid="118804" grpId="0" animBg="1"/>
      <p:bldP spid="118805" grpId="0" animBg="1"/>
      <p:bldP spid="118806" grpId="0"/>
      <p:bldP spid="118807" grpId="0" animBg="1"/>
      <p:bldP spid="118809" grpId="0"/>
      <p:bldP spid="118810" grpId="0"/>
      <p:bldP spid="118811" grpId="0" animBg="1"/>
      <p:bldP spid="118812" grpId="0" animBg="1"/>
      <p:bldP spid="118813" grpId="0" animBg="1"/>
      <p:bldP spid="118814" grpId="0"/>
      <p:bldP spid="118815" grpId="0"/>
      <p:bldP spid="118816" grpId="0" animBg="1"/>
      <p:bldP spid="118817" grpId="0"/>
      <p:bldP spid="10275" grpId="0" animBg="1"/>
      <p:bldP spid="102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30067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12291" name="Line 5"/>
          <p:cNvSpPr>
            <a:spLocks noChangeShapeType="1"/>
          </p:cNvSpPr>
          <p:nvPr/>
        </p:nvSpPr>
        <p:spPr bwMode="auto">
          <a:xfrm>
            <a:off x="59023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166918" name="Line 6"/>
          <p:cNvSpPr>
            <a:spLocks noChangeShapeType="1"/>
          </p:cNvSpPr>
          <p:nvPr/>
        </p:nvSpPr>
        <p:spPr bwMode="auto">
          <a:xfrm>
            <a:off x="3006725"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166920" name="Line 8"/>
          <p:cNvSpPr>
            <a:spLocks noChangeShapeType="1"/>
          </p:cNvSpPr>
          <p:nvPr/>
        </p:nvSpPr>
        <p:spPr bwMode="auto">
          <a:xfrm flipH="1">
            <a:off x="3006725" y="389255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66921" name="Line 9"/>
          <p:cNvSpPr>
            <a:spLocks noChangeShapeType="1"/>
          </p:cNvSpPr>
          <p:nvPr/>
        </p:nvSpPr>
        <p:spPr bwMode="auto">
          <a:xfrm flipH="1">
            <a:off x="3006725" y="6030913"/>
            <a:ext cx="2897188" cy="200025"/>
          </a:xfrm>
          <a:prstGeom prst="line">
            <a:avLst/>
          </a:prstGeom>
          <a:noFill/>
          <a:ln w="19050">
            <a:solidFill>
              <a:srgbClr val="008000"/>
            </a:solidFill>
            <a:round/>
            <a:headEnd/>
            <a:tailEnd type="triangle" w="med" len="med"/>
          </a:ln>
        </p:spPr>
        <p:txBody>
          <a:bodyPr/>
          <a:lstStyle/>
          <a:p>
            <a:endParaRPr lang="zh-CN" altLang="en-US"/>
          </a:p>
        </p:txBody>
      </p:sp>
      <p:sp>
        <p:nvSpPr>
          <p:cNvPr id="166923" name="Text Box 11"/>
          <p:cNvSpPr txBox="1">
            <a:spLocks noChangeArrowheads="1"/>
          </p:cNvSpPr>
          <p:nvPr/>
        </p:nvSpPr>
        <p:spPr bwMode="auto">
          <a:xfrm>
            <a:off x="5997575" y="1743075"/>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166924" name="Text Box 12"/>
          <p:cNvSpPr txBox="1">
            <a:spLocks noChangeArrowheads="1"/>
          </p:cNvSpPr>
          <p:nvPr/>
        </p:nvSpPr>
        <p:spPr bwMode="auto">
          <a:xfrm rot="-354369">
            <a:off x="4100513" y="2708275"/>
            <a:ext cx="942975"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SYN</a:t>
            </a:r>
          </a:p>
        </p:txBody>
      </p:sp>
      <p:sp>
        <p:nvSpPr>
          <p:cNvPr id="166925" name="Text Box 13"/>
          <p:cNvSpPr txBox="1">
            <a:spLocks noChangeArrowheads="1"/>
          </p:cNvSpPr>
          <p:nvPr/>
        </p:nvSpPr>
        <p:spPr bwMode="auto">
          <a:xfrm>
            <a:off x="496779" y="1464989"/>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server1.txt</a:t>
            </a:r>
            <a:endParaRPr lang="en-US" altLang="zh-CN" sz="1600" b="0" dirty="0">
              <a:solidFill>
                <a:schemeClr val="tx1"/>
              </a:solidFill>
              <a:latin typeface="Lucida Console" pitchFamily="49" charset="0"/>
              <a:ea typeface="宋体" charset="-122"/>
            </a:endParaRPr>
          </a:p>
        </p:txBody>
      </p:sp>
      <p:sp>
        <p:nvSpPr>
          <p:cNvPr id="166926" name="Text Box 14"/>
          <p:cNvSpPr txBox="1">
            <a:spLocks noChangeArrowheads="1"/>
          </p:cNvSpPr>
          <p:nvPr/>
        </p:nvSpPr>
        <p:spPr bwMode="auto">
          <a:xfrm rot="621584">
            <a:off x="3900488" y="313372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66927" name="Text Box 15"/>
          <p:cNvSpPr txBox="1">
            <a:spLocks noChangeArrowheads="1"/>
          </p:cNvSpPr>
          <p:nvPr/>
        </p:nvSpPr>
        <p:spPr bwMode="auto">
          <a:xfrm>
            <a:off x="3878263" y="3554413"/>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6928" name="Text Box 16"/>
          <p:cNvSpPr txBox="1">
            <a:spLocks noChangeArrowheads="1"/>
          </p:cNvSpPr>
          <p:nvPr/>
        </p:nvSpPr>
        <p:spPr bwMode="auto">
          <a:xfrm>
            <a:off x="6075363" y="3595688"/>
            <a:ext cx="3068637"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150 Data Connection will be open shortly</a:t>
            </a:r>
          </a:p>
        </p:txBody>
      </p:sp>
      <p:sp>
        <p:nvSpPr>
          <p:cNvPr id="166929" name="Text Box 17"/>
          <p:cNvSpPr txBox="1">
            <a:spLocks noChangeArrowheads="1"/>
          </p:cNvSpPr>
          <p:nvPr/>
        </p:nvSpPr>
        <p:spPr bwMode="auto">
          <a:xfrm rot="-232178">
            <a:off x="3523475" y="4241910"/>
            <a:ext cx="2112466" cy="369332"/>
          </a:xfrm>
          <a:prstGeom prst="rect">
            <a:avLst/>
          </a:prstGeom>
          <a:noFill/>
          <a:ln w="9525">
            <a:noFill/>
            <a:miter lim="800000"/>
            <a:headEnd/>
            <a:tailEnd/>
          </a:ln>
        </p:spPr>
        <p:txBody>
          <a:bodyPr wrap="square">
            <a:spAutoFit/>
          </a:bodyPr>
          <a:lstStyle/>
          <a:p>
            <a:pPr>
              <a:spcBef>
                <a:spcPct val="50000"/>
              </a:spcBef>
            </a:pPr>
            <a:r>
              <a:rPr lang="en-US" altLang="zh-CN" sz="1800" b="0" dirty="0" smtClean="0">
                <a:solidFill>
                  <a:srgbClr val="0000FF"/>
                </a:solidFill>
                <a:latin typeface="Lucida Console" pitchFamily="49" charset="0"/>
                <a:ea typeface="宋体" charset="-122"/>
              </a:rPr>
              <a:t>server1.txt</a:t>
            </a:r>
            <a:endParaRPr lang="en-US" altLang="zh-CN" sz="1800" b="0" dirty="0">
              <a:solidFill>
                <a:srgbClr val="0000FF"/>
              </a:solidFill>
              <a:latin typeface="Lucida Console" pitchFamily="49" charset="0"/>
              <a:ea typeface="宋体" charset="-122"/>
            </a:endParaRPr>
          </a:p>
        </p:txBody>
      </p:sp>
      <p:sp>
        <p:nvSpPr>
          <p:cNvPr id="166930" name="Text Box 18"/>
          <p:cNvSpPr txBox="1">
            <a:spLocks noChangeArrowheads="1"/>
          </p:cNvSpPr>
          <p:nvPr/>
        </p:nvSpPr>
        <p:spPr bwMode="auto">
          <a:xfrm rot="-147812">
            <a:off x="4572000" y="4679950"/>
            <a:ext cx="838200"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FIN</a:t>
            </a:r>
          </a:p>
        </p:txBody>
      </p:sp>
      <p:sp>
        <p:nvSpPr>
          <p:cNvPr id="166931" name="Text Box 19"/>
          <p:cNvSpPr txBox="1">
            <a:spLocks noChangeArrowheads="1"/>
          </p:cNvSpPr>
          <p:nvPr/>
        </p:nvSpPr>
        <p:spPr bwMode="auto">
          <a:xfrm rot="236711">
            <a:off x="4395788" y="5083175"/>
            <a:ext cx="14859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166932" name="Text Box 20"/>
          <p:cNvSpPr txBox="1">
            <a:spLocks noChangeArrowheads="1"/>
          </p:cNvSpPr>
          <p:nvPr/>
        </p:nvSpPr>
        <p:spPr bwMode="auto">
          <a:xfrm>
            <a:off x="6053138" y="5870575"/>
            <a:ext cx="3090862"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226 Closing Data Connection</a:t>
            </a:r>
          </a:p>
        </p:txBody>
      </p:sp>
      <p:sp>
        <p:nvSpPr>
          <p:cNvPr id="166933" name="Text Box 21"/>
          <p:cNvSpPr txBox="1">
            <a:spLocks noChangeArrowheads="1"/>
          </p:cNvSpPr>
          <p:nvPr/>
        </p:nvSpPr>
        <p:spPr bwMode="auto">
          <a:xfrm rot="-293996">
            <a:off x="4572000" y="5411788"/>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6957" name="Line 45"/>
          <p:cNvSpPr>
            <a:spLocks noChangeShapeType="1"/>
          </p:cNvSpPr>
          <p:nvPr/>
        </p:nvSpPr>
        <p:spPr bwMode="auto">
          <a:xfrm>
            <a:off x="3006725" y="3197225"/>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166958" name="Line 46"/>
          <p:cNvSpPr>
            <a:spLocks noChangeShapeType="1"/>
          </p:cNvSpPr>
          <p:nvPr/>
        </p:nvSpPr>
        <p:spPr bwMode="auto">
          <a:xfrm>
            <a:off x="3006725" y="5216525"/>
            <a:ext cx="2897188" cy="273050"/>
          </a:xfrm>
          <a:prstGeom prst="line">
            <a:avLst/>
          </a:prstGeom>
          <a:noFill/>
          <a:ln w="19050">
            <a:solidFill>
              <a:srgbClr val="0000FF"/>
            </a:solidFill>
            <a:round/>
            <a:headEnd/>
            <a:tailEnd type="triangle" w="med" len="med"/>
          </a:ln>
        </p:spPr>
        <p:txBody>
          <a:bodyPr/>
          <a:lstStyle/>
          <a:p>
            <a:endParaRPr lang="zh-CN" altLang="en-US"/>
          </a:p>
        </p:txBody>
      </p:sp>
      <p:sp>
        <p:nvSpPr>
          <p:cNvPr id="166959" name="Line 47"/>
          <p:cNvSpPr>
            <a:spLocks noChangeShapeType="1"/>
          </p:cNvSpPr>
          <p:nvPr/>
        </p:nvSpPr>
        <p:spPr bwMode="auto">
          <a:xfrm flipH="1">
            <a:off x="3008313"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166960" name="Line 48"/>
          <p:cNvSpPr>
            <a:spLocks noChangeShapeType="1"/>
          </p:cNvSpPr>
          <p:nvPr/>
        </p:nvSpPr>
        <p:spPr bwMode="auto">
          <a:xfrm flipH="1">
            <a:off x="3006725" y="2892425"/>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166961" name="Line 49"/>
          <p:cNvSpPr>
            <a:spLocks noChangeShapeType="1"/>
          </p:cNvSpPr>
          <p:nvPr/>
        </p:nvSpPr>
        <p:spPr bwMode="auto">
          <a:xfrm flipH="1">
            <a:off x="3006725" y="3738563"/>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166962" name="Line 50"/>
          <p:cNvSpPr>
            <a:spLocks noChangeShapeType="1"/>
          </p:cNvSpPr>
          <p:nvPr/>
        </p:nvSpPr>
        <p:spPr bwMode="auto">
          <a:xfrm flipH="1">
            <a:off x="3006725" y="4938713"/>
            <a:ext cx="2897188" cy="142875"/>
          </a:xfrm>
          <a:prstGeom prst="line">
            <a:avLst/>
          </a:prstGeom>
          <a:noFill/>
          <a:ln w="19050">
            <a:solidFill>
              <a:srgbClr val="0000FF"/>
            </a:solidFill>
            <a:round/>
            <a:headEnd/>
            <a:tailEnd type="triangle" w="med" len="med"/>
          </a:ln>
        </p:spPr>
        <p:txBody>
          <a:bodyPr/>
          <a:lstStyle/>
          <a:p>
            <a:endParaRPr lang="zh-CN" altLang="en-US"/>
          </a:p>
        </p:txBody>
      </p:sp>
      <p:sp>
        <p:nvSpPr>
          <p:cNvPr id="166963" name="Line 51"/>
          <p:cNvSpPr>
            <a:spLocks noChangeShapeType="1"/>
          </p:cNvSpPr>
          <p:nvPr/>
        </p:nvSpPr>
        <p:spPr bwMode="auto">
          <a:xfrm flipH="1">
            <a:off x="3006725" y="5630863"/>
            <a:ext cx="2897188" cy="220662"/>
          </a:xfrm>
          <a:prstGeom prst="line">
            <a:avLst/>
          </a:prstGeom>
          <a:noFill/>
          <a:ln w="19050">
            <a:solidFill>
              <a:srgbClr val="0000FF"/>
            </a:solidFill>
            <a:round/>
            <a:headEnd/>
            <a:tailEnd type="triangle" w="med" len="med"/>
          </a:ln>
        </p:spPr>
        <p:txBody>
          <a:bodyPr/>
          <a:lstStyle/>
          <a:p>
            <a:endParaRPr lang="zh-CN" altLang="en-US"/>
          </a:p>
        </p:txBody>
      </p:sp>
      <p:sp>
        <p:nvSpPr>
          <p:cNvPr id="166971" name="AutoShape 59"/>
          <p:cNvSpPr>
            <a:spLocks noChangeArrowheads="1"/>
          </p:cNvSpPr>
          <p:nvPr/>
        </p:nvSpPr>
        <p:spPr bwMode="auto">
          <a:xfrm rot="-176936">
            <a:off x="3006725" y="4568825"/>
            <a:ext cx="2895600" cy="228600"/>
          </a:xfrm>
          <a:prstGeom prst="leftArrow">
            <a:avLst>
              <a:gd name="adj1" fmla="val 50000"/>
              <a:gd name="adj2" fmla="val 316667"/>
            </a:avLst>
          </a:prstGeom>
          <a:solidFill>
            <a:srgbClr val="0000FF"/>
          </a:solidFill>
          <a:ln w="9525">
            <a:solidFill>
              <a:srgbClr val="0000FF"/>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66973" name="Text Box 61"/>
          <p:cNvSpPr txBox="1">
            <a:spLocks noChangeArrowheads="1"/>
          </p:cNvSpPr>
          <p:nvPr/>
        </p:nvSpPr>
        <p:spPr bwMode="auto">
          <a:xfrm rot="-234112">
            <a:off x="3851301" y="172112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166974" name="Line 62"/>
          <p:cNvSpPr>
            <a:spLocks noChangeShapeType="1"/>
          </p:cNvSpPr>
          <p:nvPr/>
        </p:nvSpPr>
        <p:spPr bwMode="auto">
          <a:xfrm>
            <a:off x="3006725" y="424656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5" name="Text Box 63"/>
          <p:cNvSpPr txBox="1">
            <a:spLocks noChangeArrowheads="1"/>
          </p:cNvSpPr>
          <p:nvPr/>
        </p:nvSpPr>
        <p:spPr bwMode="auto">
          <a:xfrm>
            <a:off x="4179888" y="397827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66976" name="Line 64"/>
          <p:cNvSpPr>
            <a:spLocks noChangeShapeType="1"/>
          </p:cNvSpPr>
          <p:nvPr/>
        </p:nvSpPr>
        <p:spPr bwMode="auto">
          <a:xfrm>
            <a:off x="3006725" y="6318250"/>
            <a:ext cx="2897188" cy="55563"/>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7" name="Text Box 65"/>
          <p:cNvSpPr txBox="1">
            <a:spLocks noChangeArrowheads="1"/>
          </p:cNvSpPr>
          <p:nvPr/>
        </p:nvSpPr>
        <p:spPr bwMode="auto">
          <a:xfrm>
            <a:off x="4176713" y="6049963"/>
            <a:ext cx="598487" cy="36671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12322" name="Text Box 67"/>
          <p:cNvSpPr txBox="1">
            <a:spLocks noChangeArrowheads="1"/>
          </p:cNvSpPr>
          <p:nvPr/>
        </p:nvSpPr>
        <p:spPr bwMode="auto">
          <a:xfrm>
            <a:off x="341541" y="5042582"/>
            <a:ext cx="2159566" cy="36933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Arial" charset="0"/>
                <a:ea typeface="宋体" charset="-122"/>
              </a:rPr>
              <a:t>Control </a:t>
            </a:r>
            <a:r>
              <a:rPr lang="en-US" altLang="zh-CN" sz="1800" b="0" dirty="0" smtClean="0">
                <a:solidFill>
                  <a:srgbClr val="009900"/>
                </a:solidFill>
                <a:latin typeface="Arial" charset="0"/>
                <a:ea typeface="宋体" charset="-122"/>
              </a:rPr>
              <a:t>Connection</a:t>
            </a:r>
            <a:endParaRPr lang="en-US" altLang="zh-CN" sz="1800" b="0" dirty="0">
              <a:solidFill>
                <a:srgbClr val="009900"/>
              </a:solidFill>
              <a:latin typeface="Arial" charset="0"/>
              <a:ea typeface="宋体" charset="-122"/>
            </a:endParaRPr>
          </a:p>
        </p:txBody>
      </p:sp>
      <p:sp>
        <p:nvSpPr>
          <p:cNvPr id="12323" name="Text Box 68"/>
          <p:cNvSpPr txBox="1">
            <a:spLocks noChangeArrowheads="1"/>
          </p:cNvSpPr>
          <p:nvPr/>
        </p:nvSpPr>
        <p:spPr bwMode="auto">
          <a:xfrm>
            <a:off x="427038" y="5353050"/>
            <a:ext cx="1885950" cy="366713"/>
          </a:xfrm>
          <a:prstGeom prst="rect">
            <a:avLst/>
          </a:prstGeom>
          <a:noFill/>
          <a:ln w="9525" algn="ctr">
            <a:noFill/>
            <a:miter lim="800000"/>
            <a:headEnd/>
            <a:tailEnd/>
          </a:ln>
        </p:spPr>
        <p:txBody>
          <a:bodyPr wrap="none">
            <a:spAutoFit/>
          </a:bodyPr>
          <a:lstStyle/>
          <a:p>
            <a:pPr algn="ctr"/>
            <a:r>
              <a:rPr lang="en-US" altLang="zh-CN" sz="1800" b="0" dirty="0">
                <a:solidFill>
                  <a:srgbClr val="0000FF"/>
                </a:solidFill>
                <a:latin typeface="Arial" charset="0"/>
                <a:ea typeface="宋体" charset="-122"/>
              </a:rPr>
              <a:t>Data Connection</a:t>
            </a:r>
          </a:p>
        </p:txBody>
      </p:sp>
      <p:sp>
        <p:nvSpPr>
          <p:cNvPr id="12324" name="Rectangle 69"/>
          <p:cNvSpPr>
            <a:spLocks noChangeArrowheads="1"/>
          </p:cNvSpPr>
          <p:nvPr/>
        </p:nvSpPr>
        <p:spPr bwMode="auto">
          <a:xfrm>
            <a:off x="2516188"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12325" name="Rectangle 70"/>
          <p:cNvSpPr>
            <a:spLocks noChangeArrowheads="1"/>
          </p:cNvSpPr>
          <p:nvPr/>
        </p:nvSpPr>
        <p:spPr bwMode="auto">
          <a:xfrm>
            <a:off x="5422900"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11307" name="Oval 44"/>
          <p:cNvSpPr>
            <a:spLocks noChangeArrowheads="1"/>
          </p:cNvSpPr>
          <p:nvPr/>
        </p:nvSpPr>
        <p:spPr bwMode="auto">
          <a:xfrm>
            <a:off x="2851150" y="1474788"/>
            <a:ext cx="304800" cy="304800"/>
          </a:xfrm>
          <a:prstGeom prst="ellipse">
            <a:avLst/>
          </a:prstGeom>
          <a:solidFill>
            <a:schemeClr val="accent3">
              <a:lumMod val="60000"/>
              <a:lumOff val="40000"/>
            </a:schemeClr>
          </a:solidFill>
          <a:ln w="9525">
            <a:solidFill>
              <a:schemeClr val="tx2"/>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11309" name="Oval 44"/>
          <p:cNvSpPr>
            <a:spLocks noChangeArrowheads="1"/>
          </p:cNvSpPr>
          <p:nvPr/>
        </p:nvSpPr>
        <p:spPr bwMode="auto">
          <a:xfrm>
            <a:off x="122919"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11310" name="Oval 44"/>
          <p:cNvSpPr>
            <a:spLocks noChangeArrowheads="1"/>
          </p:cNvSpPr>
          <p:nvPr/>
        </p:nvSpPr>
        <p:spPr bwMode="auto">
          <a:xfrm>
            <a:off x="5745163"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1" name="Oval 44"/>
          <p:cNvSpPr>
            <a:spLocks noChangeArrowheads="1"/>
          </p:cNvSpPr>
          <p:nvPr/>
        </p:nvSpPr>
        <p:spPr bwMode="auto">
          <a:xfrm>
            <a:off x="2438400"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2" name="Oval 44"/>
          <p:cNvSpPr>
            <a:spLocks noChangeArrowheads="1"/>
          </p:cNvSpPr>
          <p:nvPr/>
        </p:nvSpPr>
        <p:spPr bwMode="auto">
          <a:xfrm>
            <a:off x="2800350" y="30003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50" b="0" dirty="0">
                <a:solidFill>
                  <a:schemeClr val="tx2"/>
                </a:solidFill>
                <a:ea typeface="宋体" charset="-122"/>
              </a:rPr>
              <a:t>5001</a:t>
            </a:r>
            <a:endParaRPr lang="en-US" altLang="zh-CN" sz="1000" b="0" dirty="0">
              <a:solidFill>
                <a:schemeClr val="tx2"/>
              </a:solidFill>
              <a:ea typeface="宋体" charset="-122"/>
            </a:endParaRPr>
          </a:p>
        </p:txBody>
      </p:sp>
      <p:sp>
        <p:nvSpPr>
          <p:cNvPr id="11313" name="Oval 44"/>
          <p:cNvSpPr>
            <a:spLocks noChangeArrowheads="1"/>
          </p:cNvSpPr>
          <p:nvPr/>
        </p:nvSpPr>
        <p:spPr bwMode="auto">
          <a:xfrm>
            <a:off x="5745163" y="275748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11314" name="Oval 44"/>
          <p:cNvSpPr>
            <a:spLocks noChangeArrowheads="1"/>
          </p:cNvSpPr>
          <p:nvPr/>
        </p:nvSpPr>
        <p:spPr bwMode="auto">
          <a:xfrm>
            <a:off x="76200" y="54260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a:solidFill>
                  <a:schemeClr val="tx2"/>
                </a:solidFill>
                <a:ea typeface="宋体" charset="-122"/>
              </a:rPr>
              <a:t>5001</a:t>
            </a:r>
          </a:p>
        </p:txBody>
      </p:sp>
      <p:sp>
        <p:nvSpPr>
          <p:cNvPr id="11315" name="Oval 44"/>
          <p:cNvSpPr>
            <a:spLocks noChangeArrowheads="1"/>
          </p:cNvSpPr>
          <p:nvPr/>
        </p:nvSpPr>
        <p:spPr bwMode="auto">
          <a:xfrm>
            <a:off x="2289175" y="5426075"/>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51" name="矩形 50"/>
          <p:cNvSpPr/>
          <p:nvPr/>
        </p:nvSpPr>
        <p:spPr>
          <a:xfrm>
            <a:off x="1313551" y="128659"/>
            <a:ext cx="7366001" cy="523220"/>
          </a:xfrm>
          <a:prstGeom prst="rect">
            <a:avLst/>
          </a:prstGeom>
        </p:spPr>
        <p:txBody>
          <a:bodyPr wrap="square">
            <a:spAutoFit/>
          </a:bodyPr>
          <a:lstStyle/>
          <a:p>
            <a:pPr algn="ctr" defTabSz="1176338"/>
            <a:r>
              <a:rPr lang="en-US" altLang="zh-CN" sz="2800" dirty="0" smtClean="0">
                <a:solidFill>
                  <a:srgbClr val="000000"/>
                </a:solidFill>
                <a:latin typeface="Tahoma" pitchFamily="34" charset="0"/>
                <a:ea typeface="宋体" charset="-122"/>
                <a:cs typeface="Tahoma" pitchFamily="34" charset="0"/>
              </a:rPr>
              <a:t>FTP – Data transfer (get command)</a:t>
            </a:r>
            <a:endParaRPr lang="en-US" altLang="zh-CN" sz="2800" dirty="0">
              <a:solidFill>
                <a:srgbClr val="000000"/>
              </a:solidFill>
              <a:latin typeface="Tahoma" pitchFamily="34" charset="0"/>
              <a:ea typeface="宋体" charset="-122"/>
              <a:cs typeface="Tahoma" pitchFamily="34" charset="0"/>
            </a:endParaRPr>
          </a:p>
        </p:txBody>
      </p:sp>
      <p:sp>
        <p:nvSpPr>
          <p:cNvPr id="53" name="TextBox 52"/>
          <p:cNvSpPr txBox="1"/>
          <p:nvPr/>
        </p:nvSpPr>
        <p:spPr>
          <a:xfrm>
            <a:off x="188935" y="2511972"/>
            <a:ext cx="2490952" cy="338554"/>
          </a:xfrm>
          <a:prstGeom prst="rect">
            <a:avLst/>
          </a:prstGeom>
          <a:noFill/>
        </p:spPr>
        <p:txBody>
          <a:bodyPr wrap="square" rtlCol="0">
            <a:spAutoFit/>
          </a:bodyPr>
          <a:lstStyle/>
          <a:p>
            <a:r>
              <a:rPr lang="en-US" sz="1600" b="0" dirty="0" smtClean="0">
                <a:solidFill>
                  <a:srgbClr val="00B050"/>
                </a:solidFill>
                <a:latin typeface="Lucida Console" pitchFamily="49" charset="0"/>
              </a:rPr>
              <a:t>Command REUSEADDR</a:t>
            </a:r>
            <a:endParaRPr lang="en-US" sz="1800" b="0" dirty="0">
              <a:solidFill>
                <a:srgbClr val="00B050"/>
              </a:solidFill>
              <a:latin typeface="Lucida Console" pitchFamily="49" charset="0"/>
            </a:endParaRPr>
          </a:p>
        </p:txBody>
      </p:sp>
      <p:sp>
        <p:nvSpPr>
          <p:cNvPr id="54" name="Text Box 16"/>
          <p:cNvSpPr txBox="1">
            <a:spLocks noChangeArrowheads="1"/>
          </p:cNvSpPr>
          <p:nvPr/>
        </p:nvSpPr>
        <p:spPr bwMode="auto">
          <a:xfrm>
            <a:off x="6075363" y="2723329"/>
            <a:ext cx="3068637"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Active Open</a:t>
            </a:r>
            <a:endParaRPr lang="en-US" altLang="zh-CN" sz="1600" b="0" dirty="0">
              <a:solidFill>
                <a:schemeClr val="tx1"/>
              </a:solidFill>
              <a:latin typeface="Lucida Console" pitchFamily="49" charset="0"/>
              <a:ea typeface="宋体" charset="-122"/>
            </a:endParaRPr>
          </a:p>
        </p:txBody>
      </p:sp>
      <p:sp>
        <p:nvSpPr>
          <p:cNvPr id="55" name="TextBox 54"/>
          <p:cNvSpPr txBox="1"/>
          <p:nvPr/>
        </p:nvSpPr>
        <p:spPr>
          <a:xfrm>
            <a:off x="6048702" y="3005959"/>
            <a:ext cx="2490952" cy="584775"/>
          </a:xfrm>
          <a:prstGeom prst="rect">
            <a:avLst/>
          </a:prstGeom>
          <a:noFill/>
        </p:spPr>
        <p:txBody>
          <a:bodyPr wrap="square" rtlCol="0">
            <a:spAutoFit/>
          </a:bodyPr>
          <a:lstStyle/>
          <a:p>
            <a:r>
              <a:rPr lang="en-US" sz="1600" b="0" dirty="0" smtClean="0">
                <a:solidFill>
                  <a:srgbClr val="00B050"/>
                </a:solidFill>
                <a:latin typeface="Lucida Console" pitchFamily="49" charset="0"/>
              </a:rPr>
              <a:t>&lt;C</a:t>
            </a:r>
            <a:r>
              <a:rPr lang="en-US" sz="1600" b="0" baseline="-25000" dirty="0" smtClean="0">
                <a:solidFill>
                  <a:srgbClr val="00B050"/>
                </a:solidFill>
                <a:latin typeface="Lucida Console" pitchFamily="49" charset="0"/>
              </a:rPr>
              <a:t>IP</a:t>
            </a:r>
            <a:r>
              <a:rPr lang="en-US" sz="1600" b="0" dirty="0" smtClean="0">
                <a:solidFill>
                  <a:srgbClr val="00B050"/>
                </a:solidFill>
                <a:latin typeface="Lucida Console" pitchFamily="49" charset="0"/>
              </a:rPr>
              <a:t>,5001,S</a:t>
            </a:r>
            <a:r>
              <a:rPr lang="en-US" sz="1600" b="0" baseline="-25000" dirty="0" smtClean="0">
                <a:solidFill>
                  <a:srgbClr val="00B050"/>
                </a:solidFill>
                <a:latin typeface="Lucida Console" pitchFamily="49" charset="0"/>
              </a:rPr>
              <a:t>IP</a:t>
            </a:r>
            <a:r>
              <a:rPr lang="en-US" sz="1600" b="0" dirty="0" smtClean="0">
                <a:solidFill>
                  <a:srgbClr val="00B050"/>
                </a:solidFill>
                <a:latin typeface="Lucida Console" pitchFamily="49" charset="0"/>
              </a:rPr>
              <a:t>,21&gt;</a:t>
            </a:r>
          </a:p>
          <a:p>
            <a:r>
              <a:rPr lang="en-US" sz="1600" b="0" dirty="0" smtClean="0">
                <a:solidFill>
                  <a:srgbClr val="00B050"/>
                </a:solidFill>
                <a:latin typeface="Lucida Console" pitchFamily="49" charset="0"/>
              </a:rPr>
              <a:t>&lt;C</a:t>
            </a:r>
            <a:r>
              <a:rPr lang="en-US" sz="1600" b="0" baseline="-25000" dirty="0" smtClean="0">
                <a:solidFill>
                  <a:srgbClr val="00B050"/>
                </a:solidFill>
                <a:latin typeface="Lucida Console" pitchFamily="49" charset="0"/>
              </a:rPr>
              <a:t>IP</a:t>
            </a:r>
            <a:r>
              <a:rPr lang="en-US" sz="1600" b="0" dirty="0" smtClean="0">
                <a:solidFill>
                  <a:srgbClr val="00B050"/>
                </a:solidFill>
                <a:latin typeface="Lucida Console" pitchFamily="49" charset="0"/>
              </a:rPr>
              <a:t>,5001,S</a:t>
            </a:r>
            <a:r>
              <a:rPr lang="en-US" sz="1600" b="0" baseline="-25000" dirty="0" smtClean="0">
                <a:solidFill>
                  <a:srgbClr val="00B050"/>
                </a:solidFill>
                <a:latin typeface="Lucida Console" pitchFamily="49" charset="0"/>
              </a:rPr>
              <a:t>IP</a:t>
            </a:r>
            <a:r>
              <a:rPr lang="en-US" sz="1600" b="0" dirty="0" smtClean="0">
                <a:solidFill>
                  <a:srgbClr val="00B050"/>
                </a:solidFill>
                <a:latin typeface="Lucida Console" pitchFamily="49" charset="0"/>
              </a:rPr>
              <a:t>,20&gt; </a:t>
            </a:r>
            <a:endParaRPr lang="en-US" sz="1800" b="0" dirty="0">
              <a:solidFill>
                <a:srgbClr val="00B050"/>
              </a:solidFill>
              <a:latin typeface="Lucida Console" pitchFamily="49" charset="0"/>
            </a:endParaRPr>
          </a:p>
        </p:txBody>
      </p:sp>
      <p:sp>
        <p:nvSpPr>
          <p:cNvPr id="48" name="Oval 44"/>
          <p:cNvSpPr>
            <a:spLocks noChangeArrowheads="1"/>
          </p:cNvSpPr>
          <p:nvPr/>
        </p:nvSpPr>
        <p:spPr bwMode="auto">
          <a:xfrm>
            <a:off x="115210" y="5807303"/>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smtClean="0">
                <a:solidFill>
                  <a:srgbClr val="00B050"/>
                </a:solidFill>
                <a:ea typeface="宋体" charset="-122"/>
              </a:rPr>
              <a:t>Eph</a:t>
            </a:r>
            <a:endParaRPr lang="en-US" altLang="zh-CN" sz="1200" dirty="0">
              <a:solidFill>
                <a:srgbClr val="00B050"/>
              </a:solidFill>
              <a:ea typeface="宋体" charset="-122"/>
            </a:endParaRPr>
          </a:p>
        </p:txBody>
      </p:sp>
      <p:sp>
        <p:nvSpPr>
          <p:cNvPr id="49" name="Oval 44"/>
          <p:cNvSpPr>
            <a:spLocks noChangeArrowheads="1"/>
          </p:cNvSpPr>
          <p:nvPr/>
        </p:nvSpPr>
        <p:spPr bwMode="auto">
          <a:xfrm>
            <a:off x="862695" y="578583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a:solidFill>
                  <a:schemeClr val="tx2"/>
                </a:solidFill>
                <a:ea typeface="宋体" charset="-122"/>
              </a:rPr>
              <a:t>5001</a:t>
            </a:r>
          </a:p>
        </p:txBody>
      </p:sp>
      <p:sp>
        <p:nvSpPr>
          <p:cNvPr id="50" name="TextBox 49"/>
          <p:cNvSpPr txBox="1"/>
          <p:nvPr/>
        </p:nvSpPr>
        <p:spPr>
          <a:xfrm>
            <a:off x="478973" y="5776670"/>
            <a:ext cx="348343" cy="338554"/>
          </a:xfrm>
          <a:prstGeom prst="rect">
            <a:avLst/>
          </a:prstGeom>
          <a:noFill/>
        </p:spPr>
        <p:txBody>
          <a:bodyPr wrap="square" rtlCol="0">
            <a:spAutoFit/>
          </a:bodyPr>
          <a:lstStyle/>
          <a:p>
            <a:r>
              <a:rPr lang="en-US" sz="1600" dirty="0" smtClean="0">
                <a:solidFill>
                  <a:srgbClr val="00B050"/>
                </a:solidFill>
              </a:rPr>
              <a:t>=</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3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09"/>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166918"/>
                                        </p:tgtEl>
                                        <p:attrNameLst>
                                          <p:attrName>style.visibility</p:attrName>
                                        </p:attrNameLst>
                                      </p:cBhvr>
                                      <p:to>
                                        <p:strVal val="visible"/>
                                      </p:to>
                                    </p:set>
                                    <p:animEffect transition="in" filter="wipe(left)">
                                      <p:cBhvr>
                                        <p:cTn id="11" dur="2000"/>
                                        <p:tgtEl>
                                          <p:spTgt spid="166918"/>
                                        </p:tgtEl>
                                      </p:cBhvr>
                                    </p:animEffec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3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11"/>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166923"/>
                                        </p:tgtEl>
                                        <p:attrNameLst>
                                          <p:attrName>style.visibility</p:attrName>
                                        </p:attrNameLst>
                                      </p:cBhvr>
                                      <p:to>
                                        <p:strVal val="visible"/>
                                      </p:to>
                                    </p:set>
                                  </p:childTnLst>
                                </p:cTn>
                              </p:par>
                              <p:par>
                                <p:cTn id="20" presetID="22" presetClass="entr" presetSubtype="2" fill="hold" grpId="0" nodeType="withEffect">
                                  <p:stCondLst>
                                    <p:cond delay="0"/>
                                  </p:stCondLst>
                                  <p:childTnLst>
                                    <p:set>
                                      <p:cBhvr>
                                        <p:cTn id="21" dur="1" fill="hold">
                                          <p:stCondLst>
                                            <p:cond delay="0"/>
                                          </p:stCondLst>
                                        </p:cTn>
                                        <p:tgtEl>
                                          <p:spTgt spid="166959"/>
                                        </p:tgtEl>
                                        <p:attrNameLst>
                                          <p:attrName>style.visibility</p:attrName>
                                        </p:attrNameLst>
                                      </p:cBhvr>
                                      <p:to>
                                        <p:strVal val="visible"/>
                                      </p:to>
                                    </p:set>
                                    <p:animEffect transition="in" filter="wipe(right)">
                                      <p:cBhvr>
                                        <p:cTn id="22" dur="2000"/>
                                        <p:tgtEl>
                                          <p:spTgt spid="16695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66973"/>
                                        </p:tgtEl>
                                        <p:attrNameLst>
                                          <p:attrName>style.visibility</p:attrName>
                                        </p:attrNameLst>
                                      </p:cBhvr>
                                      <p:to>
                                        <p:strVal val="visible"/>
                                      </p:to>
                                    </p:set>
                                    <p:animEffect transition="in" filter="wipe(right)">
                                      <p:cBhvr>
                                        <p:cTn id="25" dur="2000"/>
                                        <p:tgtEl>
                                          <p:spTgt spid="166973"/>
                                        </p:tgtEl>
                                      </p:cBhvr>
                                    </p:animEffect>
                                  </p:childTnLst>
                                </p:cTn>
                              </p:par>
                            </p:childTnLst>
                          </p:cTn>
                        </p:par>
                        <p:par>
                          <p:cTn id="26" fill="hold">
                            <p:stCondLst>
                              <p:cond delay="4000"/>
                            </p:stCondLst>
                            <p:childTnLst>
                              <p:par>
                                <p:cTn id="27" presetID="1" presetClass="entr" presetSubtype="0" fill="hold" grpId="0" nodeType="afterEffect">
                                  <p:stCondLst>
                                    <p:cond delay="0"/>
                                  </p:stCondLst>
                                  <p:childTnLst>
                                    <p:set>
                                      <p:cBhvr>
                                        <p:cTn id="28" dur="1" fill="hold">
                                          <p:stCondLst>
                                            <p:cond delay="0"/>
                                          </p:stCondLst>
                                        </p:cTn>
                                        <p:tgtEl>
                                          <p:spTgt spid="1669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22" presetClass="entr" presetSubtype="2" fill="hold" grpId="0" nodeType="withEffect">
                                  <p:stCondLst>
                                    <p:cond delay="0"/>
                                  </p:stCondLst>
                                  <p:childTnLst>
                                    <p:set>
                                      <p:cBhvr>
                                        <p:cTn id="34" dur="1" fill="hold">
                                          <p:stCondLst>
                                            <p:cond delay="0"/>
                                          </p:stCondLst>
                                        </p:cTn>
                                        <p:tgtEl>
                                          <p:spTgt spid="166924"/>
                                        </p:tgtEl>
                                        <p:attrNameLst>
                                          <p:attrName>style.visibility</p:attrName>
                                        </p:attrNameLst>
                                      </p:cBhvr>
                                      <p:to>
                                        <p:strVal val="visible"/>
                                      </p:to>
                                    </p:set>
                                    <p:animEffect transition="in" filter="wipe(right)">
                                      <p:cBhvr>
                                        <p:cTn id="35" dur="2000"/>
                                        <p:tgtEl>
                                          <p:spTgt spid="166924"/>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1131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1315"/>
                                        </p:tgtEl>
                                        <p:attrNameLst>
                                          <p:attrName>style.visibility</p:attrName>
                                        </p:attrNameLst>
                                      </p:cBhvr>
                                      <p:to>
                                        <p:strVal val="visible"/>
                                      </p:to>
                                    </p:set>
                                  </p:childTnLst>
                                </p:cTn>
                              </p:par>
                              <p:par>
                                <p:cTn id="40" presetID="22" presetClass="entr" presetSubtype="2" fill="hold" grpId="0" nodeType="withEffect">
                                  <p:stCondLst>
                                    <p:cond delay="0"/>
                                  </p:stCondLst>
                                  <p:childTnLst>
                                    <p:set>
                                      <p:cBhvr>
                                        <p:cTn id="41" dur="1" fill="hold">
                                          <p:stCondLst>
                                            <p:cond delay="0"/>
                                          </p:stCondLst>
                                        </p:cTn>
                                        <p:tgtEl>
                                          <p:spTgt spid="166960"/>
                                        </p:tgtEl>
                                        <p:attrNameLst>
                                          <p:attrName>style.visibility</p:attrName>
                                        </p:attrNameLst>
                                      </p:cBhvr>
                                      <p:to>
                                        <p:strVal val="visible"/>
                                      </p:to>
                                    </p:set>
                                    <p:animEffect transition="in" filter="wipe(right)">
                                      <p:cBhvr>
                                        <p:cTn id="42" dur="2000"/>
                                        <p:tgtEl>
                                          <p:spTgt spid="166960"/>
                                        </p:tgtEl>
                                      </p:cBhvr>
                                    </p:animEffect>
                                  </p:childTnLst>
                                </p:cTn>
                              </p:par>
                            </p:childTnLst>
                          </p:cTn>
                        </p:par>
                        <p:par>
                          <p:cTn id="43" fill="hold">
                            <p:stCondLst>
                              <p:cond delay="2000"/>
                            </p:stCondLst>
                            <p:childTnLst>
                              <p:par>
                                <p:cTn id="44" presetID="1" presetClass="entr" presetSubtype="0" fill="hold" grpId="0" nodeType="afterEffect">
                                  <p:stCondLst>
                                    <p:cond delay="0"/>
                                  </p:stCondLst>
                                  <p:childTnLst>
                                    <p:set>
                                      <p:cBhvr>
                                        <p:cTn id="45" dur="1" fill="hold">
                                          <p:stCondLst>
                                            <p:cond delay="0"/>
                                          </p:stCondLst>
                                        </p:cTn>
                                        <p:tgtEl>
                                          <p:spTgt spid="1131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1314"/>
                                        </p:tgtEl>
                                        <p:attrNameLst>
                                          <p:attrName>style.visibility</p:attrName>
                                        </p:attrNameLst>
                                      </p:cBhvr>
                                      <p:to>
                                        <p:strVal val="visible"/>
                                      </p:to>
                                    </p:set>
                                  </p:childTnLst>
                                </p:cTn>
                              </p:par>
                            </p:childTnLst>
                          </p:cTn>
                        </p:par>
                        <p:par>
                          <p:cTn id="48" fill="hold">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166926"/>
                                        </p:tgtEl>
                                        <p:attrNameLst>
                                          <p:attrName>style.visibility</p:attrName>
                                        </p:attrNameLst>
                                      </p:cBhvr>
                                      <p:to>
                                        <p:strVal val="visible"/>
                                      </p:to>
                                    </p:set>
                                    <p:animEffect transition="in" filter="wipe(left)">
                                      <p:cBhvr>
                                        <p:cTn id="51" dur="2000"/>
                                        <p:tgtEl>
                                          <p:spTgt spid="166926"/>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66957"/>
                                        </p:tgtEl>
                                        <p:attrNameLst>
                                          <p:attrName>style.visibility</p:attrName>
                                        </p:attrNameLst>
                                      </p:cBhvr>
                                      <p:to>
                                        <p:strVal val="visible"/>
                                      </p:to>
                                    </p:set>
                                    <p:animEffect transition="in" filter="wipe(left)">
                                      <p:cBhvr>
                                        <p:cTn id="54" dur="2000"/>
                                        <p:tgtEl>
                                          <p:spTgt spid="166957"/>
                                        </p:tgtEl>
                                      </p:cBhvr>
                                    </p:animEffect>
                                  </p:childTnLst>
                                </p:cTn>
                              </p:par>
                            </p:childTnLst>
                          </p:cTn>
                        </p:par>
                        <p:par>
                          <p:cTn id="55" fill="hold">
                            <p:stCondLst>
                              <p:cond delay="4000"/>
                            </p:stCondLst>
                            <p:childTnLst>
                              <p:par>
                                <p:cTn id="56" presetID="22" presetClass="entr" presetSubtype="2" fill="hold" grpId="0" nodeType="afterEffect">
                                  <p:stCondLst>
                                    <p:cond delay="0"/>
                                  </p:stCondLst>
                                  <p:childTnLst>
                                    <p:set>
                                      <p:cBhvr>
                                        <p:cTn id="57" dur="1" fill="hold">
                                          <p:stCondLst>
                                            <p:cond delay="0"/>
                                          </p:stCondLst>
                                        </p:cTn>
                                        <p:tgtEl>
                                          <p:spTgt spid="166927"/>
                                        </p:tgtEl>
                                        <p:attrNameLst>
                                          <p:attrName>style.visibility</p:attrName>
                                        </p:attrNameLst>
                                      </p:cBhvr>
                                      <p:to>
                                        <p:strVal val="visible"/>
                                      </p:to>
                                    </p:set>
                                    <p:animEffect transition="in" filter="wipe(right)">
                                      <p:cBhvr>
                                        <p:cTn id="58" dur="2000"/>
                                        <p:tgtEl>
                                          <p:spTgt spid="166927"/>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166961"/>
                                        </p:tgtEl>
                                        <p:attrNameLst>
                                          <p:attrName>style.visibility</p:attrName>
                                        </p:attrNameLst>
                                      </p:cBhvr>
                                      <p:to>
                                        <p:strVal val="visible"/>
                                      </p:to>
                                    </p:set>
                                    <p:animEffect transition="in" filter="wipe(right)">
                                      <p:cBhvr>
                                        <p:cTn id="61" dur="2000"/>
                                        <p:tgtEl>
                                          <p:spTgt spid="166961"/>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blinds(horizontal)">
                                      <p:cBhvr>
                                        <p:cTn id="66" dur="1000"/>
                                        <p:tgtEl>
                                          <p:spTgt spid="53"/>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blinds(horizontal)">
                                      <p:cBhvr>
                                        <p:cTn id="71" dur="1000"/>
                                        <p:tgtEl>
                                          <p:spTgt spid="55"/>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66928"/>
                                        </p:tgtEl>
                                        <p:attrNameLst>
                                          <p:attrName>style.visibility</p:attrName>
                                        </p:attrNameLst>
                                      </p:cBhvr>
                                      <p:to>
                                        <p:strVal val="visible"/>
                                      </p:to>
                                    </p:set>
                                  </p:childTnLst>
                                </p:cTn>
                              </p:par>
                              <p:par>
                                <p:cTn id="76" presetID="22" presetClass="entr" presetSubtype="2" fill="hold" grpId="0" nodeType="withEffect">
                                  <p:stCondLst>
                                    <p:cond delay="0"/>
                                  </p:stCondLst>
                                  <p:childTnLst>
                                    <p:set>
                                      <p:cBhvr>
                                        <p:cTn id="77" dur="1" fill="hold">
                                          <p:stCondLst>
                                            <p:cond delay="0"/>
                                          </p:stCondLst>
                                        </p:cTn>
                                        <p:tgtEl>
                                          <p:spTgt spid="166920"/>
                                        </p:tgtEl>
                                        <p:attrNameLst>
                                          <p:attrName>style.visibility</p:attrName>
                                        </p:attrNameLst>
                                      </p:cBhvr>
                                      <p:to>
                                        <p:strVal val="visible"/>
                                      </p:to>
                                    </p:set>
                                    <p:animEffect transition="in" filter="wipe(right)">
                                      <p:cBhvr>
                                        <p:cTn id="78" dur="2000"/>
                                        <p:tgtEl>
                                          <p:spTgt spid="166920"/>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166975"/>
                                        </p:tgtEl>
                                        <p:attrNameLst>
                                          <p:attrName>style.visibility</p:attrName>
                                        </p:attrNameLst>
                                      </p:cBhvr>
                                      <p:to>
                                        <p:strVal val="visible"/>
                                      </p:to>
                                    </p:set>
                                    <p:animEffect transition="in" filter="wipe(left)">
                                      <p:cBhvr>
                                        <p:cTn id="82" dur="2000"/>
                                        <p:tgtEl>
                                          <p:spTgt spid="166975"/>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166974"/>
                                        </p:tgtEl>
                                        <p:attrNameLst>
                                          <p:attrName>style.visibility</p:attrName>
                                        </p:attrNameLst>
                                      </p:cBhvr>
                                      <p:to>
                                        <p:strVal val="visible"/>
                                      </p:to>
                                    </p:set>
                                    <p:animEffect transition="in" filter="wipe(left)">
                                      <p:cBhvr>
                                        <p:cTn id="85" dur="2000"/>
                                        <p:tgtEl>
                                          <p:spTgt spid="166974"/>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grpId="0" nodeType="clickEffect">
                                  <p:stCondLst>
                                    <p:cond delay="0"/>
                                  </p:stCondLst>
                                  <p:childTnLst>
                                    <p:set>
                                      <p:cBhvr>
                                        <p:cTn id="89" dur="1" fill="hold">
                                          <p:stCondLst>
                                            <p:cond delay="0"/>
                                          </p:stCondLst>
                                        </p:cTn>
                                        <p:tgtEl>
                                          <p:spTgt spid="166971"/>
                                        </p:tgtEl>
                                        <p:attrNameLst>
                                          <p:attrName>style.visibility</p:attrName>
                                        </p:attrNameLst>
                                      </p:cBhvr>
                                      <p:to>
                                        <p:strVal val="visible"/>
                                      </p:to>
                                    </p:set>
                                    <p:animEffect transition="in" filter="wipe(right)">
                                      <p:cBhvr>
                                        <p:cTn id="90" dur="2000"/>
                                        <p:tgtEl>
                                          <p:spTgt spid="166971"/>
                                        </p:tgtEl>
                                      </p:cBhvr>
                                    </p:animEffect>
                                  </p:childTnLst>
                                </p:cTn>
                              </p:par>
                              <p:par>
                                <p:cTn id="91" presetID="22" presetClass="entr" presetSubtype="2" fill="hold" grpId="0" nodeType="withEffect">
                                  <p:stCondLst>
                                    <p:cond delay="0"/>
                                  </p:stCondLst>
                                  <p:childTnLst>
                                    <p:set>
                                      <p:cBhvr>
                                        <p:cTn id="92" dur="1" fill="hold">
                                          <p:stCondLst>
                                            <p:cond delay="0"/>
                                          </p:stCondLst>
                                        </p:cTn>
                                        <p:tgtEl>
                                          <p:spTgt spid="166929"/>
                                        </p:tgtEl>
                                        <p:attrNameLst>
                                          <p:attrName>style.visibility</p:attrName>
                                        </p:attrNameLst>
                                      </p:cBhvr>
                                      <p:to>
                                        <p:strVal val="visible"/>
                                      </p:to>
                                    </p:set>
                                    <p:animEffect transition="in" filter="wipe(right)">
                                      <p:cBhvr>
                                        <p:cTn id="93" dur="2000"/>
                                        <p:tgtEl>
                                          <p:spTgt spid="166929"/>
                                        </p:tgtEl>
                                      </p:cBhvr>
                                    </p:animEffect>
                                  </p:childTnLst>
                                </p:cTn>
                              </p:par>
                            </p:childTnLst>
                          </p:cTn>
                        </p:par>
                        <p:par>
                          <p:cTn id="94" fill="hold">
                            <p:stCondLst>
                              <p:cond delay="2000"/>
                            </p:stCondLst>
                            <p:childTnLst>
                              <p:par>
                                <p:cTn id="95" presetID="22" presetClass="entr" presetSubtype="2" fill="hold" grpId="0" nodeType="afterEffect">
                                  <p:stCondLst>
                                    <p:cond delay="0"/>
                                  </p:stCondLst>
                                  <p:childTnLst>
                                    <p:set>
                                      <p:cBhvr>
                                        <p:cTn id="96" dur="1" fill="hold">
                                          <p:stCondLst>
                                            <p:cond delay="0"/>
                                          </p:stCondLst>
                                        </p:cTn>
                                        <p:tgtEl>
                                          <p:spTgt spid="166962"/>
                                        </p:tgtEl>
                                        <p:attrNameLst>
                                          <p:attrName>style.visibility</p:attrName>
                                        </p:attrNameLst>
                                      </p:cBhvr>
                                      <p:to>
                                        <p:strVal val="visible"/>
                                      </p:to>
                                    </p:set>
                                    <p:animEffect transition="in" filter="wipe(right)">
                                      <p:cBhvr>
                                        <p:cTn id="97" dur="2000"/>
                                        <p:tgtEl>
                                          <p:spTgt spid="166962"/>
                                        </p:tgtEl>
                                      </p:cBhvr>
                                    </p:animEffect>
                                  </p:childTnLst>
                                </p:cTn>
                              </p:par>
                              <p:par>
                                <p:cTn id="98" presetID="22" presetClass="entr" presetSubtype="2" fill="hold" grpId="0" nodeType="withEffect">
                                  <p:stCondLst>
                                    <p:cond delay="0"/>
                                  </p:stCondLst>
                                  <p:childTnLst>
                                    <p:set>
                                      <p:cBhvr>
                                        <p:cTn id="99" dur="1" fill="hold">
                                          <p:stCondLst>
                                            <p:cond delay="0"/>
                                          </p:stCondLst>
                                        </p:cTn>
                                        <p:tgtEl>
                                          <p:spTgt spid="166930"/>
                                        </p:tgtEl>
                                        <p:attrNameLst>
                                          <p:attrName>style.visibility</p:attrName>
                                        </p:attrNameLst>
                                      </p:cBhvr>
                                      <p:to>
                                        <p:strVal val="visible"/>
                                      </p:to>
                                    </p:set>
                                    <p:animEffect transition="in" filter="wipe(right)">
                                      <p:cBhvr>
                                        <p:cTn id="100" dur="2000"/>
                                        <p:tgtEl>
                                          <p:spTgt spid="166930"/>
                                        </p:tgtEl>
                                      </p:cBhvr>
                                    </p:animEffect>
                                  </p:childTnLst>
                                </p:cTn>
                              </p:par>
                            </p:childTnLst>
                          </p:cTn>
                        </p:par>
                        <p:par>
                          <p:cTn id="101" fill="hold">
                            <p:stCondLst>
                              <p:cond delay="4000"/>
                            </p:stCondLst>
                            <p:childTnLst>
                              <p:par>
                                <p:cTn id="102" presetID="22" presetClass="entr" presetSubtype="8" fill="hold" grpId="0" nodeType="afterEffect">
                                  <p:stCondLst>
                                    <p:cond delay="0"/>
                                  </p:stCondLst>
                                  <p:childTnLst>
                                    <p:set>
                                      <p:cBhvr>
                                        <p:cTn id="103" dur="1" fill="hold">
                                          <p:stCondLst>
                                            <p:cond delay="0"/>
                                          </p:stCondLst>
                                        </p:cTn>
                                        <p:tgtEl>
                                          <p:spTgt spid="166931"/>
                                        </p:tgtEl>
                                        <p:attrNameLst>
                                          <p:attrName>style.visibility</p:attrName>
                                        </p:attrNameLst>
                                      </p:cBhvr>
                                      <p:to>
                                        <p:strVal val="visible"/>
                                      </p:to>
                                    </p:set>
                                    <p:animEffect transition="in" filter="wipe(left)">
                                      <p:cBhvr>
                                        <p:cTn id="104" dur="2000"/>
                                        <p:tgtEl>
                                          <p:spTgt spid="166931"/>
                                        </p:tgtEl>
                                      </p:cBhvr>
                                    </p:animEffect>
                                  </p:childTnLst>
                                </p:cTn>
                              </p:par>
                              <p:par>
                                <p:cTn id="105" presetID="22" presetClass="entr" presetSubtype="8" fill="hold" grpId="0" nodeType="withEffect">
                                  <p:stCondLst>
                                    <p:cond delay="0"/>
                                  </p:stCondLst>
                                  <p:childTnLst>
                                    <p:set>
                                      <p:cBhvr>
                                        <p:cTn id="106" dur="1" fill="hold">
                                          <p:stCondLst>
                                            <p:cond delay="0"/>
                                          </p:stCondLst>
                                        </p:cTn>
                                        <p:tgtEl>
                                          <p:spTgt spid="166958"/>
                                        </p:tgtEl>
                                        <p:attrNameLst>
                                          <p:attrName>style.visibility</p:attrName>
                                        </p:attrNameLst>
                                      </p:cBhvr>
                                      <p:to>
                                        <p:strVal val="visible"/>
                                      </p:to>
                                    </p:set>
                                    <p:animEffect transition="in" filter="wipe(left)">
                                      <p:cBhvr>
                                        <p:cTn id="107" dur="2000"/>
                                        <p:tgtEl>
                                          <p:spTgt spid="166958"/>
                                        </p:tgtEl>
                                      </p:cBhvr>
                                    </p:animEffect>
                                  </p:childTnLst>
                                </p:cTn>
                              </p:par>
                            </p:childTnLst>
                          </p:cTn>
                        </p:par>
                        <p:par>
                          <p:cTn id="108" fill="hold">
                            <p:stCondLst>
                              <p:cond delay="6000"/>
                            </p:stCondLst>
                            <p:childTnLst>
                              <p:par>
                                <p:cTn id="109" presetID="22" presetClass="entr" presetSubtype="2" fill="hold" grpId="0" nodeType="afterEffect">
                                  <p:stCondLst>
                                    <p:cond delay="0"/>
                                  </p:stCondLst>
                                  <p:childTnLst>
                                    <p:set>
                                      <p:cBhvr>
                                        <p:cTn id="110" dur="1" fill="hold">
                                          <p:stCondLst>
                                            <p:cond delay="0"/>
                                          </p:stCondLst>
                                        </p:cTn>
                                        <p:tgtEl>
                                          <p:spTgt spid="166933"/>
                                        </p:tgtEl>
                                        <p:attrNameLst>
                                          <p:attrName>style.visibility</p:attrName>
                                        </p:attrNameLst>
                                      </p:cBhvr>
                                      <p:to>
                                        <p:strVal val="visible"/>
                                      </p:to>
                                    </p:set>
                                    <p:animEffect transition="in" filter="wipe(right)">
                                      <p:cBhvr>
                                        <p:cTn id="111" dur="2000"/>
                                        <p:tgtEl>
                                          <p:spTgt spid="16693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166963"/>
                                        </p:tgtEl>
                                        <p:attrNameLst>
                                          <p:attrName>style.visibility</p:attrName>
                                        </p:attrNameLst>
                                      </p:cBhvr>
                                      <p:to>
                                        <p:strVal val="visible"/>
                                      </p:to>
                                    </p:set>
                                    <p:animEffect transition="in" filter="wipe(right)">
                                      <p:cBhvr>
                                        <p:cTn id="114" dur="2000"/>
                                        <p:tgtEl>
                                          <p:spTgt spid="166963"/>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66932"/>
                                        </p:tgtEl>
                                        <p:attrNameLst>
                                          <p:attrName>style.visibility</p:attrName>
                                        </p:attrNameLst>
                                      </p:cBhvr>
                                      <p:to>
                                        <p:strVal val="visible"/>
                                      </p:to>
                                    </p:set>
                                  </p:childTnLst>
                                </p:cTn>
                              </p:par>
                              <p:par>
                                <p:cTn id="119" presetID="22" presetClass="entr" presetSubtype="2" fill="hold" grpId="0" nodeType="withEffect">
                                  <p:stCondLst>
                                    <p:cond delay="0"/>
                                  </p:stCondLst>
                                  <p:childTnLst>
                                    <p:set>
                                      <p:cBhvr>
                                        <p:cTn id="120" dur="1" fill="hold">
                                          <p:stCondLst>
                                            <p:cond delay="0"/>
                                          </p:stCondLst>
                                        </p:cTn>
                                        <p:tgtEl>
                                          <p:spTgt spid="166921"/>
                                        </p:tgtEl>
                                        <p:attrNameLst>
                                          <p:attrName>style.visibility</p:attrName>
                                        </p:attrNameLst>
                                      </p:cBhvr>
                                      <p:to>
                                        <p:strVal val="visible"/>
                                      </p:to>
                                    </p:set>
                                    <p:animEffect transition="in" filter="wipe(right)">
                                      <p:cBhvr>
                                        <p:cTn id="121" dur="2000"/>
                                        <p:tgtEl>
                                          <p:spTgt spid="166921"/>
                                        </p:tgtEl>
                                      </p:cBhvr>
                                    </p:animEffect>
                                  </p:childTnLst>
                                </p:cTn>
                              </p:par>
                            </p:childTnLst>
                          </p:cTn>
                        </p:par>
                        <p:par>
                          <p:cTn id="122" fill="hold">
                            <p:stCondLst>
                              <p:cond delay="2000"/>
                            </p:stCondLst>
                            <p:childTnLst>
                              <p:par>
                                <p:cTn id="123" presetID="22" presetClass="entr" presetSubtype="8" fill="hold" grpId="0" nodeType="afterEffect">
                                  <p:stCondLst>
                                    <p:cond delay="0"/>
                                  </p:stCondLst>
                                  <p:childTnLst>
                                    <p:set>
                                      <p:cBhvr>
                                        <p:cTn id="124" dur="1" fill="hold">
                                          <p:stCondLst>
                                            <p:cond delay="0"/>
                                          </p:stCondLst>
                                        </p:cTn>
                                        <p:tgtEl>
                                          <p:spTgt spid="166976"/>
                                        </p:tgtEl>
                                        <p:attrNameLst>
                                          <p:attrName>style.visibility</p:attrName>
                                        </p:attrNameLst>
                                      </p:cBhvr>
                                      <p:to>
                                        <p:strVal val="visible"/>
                                      </p:to>
                                    </p:set>
                                    <p:animEffect transition="in" filter="wipe(left)">
                                      <p:cBhvr>
                                        <p:cTn id="125" dur="2000"/>
                                        <p:tgtEl>
                                          <p:spTgt spid="166976"/>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166977"/>
                                        </p:tgtEl>
                                        <p:attrNameLst>
                                          <p:attrName>style.visibility</p:attrName>
                                        </p:attrNameLst>
                                      </p:cBhvr>
                                      <p:to>
                                        <p:strVal val="visible"/>
                                      </p:to>
                                    </p:set>
                                    <p:animEffect transition="in" filter="wipe(left)">
                                      <p:cBhvr>
                                        <p:cTn id="128" dur="2000"/>
                                        <p:tgtEl>
                                          <p:spTgt spid="166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animBg="1"/>
      <p:bldP spid="166920" grpId="0" animBg="1"/>
      <p:bldP spid="166921" grpId="0" animBg="1"/>
      <p:bldP spid="166923" grpId="0"/>
      <p:bldP spid="166924" grpId="0"/>
      <p:bldP spid="166925" grpId="0"/>
      <p:bldP spid="166926" grpId="0"/>
      <p:bldP spid="166927" grpId="0"/>
      <p:bldP spid="166928" grpId="0"/>
      <p:bldP spid="166929" grpId="0"/>
      <p:bldP spid="166930" grpId="0"/>
      <p:bldP spid="166931" grpId="0"/>
      <p:bldP spid="166932" grpId="0"/>
      <p:bldP spid="166933" grpId="0"/>
      <p:bldP spid="166957" grpId="0" animBg="1"/>
      <p:bldP spid="166958" grpId="0" animBg="1"/>
      <p:bldP spid="166959" grpId="0" animBg="1"/>
      <p:bldP spid="166960" grpId="0" animBg="1"/>
      <p:bldP spid="166961" grpId="0" animBg="1"/>
      <p:bldP spid="166962" grpId="0" animBg="1"/>
      <p:bldP spid="166963" grpId="0" animBg="1"/>
      <p:bldP spid="166971" grpId="0" animBg="1"/>
      <p:bldP spid="166973" grpId="0"/>
      <p:bldP spid="166974" grpId="0" animBg="1"/>
      <p:bldP spid="166975" grpId="0"/>
      <p:bldP spid="166976" grpId="0" animBg="1"/>
      <p:bldP spid="166977" grpId="0"/>
      <p:bldP spid="11307" grpId="0" animBg="1"/>
      <p:bldP spid="11309" grpId="0" animBg="1"/>
      <p:bldP spid="11310" grpId="0" animBg="1"/>
      <p:bldP spid="11311" grpId="0" animBg="1"/>
      <p:bldP spid="11312" grpId="0" animBg="1"/>
      <p:bldP spid="11313" grpId="0" animBg="1"/>
      <p:bldP spid="11314" grpId="0" animBg="1"/>
      <p:bldP spid="11315" grpId="0" animBg="1"/>
      <p:bldP spid="53" grpId="0"/>
      <p:bldP spid="54" grpId="0"/>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30067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12291" name="Line 5"/>
          <p:cNvSpPr>
            <a:spLocks noChangeShapeType="1"/>
          </p:cNvSpPr>
          <p:nvPr/>
        </p:nvSpPr>
        <p:spPr bwMode="auto">
          <a:xfrm>
            <a:off x="59023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166918" name="Line 6"/>
          <p:cNvSpPr>
            <a:spLocks noChangeShapeType="1"/>
          </p:cNvSpPr>
          <p:nvPr/>
        </p:nvSpPr>
        <p:spPr bwMode="auto">
          <a:xfrm>
            <a:off x="3006725"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166920" name="Line 8"/>
          <p:cNvSpPr>
            <a:spLocks noChangeShapeType="1"/>
          </p:cNvSpPr>
          <p:nvPr/>
        </p:nvSpPr>
        <p:spPr bwMode="auto">
          <a:xfrm flipH="1">
            <a:off x="3006725" y="341957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66923" name="Text Box 11"/>
          <p:cNvSpPr txBox="1">
            <a:spLocks noChangeArrowheads="1"/>
          </p:cNvSpPr>
          <p:nvPr/>
        </p:nvSpPr>
        <p:spPr bwMode="auto">
          <a:xfrm>
            <a:off x="5997575" y="1743075"/>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166924" name="Text Box 12"/>
          <p:cNvSpPr txBox="1">
            <a:spLocks noChangeArrowheads="1"/>
          </p:cNvSpPr>
          <p:nvPr/>
        </p:nvSpPr>
        <p:spPr bwMode="auto">
          <a:xfrm rot="-354369">
            <a:off x="4100513" y="2235295"/>
            <a:ext cx="942975"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SYN</a:t>
            </a:r>
          </a:p>
        </p:txBody>
      </p:sp>
      <p:sp>
        <p:nvSpPr>
          <p:cNvPr id="166925" name="Text Box 13"/>
          <p:cNvSpPr txBox="1">
            <a:spLocks noChangeArrowheads="1"/>
          </p:cNvSpPr>
          <p:nvPr/>
        </p:nvSpPr>
        <p:spPr bwMode="auto">
          <a:xfrm>
            <a:off x="496779" y="1464989"/>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server1.txt</a:t>
            </a:r>
            <a:endParaRPr lang="en-US" altLang="zh-CN" sz="1600" b="0" dirty="0">
              <a:solidFill>
                <a:schemeClr val="tx1"/>
              </a:solidFill>
              <a:latin typeface="Lucida Console" pitchFamily="49" charset="0"/>
              <a:ea typeface="宋体" charset="-122"/>
            </a:endParaRPr>
          </a:p>
        </p:txBody>
      </p:sp>
      <p:sp>
        <p:nvSpPr>
          <p:cNvPr id="166926" name="Text Box 14"/>
          <p:cNvSpPr txBox="1">
            <a:spLocks noChangeArrowheads="1"/>
          </p:cNvSpPr>
          <p:nvPr/>
        </p:nvSpPr>
        <p:spPr bwMode="auto">
          <a:xfrm rot="621584">
            <a:off x="3900488" y="266074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66927" name="Text Box 15"/>
          <p:cNvSpPr txBox="1">
            <a:spLocks noChangeArrowheads="1"/>
          </p:cNvSpPr>
          <p:nvPr/>
        </p:nvSpPr>
        <p:spPr bwMode="auto">
          <a:xfrm>
            <a:off x="3878263" y="3081433"/>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6928" name="Text Box 16"/>
          <p:cNvSpPr txBox="1">
            <a:spLocks noChangeArrowheads="1"/>
          </p:cNvSpPr>
          <p:nvPr/>
        </p:nvSpPr>
        <p:spPr bwMode="auto">
          <a:xfrm>
            <a:off x="6075363" y="3264612"/>
            <a:ext cx="3068637"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150 Data Connection will be open shortly</a:t>
            </a:r>
          </a:p>
        </p:txBody>
      </p:sp>
      <p:sp>
        <p:nvSpPr>
          <p:cNvPr id="166929" name="Text Box 17"/>
          <p:cNvSpPr txBox="1">
            <a:spLocks noChangeArrowheads="1"/>
          </p:cNvSpPr>
          <p:nvPr/>
        </p:nvSpPr>
        <p:spPr bwMode="auto">
          <a:xfrm rot="-232178">
            <a:off x="3523475" y="3768930"/>
            <a:ext cx="2112466" cy="369332"/>
          </a:xfrm>
          <a:prstGeom prst="rect">
            <a:avLst/>
          </a:prstGeom>
          <a:noFill/>
          <a:ln w="9525">
            <a:noFill/>
            <a:miter lim="800000"/>
            <a:headEnd/>
            <a:tailEnd/>
          </a:ln>
        </p:spPr>
        <p:txBody>
          <a:bodyPr wrap="square">
            <a:spAutoFit/>
          </a:bodyPr>
          <a:lstStyle/>
          <a:p>
            <a:pPr>
              <a:spcBef>
                <a:spcPct val="50000"/>
              </a:spcBef>
            </a:pPr>
            <a:r>
              <a:rPr lang="en-US" altLang="zh-CN" sz="1800" b="0" dirty="0" smtClean="0">
                <a:solidFill>
                  <a:srgbClr val="0000FF"/>
                </a:solidFill>
                <a:latin typeface="Lucida Console" pitchFamily="49" charset="0"/>
                <a:ea typeface="宋体" charset="-122"/>
              </a:rPr>
              <a:t>server1.txt</a:t>
            </a:r>
            <a:endParaRPr lang="en-US" altLang="zh-CN" sz="1800" b="0" dirty="0">
              <a:solidFill>
                <a:srgbClr val="0000FF"/>
              </a:solidFill>
              <a:latin typeface="Lucida Console" pitchFamily="49" charset="0"/>
              <a:ea typeface="宋体" charset="-122"/>
            </a:endParaRPr>
          </a:p>
        </p:txBody>
      </p:sp>
      <p:sp>
        <p:nvSpPr>
          <p:cNvPr id="166930" name="Text Box 18"/>
          <p:cNvSpPr txBox="1">
            <a:spLocks noChangeArrowheads="1"/>
          </p:cNvSpPr>
          <p:nvPr/>
        </p:nvSpPr>
        <p:spPr bwMode="auto">
          <a:xfrm rot="-147812">
            <a:off x="4572000" y="4206970"/>
            <a:ext cx="838200"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FIN</a:t>
            </a:r>
          </a:p>
        </p:txBody>
      </p:sp>
      <p:sp>
        <p:nvSpPr>
          <p:cNvPr id="166931" name="Text Box 19"/>
          <p:cNvSpPr txBox="1">
            <a:spLocks noChangeArrowheads="1"/>
          </p:cNvSpPr>
          <p:nvPr/>
        </p:nvSpPr>
        <p:spPr bwMode="auto">
          <a:xfrm rot="236711">
            <a:off x="4395788" y="4610195"/>
            <a:ext cx="14859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166933" name="Text Box 21"/>
          <p:cNvSpPr txBox="1">
            <a:spLocks noChangeArrowheads="1"/>
          </p:cNvSpPr>
          <p:nvPr/>
        </p:nvSpPr>
        <p:spPr bwMode="auto">
          <a:xfrm rot="-293996">
            <a:off x="4572000" y="4875744"/>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ACK</a:t>
            </a:r>
          </a:p>
        </p:txBody>
      </p:sp>
      <p:sp>
        <p:nvSpPr>
          <p:cNvPr id="166957" name="Line 45"/>
          <p:cNvSpPr>
            <a:spLocks noChangeShapeType="1"/>
          </p:cNvSpPr>
          <p:nvPr/>
        </p:nvSpPr>
        <p:spPr bwMode="auto">
          <a:xfrm>
            <a:off x="3006725" y="2724245"/>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166958" name="Line 46"/>
          <p:cNvSpPr>
            <a:spLocks noChangeShapeType="1"/>
          </p:cNvSpPr>
          <p:nvPr/>
        </p:nvSpPr>
        <p:spPr bwMode="auto">
          <a:xfrm>
            <a:off x="3006725" y="4743545"/>
            <a:ext cx="2897188" cy="273050"/>
          </a:xfrm>
          <a:prstGeom prst="line">
            <a:avLst/>
          </a:prstGeom>
          <a:noFill/>
          <a:ln w="19050">
            <a:solidFill>
              <a:srgbClr val="0000FF"/>
            </a:solidFill>
            <a:round/>
            <a:headEnd/>
            <a:tailEnd type="triangle" w="med" len="med"/>
          </a:ln>
        </p:spPr>
        <p:txBody>
          <a:bodyPr/>
          <a:lstStyle/>
          <a:p>
            <a:endParaRPr lang="zh-CN" altLang="en-US"/>
          </a:p>
        </p:txBody>
      </p:sp>
      <p:sp>
        <p:nvSpPr>
          <p:cNvPr id="166959" name="Line 47"/>
          <p:cNvSpPr>
            <a:spLocks noChangeShapeType="1"/>
          </p:cNvSpPr>
          <p:nvPr/>
        </p:nvSpPr>
        <p:spPr bwMode="auto">
          <a:xfrm flipH="1">
            <a:off x="3008313"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166960" name="Line 48"/>
          <p:cNvSpPr>
            <a:spLocks noChangeShapeType="1"/>
          </p:cNvSpPr>
          <p:nvPr/>
        </p:nvSpPr>
        <p:spPr bwMode="auto">
          <a:xfrm flipH="1">
            <a:off x="3006725" y="2419445"/>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166961" name="Line 49"/>
          <p:cNvSpPr>
            <a:spLocks noChangeShapeType="1"/>
          </p:cNvSpPr>
          <p:nvPr/>
        </p:nvSpPr>
        <p:spPr bwMode="auto">
          <a:xfrm flipH="1">
            <a:off x="3006725" y="3265583"/>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166962" name="Line 50"/>
          <p:cNvSpPr>
            <a:spLocks noChangeShapeType="1"/>
          </p:cNvSpPr>
          <p:nvPr/>
        </p:nvSpPr>
        <p:spPr bwMode="auto">
          <a:xfrm flipH="1">
            <a:off x="3006725" y="4465733"/>
            <a:ext cx="2897188" cy="142875"/>
          </a:xfrm>
          <a:prstGeom prst="line">
            <a:avLst/>
          </a:prstGeom>
          <a:noFill/>
          <a:ln w="19050">
            <a:solidFill>
              <a:srgbClr val="0000FF"/>
            </a:solidFill>
            <a:round/>
            <a:headEnd/>
            <a:tailEnd type="triangle" w="med" len="med"/>
          </a:ln>
        </p:spPr>
        <p:txBody>
          <a:bodyPr/>
          <a:lstStyle/>
          <a:p>
            <a:endParaRPr lang="zh-CN" altLang="en-US"/>
          </a:p>
        </p:txBody>
      </p:sp>
      <p:sp>
        <p:nvSpPr>
          <p:cNvPr id="166963" name="Line 51"/>
          <p:cNvSpPr>
            <a:spLocks noChangeShapeType="1"/>
          </p:cNvSpPr>
          <p:nvPr/>
        </p:nvSpPr>
        <p:spPr bwMode="auto">
          <a:xfrm flipH="1">
            <a:off x="3006725" y="5094819"/>
            <a:ext cx="2897188" cy="220662"/>
          </a:xfrm>
          <a:prstGeom prst="line">
            <a:avLst/>
          </a:prstGeom>
          <a:noFill/>
          <a:ln w="19050">
            <a:solidFill>
              <a:srgbClr val="0000FF"/>
            </a:solidFill>
            <a:round/>
            <a:headEnd/>
            <a:tailEnd type="triangle" w="med" len="med"/>
          </a:ln>
        </p:spPr>
        <p:txBody>
          <a:bodyPr/>
          <a:lstStyle/>
          <a:p>
            <a:endParaRPr lang="zh-CN" altLang="en-US"/>
          </a:p>
        </p:txBody>
      </p:sp>
      <p:sp>
        <p:nvSpPr>
          <p:cNvPr id="166971" name="AutoShape 59"/>
          <p:cNvSpPr>
            <a:spLocks noChangeArrowheads="1"/>
          </p:cNvSpPr>
          <p:nvPr/>
        </p:nvSpPr>
        <p:spPr bwMode="auto">
          <a:xfrm rot="-176936">
            <a:off x="3006725" y="4095845"/>
            <a:ext cx="2895600" cy="228600"/>
          </a:xfrm>
          <a:prstGeom prst="leftArrow">
            <a:avLst>
              <a:gd name="adj1" fmla="val 50000"/>
              <a:gd name="adj2" fmla="val 316667"/>
            </a:avLst>
          </a:prstGeom>
          <a:solidFill>
            <a:srgbClr val="0000FF"/>
          </a:solidFill>
          <a:ln w="9525">
            <a:solidFill>
              <a:srgbClr val="0000FF"/>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66973" name="Text Box 61"/>
          <p:cNvSpPr txBox="1">
            <a:spLocks noChangeArrowheads="1"/>
          </p:cNvSpPr>
          <p:nvPr/>
        </p:nvSpPr>
        <p:spPr bwMode="auto">
          <a:xfrm rot="-234112">
            <a:off x="3851301" y="172112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166974" name="Line 62"/>
          <p:cNvSpPr>
            <a:spLocks noChangeShapeType="1"/>
          </p:cNvSpPr>
          <p:nvPr/>
        </p:nvSpPr>
        <p:spPr bwMode="auto">
          <a:xfrm>
            <a:off x="3006725" y="377358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5" name="Text Box 63"/>
          <p:cNvSpPr txBox="1">
            <a:spLocks noChangeArrowheads="1"/>
          </p:cNvSpPr>
          <p:nvPr/>
        </p:nvSpPr>
        <p:spPr bwMode="auto">
          <a:xfrm>
            <a:off x="4179888" y="350529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2324" name="Rectangle 69"/>
          <p:cNvSpPr>
            <a:spLocks noChangeArrowheads="1"/>
          </p:cNvSpPr>
          <p:nvPr/>
        </p:nvSpPr>
        <p:spPr bwMode="auto">
          <a:xfrm>
            <a:off x="2516188"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12325" name="Rectangle 70"/>
          <p:cNvSpPr>
            <a:spLocks noChangeArrowheads="1"/>
          </p:cNvSpPr>
          <p:nvPr/>
        </p:nvSpPr>
        <p:spPr bwMode="auto">
          <a:xfrm>
            <a:off x="5422900"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11307" name="Oval 44"/>
          <p:cNvSpPr>
            <a:spLocks noChangeArrowheads="1"/>
          </p:cNvSpPr>
          <p:nvPr/>
        </p:nvSpPr>
        <p:spPr bwMode="auto">
          <a:xfrm>
            <a:off x="2851150" y="14747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11310" name="Oval 44"/>
          <p:cNvSpPr>
            <a:spLocks noChangeArrowheads="1"/>
          </p:cNvSpPr>
          <p:nvPr/>
        </p:nvSpPr>
        <p:spPr bwMode="auto">
          <a:xfrm>
            <a:off x="5745163"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2" name="Oval 44"/>
          <p:cNvSpPr>
            <a:spLocks noChangeArrowheads="1"/>
          </p:cNvSpPr>
          <p:nvPr/>
        </p:nvSpPr>
        <p:spPr bwMode="auto">
          <a:xfrm>
            <a:off x="2800350" y="252739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a:solidFill>
                  <a:schemeClr val="tx2"/>
                </a:solidFill>
                <a:ea typeface="宋体" charset="-122"/>
              </a:rPr>
              <a:t>5001</a:t>
            </a:r>
          </a:p>
        </p:txBody>
      </p:sp>
      <p:sp>
        <p:nvSpPr>
          <p:cNvPr id="11313" name="Oval 44"/>
          <p:cNvSpPr>
            <a:spLocks noChangeArrowheads="1"/>
          </p:cNvSpPr>
          <p:nvPr/>
        </p:nvSpPr>
        <p:spPr bwMode="auto">
          <a:xfrm>
            <a:off x="5745163" y="228450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p>
        </p:txBody>
      </p:sp>
      <p:sp>
        <p:nvSpPr>
          <p:cNvPr id="51" name="矩形 50"/>
          <p:cNvSpPr/>
          <p:nvPr/>
        </p:nvSpPr>
        <p:spPr>
          <a:xfrm>
            <a:off x="1313551" y="128659"/>
            <a:ext cx="7366001" cy="523220"/>
          </a:xfrm>
          <a:prstGeom prst="rect">
            <a:avLst/>
          </a:prstGeom>
        </p:spPr>
        <p:txBody>
          <a:bodyPr wrap="square">
            <a:spAutoFit/>
          </a:bodyPr>
          <a:lstStyle/>
          <a:p>
            <a:pPr algn="ctr" defTabSz="1176338"/>
            <a:r>
              <a:rPr lang="en-US" altLang="zh-CN" sz="2800" dirty="0" smtClean="0">
                <a:solidFill>
                  <a:srgbClr val="000000"/>
                </a:solidFill>
                <a:latin typeface="Tahoma" pitchFamily="34" charset="0"/>
                <a:ea typeface="宋体" charset="-122"/>
                <a:cs typeface="Tahoma" pitchFamily="34" charset="0"/>
              </a:rPr>
              <a:t>FTP – Data transfer and WAIT STATE</a:t>
            </a:r>
            <a:endParaRPr lang="en-US" altLang="zh-CN" sz="2800" dirty="0">
              <a:solidFill>
                <a:srgbClr val="000000"/>
              </a:solidFill>
              <a:latin typeface="Tahoma" pitchFamily="34" charset="0"/>
              <a:ea typeface="宋体" charset="-122"/>
              <a:cs typeface="Tahoma" pitchFamily="34" charset="0"/>
            </a:endParaRPr>
          </a:p>
        </p:txBody>
      </p:sp>
      <p:sp>
        <p:nvSpPr>
          <p:cNvPr id="54" name="Text Box 16"/>
          <p:cNvSpPr txBox="1">
            <a:spLocks noChangeArrowheads="1"/>
          </p:cNvSpPr>
          <p:nvPr/>
        </p:nvSpPr>
        <p:spPr bwMode="auto">
          <a:xfrm>
            <a:off x="6075363" y="2281894"/>
            <a:ext cx="3068637"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Active Open</a:t>
            </a:r>
            <a:endParaRPr lang="en-US" altLang="zh-CN" sz="1600" b="0" dirty="0">
              <a:solidFill>
                <a:schemeClr val="tx1"/>
              </a:solidFill>
              <a:latin typeface="Lucida Console" pitchFamily="49" charset="0"/>
              <a:ea typeface="宋体" charset="-122"/>
            </a:endParaRPr>
          </a:p>
        </p:txBody>
      </p:sp>
      <p:sp>
        <p:nvSpPr>
          <p:cNvPr id="55" name="TextBox 54"/>
          <p:cNvSpPr txBox="1"/>
          <p:nvPr/>
        </p:nvSpPr>
        <p:spPr>
          <a:xfrm>
            <a:off x="6048700" y="2580275"/>
            <a:ext cx="2490952" cy="584775"/>
          </a:xfrm>
          <a:prstGeom prst="rect">
            <a:avLst/>
          </a:prstGeom>
          <a:noFill/>
        </p:spPr>
        <p:txBody>
          <a:bodyPr wrap="square" rtlCol="0">
            <a:spAutoFit/>
          </a:bodyPr>
          <a:lstStyle/>
          <a:p>
            <a:r>
              <a:rPr lang="en-US" sz="1600" b="0" dirty="0" smtClean="0">
                <a:solidFill>
                  <a:schemeClr val="tx1"/>
                </a:solidFill>
                <a:latin typeface="Lucida Console" pitchFamily="49" charset="0"/>
              </a:rPr>
              <a:t>&lt;C</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,5001,S</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,21&gt;</a:t>
            </a:r>
          </a:p>
          <a:p>
            <a:r>
              <a:rPr lang="en-US" sz="1600" b="0" dirty="0" smtClean="0">
                <a:solidFill>
                  <a:schemeClr val="tx1"/>
                </a:solidFill>
                <a:latin typeface="Lucida Console" pitchFamily="49" charset="0"/>
              </a:rPr>
              <a:t>&lt;C</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,5001,S</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,20&gt; </a:t>
            </a:r>
            <a:endParaRPr lang="en-US" sz="1800" b="0" dirty="0">
              <a:solidFill>
                <a:schemeClr val="tx1"/>
              </a:solidFill>
              <a:latin typeface="Lucida Console" pitchFamily="49" charset="0"/>
            </a:endParaRPr>
          </a:p>
        </p:txBody>
      </p:sp>
      <p:sp>
        <p:nvSpPr>
          <p:cNvPr id="52" name="Text Box 13"/>
          <p:cNvSpPr txBox="1">
            <a:spLocks noChangeArrowheads="1"/>
          </p:cNvSpPr>
          <p:nvPr/>
        </p:nvSpPr>
        <p:spPr bwMode="auto">
          <a:xfrm>
            <a:off x="570352" y="5416878"/>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server2.txt</a:t>
            </a:r>
            <a:endParaRPr lang="en-US" altLang="zh-CN" sz="1600" b="0" dirty="0">
              <a:solidFill>
                <a:schemeClr val="tx1"/>
              </a:solidFill>
              <a:latin typeface="Lucida Console" pitchFamily="49" charset="0"/>
              <a:ea typeface="宋体" charset="-122"/>
            </a:endParaRPr>
          </a:p>
        </p:txBody>
      </p:sp>
      <p:sp>
        <p:nvSpPr>
          <p:cNvPr id="57" name="TextBox 56"/>
          <p:cNvSpPr txBox="1"/>
          <p:nvPr/>
        </p:nvSpPr>
        <p:spPr>
          <a:xfrm>
            <a:off x="3200400" y="5470634"/>
            <a:ext cx="2349062" cy="430887"/>
          </a:xfrm>
          <a:prstGeom prst="rect">
            <a:avLst/>
          </a:prstGeom>
          <a:noFill/>
        </p:spPr>
        <p:txBody>
          <a:bodyPr wrap="square" rtlCol="0">
            <a:spAutoFit/>
          </a:bodyPr>
          <a:lstStyle/>
          <a:p>
            <a:r>
              <a:rPr lang="en-US" sz="1100" dirty="0" smtClean="0">
                <a:latin typeface="Lucida Console" pitchFamily="49" charset="0"/>
              </a:rPr>
              <a:t>(all attempt to open TCP connection will fail)</a:t>
            </a:r>
            <a:endParaRPr lang="en-US" sz="1100" dirty="0">
              <a:latin typeface="Lucida Console" pitchFamily="49" charset="0"/>
            </a:endParaRPr>
          </a:p>
        </p:txBody>
      </p:sp>
      <p:sp>
        <p:nvSpPr>
          <p:cNvPr id="58" name="TextBox 57"/>
          <p:cNvSpPr txBox="1"/>
          <p:nvPr/>
        </p:nvSpPr>
        <p:spPr>
          <a:xfrm>
            <a:off x="6115518" y="4907323"/>
            <a:ext cx="2490952" cy="338554"/>
          </a:xfrm>
          <a:prstGeom prst="rect">
            <a:avLst/>
          </a:prstGeom>
          <a:noFill/>
        </p:spPr>
        <p:txBody>
          <a:bodyPr wrap="square" rtlCol="0">
            <a:spAutoFit/>
          </a:bodyPr>
          <a:lstStyle/>
          <a:p>
            <a:r>
              <a:rPr lang="en-US" sz="1600" b="0" dirty="0" smtClean="0">
                <a:latin typeface="Lucida Console" pitchFamily="49" charset="0"/>
              </a:rPr>
              <a:t>Time Wait State</a:t>
            </a:r>
            <a:endParaRPr lang="en-US" sz="1800" b="0" dirty="0">
              <a:latin typeface="Lucida Console" pitchFamily="49" charset="0"/>
            </a:endParaRPr>
          </a:p>
        </p:txBody>
      </p:sp>
      <p:sp>
        <p:nvSpPr>
          <p:cNvPr id="60" name="Right Brace 59"/>
          <p:cNvSpPr/>
          <p:nvPr/>
        </p:nvSpPr>
        <p:spPr>
          <a:xfrm>
            <a:off x="5959366" y="5186855"/>
            <a:ext cx="283779" cy="7567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TextBox 60"/>
          <p:cNvSpPr txBox="1"/>
          <p:nvPr/>
        </p:nvSpPr>
        <p:spPr>
          <a:xfrm>
            <a:off x="6324724" y="5366776"/>
            <a:ext cx="2490952" cy="338554"/>
          </a:xfrm>
          <a:prstGeom prst="rect">
            <a:avLst/>
          </a:prstGeom>
          <a:noFill/>
        </p:spPr>
        <p:txBody>
          <a:bodyPr wrap="square" rtlCol="0">
            <a:spAutoFit/>
          </a:bodyPr>
          <a:lstStyle/>
          <a:p>
            <a:r>
              <a:rPr lang="en-US" sz="1600" b="0" dirty="0" smtClean="0">
                <a:latin typeface="Lucida Console" pitchFamily="49" charset="0"/>
              </a:rPr>
              <a:t>2 MSL</a:t>
            </a:r>
            <a:endParaRPr lang="en-US" sz="1800" b="0" dirty="0">
              <a:latin typeface="Lucida Console" pitchFamily="49" charset="0"/>
            </a:endParaRPr>
          </a:p>
        </p:txBody>
      </p:sp>
      <p:sp>
        <p:nvSpPr>
          <p:cNvPr id="62" name="Text Box 13"/>
          <p:cNvSpPr txBox="1">
            <a:spLocks noChangeArrowheads="1"/>
          </p:cNvSpPr>
          <p:nvPr/>
        </p:nvSpPr>
        <p:spPr bwMode="auto">
          <a:xfrm>
            <a:off x="596628" y="5994947"/>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server2.txt</a:t>
            </a:r>
            <a:endParaRPr lang="en-US" altLang="zh-CN" sz="1600" b="0" dirty="0">
              <a:solidFill>
                <a:schemeClr val="tx1"/>
              </a:solidFill>
              <a:latin typeface="Lucida Console" pitchFamily="49" charset="0"/>
              <a:ea typeface="宋体" charset="-122"/>
            </a:endParaRPr>
          </a:p>
        </p:txBody>
      </p:sp>
      <p:sp>
        <p:nvSpPr>
          <p:cNvPr id="63" name="Line 6"/>
          <p:cNvSpPr>
            <a:spLocks noChangeShapeType="1"/>
          </p:cNvSpPr>
          <p:nvPr/>
        </p:nvSpPr>
        <p:spPr bwMode="auto">
          <a:xfrm>
            <a:off x="3033000" y="6106623"/>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64" name="Line 47"/>
          <p:cNvSpPr>
            <a:spLocks noChangeShapeType="1"/>
          </p:cNvSpPr>
          <p:nvPr/>
        </p:nvSpPr>
        <p:spPr bwMode="auto">
          <a:xfrm flipH="1">
            <a:off x="3066120" y="6460745"/>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66" name="Text Box 11"/>
          <p:cNvSpPr txBox="1">
            <a:spLocks noChangeArrowheads="1"/>
          </p:cNvSpPr>
          <p:nvPr/>
        </p:nvSpPr>
        <p:spPr bwMode="auto">
          <a:xfrm>
            <a:off x="6039616" y="6167930"/>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68" name="Text Box 61"/>
          <p:cNvSpPr txBox="1">
            <a:spLocks noChangeArrowheads="1"/>
          </p:cNvSpPr>
          <p:nvPr/>
        </p:nvSpPr>
        <p:spPr bwMode="auto">
          <a:xfrm rot="-234112">
            <a:off x="3735679" y="628800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cxnSp>
        <p:nvCxnSpPr>
          <p:cNvPr id="72" name="Straight Connector 71"/>
          <p:cNvCxnSpPr/>
          <p:nvPr/>
        </p:nvCxnSpPr>
        <p:spPr>
          <a:xfrm flipH="1">
            <a:off x="3033002" y="5927836"/>
            <a:ext cx="2894832" cy="368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Oval 44"/>
          <p:cNvSpPr>
            <a:spLocks noChangeArrowheads="1"/>
          </p:cNvSpPr>
          <p:nvPr/>
        </p:nvSpPr>
        <p:spPr bwMode="auto">
          <a:xfrm>
            <a:off x="2822124" y="6018015"/>
            <a:ext cx="41275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000" dirty="0">
                <a:solidFill>
                  <a:srgbClr val="00B050"/>
                </a:solidFill>
                <a:ea typeface="宋体" charset="-122"/>
              </a:rPr>
              <a:t>5001</a:t>
            </a:r>
          </a:p>
        </p:txBody>
      </p:sp>
      <p:sp>
        <p:nvSpPr>
          <p:cNvPr id="79" name="TextBox 78"/>
          <p:cNvSpPr txBox="1"/>
          <p:nvPr/>
        </p:nvSpPr>
        <p:spPr>
          <a:xfrm>
            <a:off x="6238891" y="5611269"/>
            <a:ext cx="2490952" cy="338554"/>
          </a:xfrm>
          <a:prstGeom prst="rect">
            <a:avLst/>
          </a:prstGeom>
          <a:noFill/>
        </p:spPr>
        <p:txBody>
          <a:bodyPr wrap="square" rtlCol="0">
            <a:spAutoFit/>
          </a:bodyPr>
          <a:lstStyle/>
          <a:p>
            <a:r>
              <a:rPr lang="en-US" sz="1600" b="0" dirty="0" smtClean="0">
                <a:latin typeface="Lucida Console" pitchFamily="49" charset="0"/>
              </a:rPr>
              <a:t>&lt;C</a:t>
            </a:r>
            <a:r>
              <a:rPr lang="en-US" sz="1600" b="0" baseline="-25000" dirty="0" smtClean="0">
                <a:latin typeface="Lucida Console" pitchFamily="49" charset="0"/>
              </a:rPr>
              <a:t>IP</a:t>
            </a:r>
            <a:r>
              <a:rPr lang="en-US" sz="1600" b="0" dirty="0" smtClean="0">
                <a:latin typeface="Lucida Console" pitchFamily="49" charset="0"/>
              </a:rPr>
              <a:t>,5001,S</a:t>
            </a:r>
            <a:r>
              <a:rPr lang="en-US" sz="1600" b="0" baseline="-25000" dirty="0" smtClean="0">
                <a:latin typeface="Lucida Console" pitchFamily="49" charset="0"/>
              </a:rPr>
              <a:t>IP</a:t>
            </a:r>
            <a:r>
              <a:rPr lang="en-US" sz="1600" b="0" dirty="0" smtClean="0">
                <a:latin typeface="Lucida Console" pitchFamily="49" charset="0"/>
              </a:rPr>
              <a:t>,20&gt;</a:t>
            </a:r>
            <a:endParaRPr lang="en-US" sz="1800" b="0" dirty="0">
              <a:latin typeface="Lucida Console" pitchFamily="49" charset="0"/>
            </a:endParaRPr>
          </a:p>
        </p:txBody>
      </p:sp>
      <p:cxnSp>
        <p:nvCxnSpPr>
          <p:cNvPr id="81" name="Straight Connector 80"/>
          <p:cNvCxnSpPr>
            <a:stCxn id="79" idx="1"/>
          </p:cNvCxnSpPr>
          <p:nvPr/>
        </p:nvCxnSpPr>
        <p:spPr>
          <a:xfrm>
            <a:off x="6238891" y="5780546"/>
            <a:ext cx="2019738" cy="106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6101006" y="6488668"/>
            <a:ext cx="2490952" cy="338554"/>
          </a:xfrm>
          <a:prstGeom prst="rect">
            <a:avLst/>
          </a:prstGeom>
          <a:noFill/>
        </p:spPr>
        <p:txBody>
          <a:bodyPr wrap="square" rtlCol="0">
            <a:spAutoFit/>
          </a:bodyPr>
          <a:lstStyle/>
          <a:p>
            <a:pPr algn="ctr"/>
            <a:r>
              <a:rPr lang="en-US" sz="1600" b="0" dirty="0" smtClean="0">
                <a:solidFill>
                  <a:srgbClr val="33CC33"/>
                </a:solidFill>
                <a:latin typeface="Lucida Console" pitchFamily="49" charset="0"/>
              </a:rPr>
              <a:t>&lt;C</a:t>
            </a:r>
            <a:r>
              <a:rPr lang="en-US" sz="1600" b="0" baseline="-25000" dirty="0" smtClean="0">
                <a:solidFill>
                  <a:srgbClr val="33CC33"/>
                </a:solidFill>
                <a:latin typeface="Lucida Console" pitchFamily="49" charset="0"/>
              </a:rPr>
              <a:t>IP</a:t>
            </a:r>
            <a:r>
              <a:rPr lang="en-US" sz="1600" b="0" dirty="0" smtClean="0">
                <a:solidFill>
                  <a:srgbClr val="33CC33"/>
                </a:solidFill>
                <a:latin typeface="Lucida Console" pitchFamily="49" charset="0"/>
              </a:rPr>
              <a:t>,5001,S</a:t>
            </a:r>
            <a:r>
              <a:rPr lang="en-US" sz="1600" b="0" baseline="-25000" dirty="0" smtClean="0">
                <a:solidFill>
                  <a:srgbClr val="33CC33"/>
                </a:solidFill>
                <a:latin typeface="Lucida Console" pitchFamily="49" charset="0"/>
              </a:rPr>
              <a:t>IP</a:t>
            </a:r>
            <a:r>
              <a:rPr lang="en-US" sz="1600" b="0" dirty="0" smtClean="0">
                <a:solidFill>
                  <a:srgbClr val="33CC33"/>
                </a:solidFill>
                <a:latin typeface="Lucida Console" pitchFamily="49" charset="0"/>
              </a:rPr>
              <a:t>,20&gt;</a:t>
            </a:r>
            <a:endParaRPr lang="en-US" sz="1800" b="0" dirty="0">
              <a:solidFill>
                <a:srgbClr val="33CC33"/>
              </a:solidFill>
              <a:latin typeface="Lucida Console" pitchFamily="49" charset="0"/>
            </a:endParaRPr>
          </a:p>
        </p:txBody>
      </p:sp>
      <p:sp>
        <p:nvSpPr>
          <p:cNvPr id="85" name="Text Box 12"/>
          <p:cNvSpPr txBox="1">
            <a:spLocks noChangeArrowheads="1"/>
          </p:cNvSpPr>
          <p:nvPr/>
        </p:nvSpPr>
        <p:spPr bwMode="auto">
          <a:xfrm rot="470192">
            <a:off x="4216631" y="5979913"/>
            <a:ext cx="942975"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9900"/>
                </a:solidFill>
                <a:latin typeface="Lucida Console" pitchFamily="49" charset="0"/>
                <a:ea typeface="宋体" charset="-122"/>
              </a:rPr>
              <a:t>SYN</a:t>
            </a:r>
          </a:p>
        </p:txBody>
      </p:sp>
      <p:sp>
        <p:nvSpPr>
          <p:cNvPr id="56" name="Oval 44"/>
          <p:cNvSpPr>
            <a:spLocks noChangeArrowheads="1"/>
          </p:cNvSpPr>
          <p:nvPr/>
        </p:nvSpPr>
        <p:spPr bwMode="auto">
          <a:xfrm>
            <a:off x="216808" y="4965491"/>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smtClean="0">
                <a:solidFill>
                  <a:srgbClr val="00B050"/>
                </a:solidFill>
                <a:ea typeface="宋体" charset="-122"/>
              </a:rPr>
              <a:t>Eph</a:t>
            </a:r>
            <a:endParaRPr lang="en-US" altLang="zh-CN" sz="1200" dirty="0">
              <a:solidFill>
                <a:srgbClr val="00B050"/>
              </a:solidFill>
              <a:ea typeface="宋体" charset="-122"/>
            </a:endParaRPr>
          </a:p>
        </p:txBody>
      </p:sp>
      <p:sp>
        <p:nvSpPr>
          <p:cNvPr id="65" name="Oval 44"/>
          <p:cNvSpPr>
            <a:spLocks noChangeArrowheads="1"/>
          </p:cNvSpPr>
          <p:nvPr/>
        </p:nvSpPr>
        <p:spPr bwMode="auto">
          <a:xfrm>
            <a:off x="964293" y="4944023"/>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a:solidFill>
                  <a:schemeClr val="tx2"/>
                </a:solidFill>
                <a:ea typeface="宋体" charset="-122"/>
              </a:rPr>
              <a:t>5001</a:t>
            </a:r>
          </a:p>
        </p:txBody>
      </p:sp>
      <p:sp>
        <p:nvSpPr>
          <p:cNvPr id="69" name="TextBox 68"/>
          <p:cNvSpPr txBox="1"/>
          <p:nvPr/>
        </p:nvSpPr>
        <p:spPr>
          <a:xfrm>
            <a:off x="580571" y="4934858"/>
            <a:ext cx="348343" cy="338554"/>
          </a:xfrm>
          <a:prstGeom prst="rect">
            <a:avLst/>
          </a:prstGeom>
          <a:noFill/>
        </p:spPr>
        <p:txBody>
          <a:bodyPr wrap="square" rtlCol="0">
            <a:spAutoFit/>
          </a:bodyPr>
          <a:lstStyle/>
          <a:p>
            <a:r>
              <a:rPr lang="en-US" sz="1600" dirty="0" smtClean="0">
                <a:solidFill>
                  <a:srgbClr val="00B050"/>
                </a:solidFill>
              </a:rPr>
              <a:t>=</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3004457" y="914401"/>
            <a:ext cx="72571" cy="5943600"/>
          </a:xfrm>
          <a:prstGeom prst="line">
            <a:avLst/>
          </a:prstGeom>
          <a:noFill/>
          <a:ln w="28575">
            <a:solidFill>
              <a:schemeClr val="tx1"/>
            </a:solidFill>
            <a:round/>
            <a:headEnd/>
            <a:tailEnd type="triangle" w="med" len="med"/>
          </a:ln>
        </p:spPr>
        <p:txBody>
          <a:bodyPr/>
          <a:lstStyle/>
          <a:p>
            <a:endParaRPr lang="zh-CN" altLang="en-US"/>
          </a:p>
        </p:txBody>
      </p:sp>
      <p:sp>
        <p:nvSpPr>
          <p:cNvPr id="54" name="Oval 44"/>
          <p:cNvSpPr>
            <a:spLocks noChangeArrowheads="1"/>
          </p:cNvSpPr>
          <p:nvPr/>
        </p:nvSpPr>
        <p:spPr bwMode="auto">
          <a:xfrm>
            <a:off x="2872922" y="4355881"/>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smtClean="0">
                <a:solidFill>
                  <a:srgbClr val="00B050"/>
                </a:solidFill>
                <a:ea typeface="宋体" charset="-122"/>
              </a:rPr>
              <a:t>Eph</a:t>
            </a:r>
            <a:endParaRPr lang="en-US" altLang="zh-CN" sz="1200" dirty="0">
              <a:solidFill>
                <a:srgbClr val="00B050"/>
              </a:solidFill>
              <a:ea typeface="宋体" charset="-122"/>
            </a:endParaRPr>
          </a:p>
        </p:txBody>
      </p:sp>
      <p:sp>
        <p:nvSpPr>
          <p:cNvPr id="12291" name="Line 5"/>
          <p:cNvSpPr>
            <a:spLocks noChangeShapeType="1"/>
          </p:cNvSpPr>
          <p:nvPr/>
        </p:nvSpPr>
        <p:spPr bwMode="auto">
          <a:xfrm>
            <a:off x="5921829" y="928914"/>
            <a:ext cx="29028" cy="5929085"/>
          </a:xfrm>
          <a:prstGeom prst="line">
            <a:avLst/>
          </a:prstGeom>
          <a:noFill/>
          <a:ln w="28575">
            <a:solidFill>
              <a:schemeClr val="tx1"/>
            </a:solidFill>
            <a:round/>
            <a:headEnd/>
            <a:tailEnd type="triangle" w="med" len="med"/>
          </a:ln>
        </p:spPr>
        <p:txBody>
          <a:bodyPr/>
          <a:lstStyle/>
          <a:p>
            <a:endParaRPr lang="zh-CN" altLang="en-US"/>
          </a:p>
        </p:txBody>
      </p:sp>
      <p:sp>
        <p:nvSpPr>
          <p:cNvPr id="166918" name="Line 6"/>
          <p:cNvSpPr>
            <a:spLocks noChangeShapeType="1"/>
          </p:cNvSpPr>
          <p:nvPr/>
        </p:nvSpPr>
        <p:spPr bwMode="auto">
          <a:xfrm>
            <a:off x="3006725" y="1147997"/>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166919" name="Line 7"/>
          <p:cNvSpPr>
            <a:spLocks noChangeShapeType="1"/>
          </p:cNvSpPr>
          <p:nvPr/>
        </p:nvSpPr>
        <p:spPr bwMode="auto">
          <a:xfrm>
            <a:off x="3006725" y="1900472"/>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166920" name="Line 8"/>
          <p:cNvSpPr>
            <a:spLocks noChangeShapeType="1"/>
          </p:cNvSpPr>
          <p:nvPr/>
        </p:nvSpPr>
        <p:spPr bwMode="auto">
          <a:xfrm flipH="1">
            <a:off x="3006725" y="3500672"/>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66923" name="Text Box 11"/>
          <p:cNvSpPr txBox="1">
            <a:spLocks noChangeArrowheads="1"/>
          </p:cNvSpPr>
          <p:nvPr/>
        </p:nvSpPr>
        <p:spPr bwMode="auto">
          <a:xfrm>
            <a:off x="6128204" y="1351197"/>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166924" name="Text Box 12"/>
          <p:cNvSpPr txBox="1">
            <a:spLocks noChangeArrowheads="1"/>
          </p:cNvSpPr>
          <p:nvPr/>
        </p:nvSpPr>
        <p:spPr bwMode="auto">
          <a:xfrm rot="-354369">
            <a:off x="4100513" y="2316397"/>
            <a:ext cx="942975"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SYN</a:t>
            </a:r>
          </a:p>
        </p:txBody>
      </p:sp>
      <p:sp>
        <p:nvSpPr>
          <p:cNvPr id="166925" name="Text Box 13"/>
          <p:cNvSpPr txBox="1">
            <a:spLocks noChangeArrowheads="1"/>
          </p:cNvSpPr>
          <p:nvPr/>
        </p:nvSpPr>
        <p:spPr bwMode="auto">
          <a:xfrm>
            <a:off x="0" y="1037326"/>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server1.txt</a:t>
            </a:r>
            <a:endParaRPr lang="en-US" altLang="zh-CN" sz="1600" b="0" dirty="0">
              <a:solidFill>
                <a:schemeClr val="tx1"/>
              </a:solidFill>
              <a:latin typeface="Lucida Console" pitchFamily="49" charset="0"/>
              <a:ea typeface="宋体" charset="-122"/>
            </a:endParaRPr>
          </a:p>
        </p:txBody>
      </p:sp>
      <p:sp>
        <p:nvSpPr>
          <p:cNvPr id="166926" name="Text Box 14"/>
          <p:cNvSpPr txBox="1">
            <a:spLocks noChangeArrowheads="1"/>
          </p:cNvSpPr>
          <p:nvPr/>
        </p:nvSpPr>
        <p:spPr bwMode="auto">
          <a:xfrm rot="621584">
            <a:off x="3900488" y="2741847"/>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66927" name="Text Box 15"/>
          <p:cNvSpPr txBox="1">
            <a:spLocks noChangeArrowheads="1"/>
          </p:cNvSpPr>
          <p:nvPr/>
        </p:nvSpPr>
        <p:spPr bwMode="auto">
          <a:xfrm>
            <a:off x="3878263" y="3162535"/>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ACK</a:t>
            </a:r>
          </a:p>
        </p:txBody>
      </p:sp>
      <p:sp>
        <p:nvSpPr>
          <p:cNvPr id="166928" name="Text Box 16"/>
          <p:cNvSpPr txBox="1">
            <a:spLocks noChangeArrowheads="1"/>
          </p:cNvSpPr>
          <p:nvPr/>
        </p:nvSpPr>
        <p:spPr bwMode="auto">
          <a:xfrm>
            <a:off x="6075363" y="3189295"/>
            <a:ext cx="3068637"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150 Data Connection will be open shortly</a:t>
            </a:r>
          </a:p>
        </p:txBody>
      </p:sp>
      <p:sp>
        <p:nvSpPr>
          <p:cNvPr id="166957" name="Line 45"/>
          <p:cNvSpPr>
            <a:spLocks noChangeShapeType="1"/>
          </p:cNvSpPr>
          <p:nvPr/>
        </p:nvSpPr>
        <p:spPr bwMode="auto">
          <a:xfrm>
            <a:off x="3006725" y="2805347"/>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166959" name="Line 47"/>
          <p:cNvSpPr>
            <a:spLocks noChangeShapeType="1"/>
          </p:cNvSpPr>
          <p:nvPr/>
        </p:nvSpPr>
        <p:spPr bwMode="auto">
          <a:xfrm flipH="1">
            <a:off x="3008313" y="1517885"/>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166960" name="Line 48"/>
          <p:cNvSpPr>
            <a:spLocks noChangeShapeType="1"/>
          </p:cNvSpPr>
          <p:nvPr/>
        </p:nvSpPr>
        <p:spPr bwMode="auto">
          <a:xfrm flipH="1">
            <a:off x="3006725" y="2500547"/>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166961" name="Line 49"/>
          <p:cNvSpPr>
            <a:spLocks noChangeShapeType="1"/>
          </p:cNvSpPr>
          <p:nvPr/>
        </p:nvSpPr>
        <p:spPr bwMode="auto">
          <a:xfrm flipH="1">
            <a:off x="3021240" y="3346685"/>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166973" name="Text Box 61"/>
          <p:cNvSpPr txBox="1">
            <a:spLocks noChangeArrowheads="1"/>
          </p:cNvSpPr>
          <p:nvPr/>
        </p:nvSpPr>
        <p:spPr bwMode="auto">
          <a:xfrm rot="-234112">
            <a:off x="3851301" y="1329250"/>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166974" name="Line 62"/>
          <p:cNvSpPr>
            <a:spLocks noChangeShapeType="1"/>
          </p:cNvSpPr>
          <p:nvPr/>
        </p:nvSpPr>
        <p:spPr bwMode="auto">
          <a:xfrm>
            <a:off x="3050267" y="3854685"/>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5" name="Text Box 63"/>
          <p:cNvSpPr txBox="1">
            <a:spLocks noChangeArrowheads="1"/>
          </p:cNvSpPr>
          <p:nvPr/>
        </p:nvSpPr>
        <p:spPr bwMode="auto">
          <a:xfrm>
            <a:off x="4179888" y="3586397"/>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66978" name="Text Box 66"/>
          <p:cNvSpPr txBox="1">
            <a:spLocks noChangeArrowheads="1"/>
          </p:cNvSpPr>
          <p:nvPr/>
        </p:nvSpPr>
        <p:spPr bwMode="auto">
          <a:xfrm rot="358413">
            <a:off x="3806733" y="1726125"/>
            <a:ext cx="1300356"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RETR+ACK</a:t>
            </a:r>
            <a:endParaRPr lang="en-US" altLang="zh-CN" sz="1800" b="0" dirty="0">
              <a:solidFill>
                <a:srgbClr val="009900"/>
              </a:solidFill>
              <a:latin typeface="Lucida Console" pitchFamily="49" charset="0"/>
              <a:ea typeface="宋体" charset="-122"/>
            </a:endParaRPr>
          </a:p>
        </p:txBody>
      </p:sp>
      <p:sp>
        <p:nvSpPr>
          <p:cNvPr id="12324" name="Rectangle 69"/>
          <p:cNvSpPr>
            <a:spLocks noChangeArrowheads="1"/>
          </p:cNvSpPr>
          <p:nvPr/>
        </p:nvSpPr>
        <p:spPr bwMode="auto">
          <a:xfrm>
            <a:off x="2051740" y="428862"/>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12325" name="Rectangle 70"/>
          <p:cNvSpPr>
            <a:spLocks noChangeArrowheads="1"/>
          </p:cNvSpPr>
          <p:nvPr/>
        </p:nvSpPr>
        <p:spPr bwMode="auto">
          <a:xfrm>
            <a:off x="5916376" y="449952"/>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dirty="0">
                <a:solidFill>
                  <a:schemeClr val="tx1"/>
                </a:solidFill>
                <a:latin typeface="Arial" charset="0"/>
                <a:ea typeface="宋体" charset="-122"/>
              </a:rPr>
              <a:t>Server</a:t>
            </a:r>
          </a:p>
        </p:txBody>
      </p:sp>
      <p:sp>
        <p:nvSpPr>
          <p:cNvPr id="39" name="Line 47"/>
          <p:cNvSpPr>
            <a:spLocks noChangeShapeType="1"/>
          </p:cNvSpPr>
          <p:nvPr/>
        </p:nvSpPr>
        <p:spPr bwMode="auto">
          <a:xfrm flipH="1">
            <a:off x="3008313" y="2217972"/>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40" name="Text Box 61"/>
          <p:cNvSpPr txBox="1">
            <a:spLocks noChangeArrowheads="1"/>
          </p:cNvSpPr>
          <p:nvPr/>
        </p:nvSpPr>
        <p:spPr bwMode="auto">
          <a:xfrm rot="-234112">
            <a:off x="4271963" y="2030647"/>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1307" name="Oval 44"/>
          <p:cNvSpPr>
            <a:spLocks noChangeArrowheads="1"/>
          </p:cNvSpPr>
          <p:nvPr/>
        </p:nvSpPr>
        <p:spPr bwMode="auto">
          <a:xfrm>
            <a:off x="2851150" y="108291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smtClean="0">
                <a:solidFill>
                  <a:srgbClr val="00B050"/>
                </a:solidFill>
                <a:ea typeface="宋体" charset="-122"/>
              </a:rPr>
              <a:t>Eph</a:t>
            </a:r>
            <a:endParaRPr lang="en-US" altLang="zh-CN" sz="1200" dirty="0">
              <a:solidFill>
                <a:srgbClr val="00B050"/>
              </a:solidFill>
              <a:ea typeface="宋体" charset="-122"/>
            </a:endParaRPr>
          </a:p>
        </p:txBody>
      </p:sp>
      <p:sp>
        <p:nvSpPr>
          <p:cNvPr id="11310" name="Oval 44"/>
          <p:cNvSpPr>
            <a:spLocks noChangeArrowheads="1"/>
          </p:cNvSpPr>
          <p:nvPr/>
        </p:nvSpPr>
        <p:spPr bwMode="auto">
          <a:xfrm>
            <a:off x="5759677" y="134961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2" name="Oval 44"/>
          <p:cNvSpPr>
            <a:spLocks noChangeArrowheads="1"/>
          </p:cNvSpPr>
          <p:nvPr/>
        </p:nvSpPr>
        <p:spPr bwMode="auto">
          <a:xfrm>
            <a:off x="2800350" y="2608497"/>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chemeClr val="tx2"/>
                </a:solidFill>
                <a:ea typeface="宋体" charset="-122"/>
              </a:rPr>
              <a:t>756</a:t>
            </a:r>
            <a:r>
              <a:rPr lang="en-US" altLang="zh-CN" sz="1000" dirty="0" smtClean="0">
                <a:solidFill>
                  <a:schemeClr val="tx2"/>
                </a:solidFill>
                <a:ea typeface="宋体" charset="-122"/>
              </a:rPr>
              <a:t>1</a:t>
            </a:r>
            <a:endParaRPr lang="en-US" altLang="zh-CN" sz="1000" dirty="0">
              <a:solidFill>
                <a:schemeClr val="tx2"/>
              </a:solidFill>
              <a:ea typeface="宋体" charset="-122"/>
            </a:endParaRPr>
          </a:p>
        </p:txBody>
      </p:sp>
      <p:sp>
        <p:nvSpPr>
          <p:cNvPr id="11313" name="Oval 44"/>
          <p:cNvSpPr>
            <a:spLocks noChangeArrowheads="1"/>
          </p:cNvSpPr>
          <p:nvPr/>
        </p:nvSpPr>
        <p:spPr bwMode="auto">
          <a:xfrm>
            <a:off x="5759677" y="2365610"/>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51" name="矩形 50"/>
          <p:cNvSpPr/>
          <p:nvPr/>
        </p:nvSpPr>
        <p:spPr>
          <a:xfrm>
            <a:off x="1074057" y="-30995"/>
            <a:ext cx="7605495" cy="523220"/>
          </a:xfrm>
          <a:prstGeom prst="rect">
            <a:avLst/>
          </a:prstGeom>
        </p:spPr>
        <p:txBody>
          <a:bodyPr wrap="square">
            <a:spAutoFit/>
          </a:bodyPr>
          <a:lstStyle/>
          <a:p>
            <a:pPr algn="ctr" defTabSz="1176338"/>
            <a:r>
              <a:rPr lang="en-US" altLang="zh-CN" sz="2800" dirty="0" smtClean="0">
                <a:solidFill>
                  <a:srgbClr val="000000"/>
                </a:solidFill>
                <a:latin typeface="Tahoma" pitchFamily="34" charset="0"/>
                <a:ea typeface="宋体" charset="-122"/>
                <a:cs typeface="Tahoma" pitchFamily="34" charset="0"/>
              </a:rPr>
              <a:t>FTP – Data transfer with PORT Command</a:t>
            </a:r>
            <a:endParaRPr lang="en-US" altLang="zh-CN" sz="2800" dirty="0">
              <a:solidFill>
                <a:srgbClr val="000000"/>
              </a:solidFill>
              <a:latin typeface="Tahoma" pitchFamily="34" charset="0"/>
              <a:ea typeface="宋体" charset="-122"/>
              <a:cs typeface="Tahoma" pitchFamily="34" charset="0"/>
            </a:endParaRPr>
          </a:p>
        </p:txBody>
      </p:sp>
      <p:sp>
        <p:nvSpPr>
          <p:cNvPr id="71" name="Line 6"/>
          <p:cNvSpPr>
            <a:spLocks noChangeShapeType="1"/>
          </p:cNvSpPr>
          <p:nvPr/>
        </p:nvSpPr>
        <p:spPr bwMode="auto">
          <a:xfrm>
            <a:off x="3057527" y="452250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72" name="Line 7"/>
          <p:cNvSpPr>
            <a:spLocks noChangeShapeType="1"/>
          </p:cNvSpPr>
          <p:nvPr/>
        </p:nvSpPr>
        <p:spPr bwMode="auto">
          <a:xfrm>
            <a:off x="3057527" y="5274980"/>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73" name="Text Box 12"/>
          <p:cNvSpPr txBox="1">
            <a:spLocks noChangeArrowheads="1"/>
          </p:cNvSpPr>
          <p:nvPr/>
        </p:nvSpPr>
        <p:spPr bwMode="auto">
          <a:xfrm rot="-354369">
            <a:off x="4151315" y="5647363"/>
            <a:ext cx="942975"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SYN</a:t>
            </a:r>
          </a:p>
        </p:txBody>
      </p:sp>
      <p:sp>
        <p:nvSpPr>
          <p:cNvPr id="74" name="Text Box 14"/>
          <p:cNvSpPr txBox="1">
            <a:spLocks noChangeArrowheads="1"/>
          </p:cNvSpPr>
          <p:nvPr/>
        </p:nvSpPr>
        <p:spPr bwMode="auto">
          <a:xfrm rot="621584">
            <a:off x="3951290" y="611635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75" name="Line 45"/>
          <p:cNvSpPr>
            <a:spLocks noChangeShapeType="1"/>
          </p:cNvSpPr>
          <p:nvPr/>
        </p:nvSpPr>
        <p:spPr bwMode="auto">
          <a:xfrm>
            <a:off x="3057527" y="6136313"/>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76" name="Line 47"/>
          <p:cNvSpPr>
            <a:spLocks noChangeShapeType="1"/>
          </p:cNvSpPr>
          <p:nvPr/>
        </p:nvSpPr>
        <p:spPr bwMode="auto">
          <a:xfrm flipH="1">
            <a:off x="3059115" y="489239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77" name="Line 48"/>
          <p:cNvSpPr>
            <a:spLocks noChangeShapeType="1"/>
          </p:cNvSpPr>
          <p:nvPr/>
        </p:nvSpPr>
        <p:spPr bwMode="auto">
          <a:xfrm flipH="1">
            <a:off x="3057527" y="5846027"/>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78" name="Text Box 61"/>
          <p:cNvSpPr txBox="1">
            <a:spLocks noChangeArrowheads="1"/>
          </p:cNvSpPr>
          <p:nvPr/>
        </p:nvSpPr>
        <p:spPr bwMode="auto">
          <a:xfrm rot="-234112">
            <a:off x="3902103" y="470375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79" name="Text Box 66"/>
          <p:cNvSpPr txBox="1">
            <a:spLocks noChangeArrowheads="1"/>
          </p:cNvSpPr>
          <p:nvPr/>
        </p:nvSpPr>
        <p:spPr bwMode="auto">
          <a:xfrm rot="358413">
            <a:off x="3857535" y="5100633"/>
            <a:ext cx="1300356"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RETR+ACK</a:t>
            </a:r>
            <a:endParaRPr lang="en-US" altLang="zh-CN" sz="1800" b="0" dirty="0">
              <a:solidFill>
                <a:srgbClr val="009900"/>
              </a:solidFill>
              <a:latin typeface="Lucida Console" pitchFamily="49" charset="0"/>
              <a:ea typeface="宋体" charset="-122"/>
            </a:endParaRPr>
          </a:p>
        </p:txBody>
      </p:sp>
      <p:sp>
        <p:nvSpPr>
          <p:cNvPr id="80" name="Line 47"/>
          <p:cNvSpPr>
            <a:spLocks noChangeShapeType="1"/>
          </p:cNvSpPr>
          <p:nvPr/>
        </p:nvSpPr>
        <p:spPr bwMode="auto">
          <a:xfrm flipH="1">
            <a:off x="3059115" y="5592480"/>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81" name="Text Box 61"/>
          <p:cNvSpPr txBox="1">
            <a:spLocks noChangeArrowheads="1"/>
          </p:cNvSpPr>
          <p:nvPr/>
        </p:nvSpPr>
        <p:spPr bwMode="auto">
          <a:xfrm rot="-234112">
            <a:off x="4322765" y="540515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82" name="Oval 44"/>
          <p:cNvSpPr>
            <a:spLocks noChangeArrowheads="1"/>
          </p:cNvSpPr>
          <p:nvPr/>
        </p:nvSpPr>
        <p:spPr bwMode="auto">
          <a:xfrm>
            <a:off x="5810479" y="472411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83" name="Oval 44"/>
          <p:cNvSpPr>
            <a:spLocks noChangeArrowheads="1"/>
          </p:cNvSpPr>
          <p:nvPr/>
        </p:nvSpPr>
        <p:spPr bwMode="auto">
          <a:xfrm>
            <a:off x="2851152" y="598300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chemeClr val="tx2"/>
                </a:solidFill>
                <a:ea typeface="宋体" charset="-122"/>
              </a:rPr>
              <a:t>756</a:t>
            </a:r>
            <a:r>
              <a:rPr lang="en-US" altLang="zh-CN" sz="1000" dirty="0" smtClean="0">
                <a:solidFill>
                  <a:schemeClr val="tx2"/>
                </a:solidFill>
                <a:ea typeface="宋体" charset="-122"/>
              </a:rPr>
              <a:t>2</a:t>
            </a:r>
            <a:endParaRPr lang="en-US" altLang="zh-CN" sz="1000" dirty="0">
              <a:solidFill>
                <a:schemeClr val="tx2"/>
              </a:solidFill>
              <a:ea typeface="宋体" charset="-122"/>
            </a:endParaRPr>
          </a:p>
        </p:txBody>
      </p:sp>
      <p:sp>
        <p:nvSpPr>
          <p:cNvPr id="84" name="Oval 44"/>
          <p:cNvSpPr>
            <a:spLocks noChangeArrowheads="1"/>
          </p:cNvSpPr>
          <p:nvPr/>
        </p:nvSpPr>
        <p:spPr bwMode="auto">
          <a:xfrm>
            <a:off x="5810479" y="574011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85" name="Rectangle 84"/>
          <p:cNvSpPr/>
          <p:nvPr/>
        </p:nvSpPr>
        <p:spPr>
          <a:xfrm>
            <a:off x="2714171" y="3991433"/>
            <a:ext cx="3643086" cy="304800"/>
          </a:xfrm>
          <a:prstGeom prst="rect">
            <a:avLst/>
          </a:prstGeom>
          <a:noFill/>
          <a:ln>
            <a:solidFill>
              <a:srgbClr val="0000FF">
                <a:alpha val="90000"/>
              </a:srgb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smtClean="0">
                <a:solidFill>
                  <a:srgbClr val="002060"/>
                </a:solidFill>
                <a:latin typeface="Lucida Console" pitchFamily="49" charset="0"/>
              </a:rPr>
              <a:t>Date Transfer and FIN</a:t>
            </a:r>
            <a:endParaRPr lang="en-US" dirty="0">
              <a:solidFill>
                <a:srgbClr val="002060"/>
              </a:solidFill>
              <a:latin typeface="Lucida Console" pitchFamily="49" charset="0"/>
            </a:endParaRPr>
          </a:p>
        </p:txBody>
      </p:sp>
      <p:sp>
        <p:nvSpPr>
          <p:cNvPr id="86" name="Text Box 66"/>
          <p:cNvSpPr txBox="1">
            <a:spLocks noChangeArrowheads="1"/>
          </p:cNvSpPr>
          <p:nvPr/>
        </p:nvSpPr>
        <p:spPr bwMode="auto">
          <a:xfrm rot="287533">
            <a:off x="2769426" y="973876"/>
            <a:ext cx="3474824" cy="338554"/>
          </a:xfrm>
          <a:prstGeom prst="rect">
            <a:avLst/>
          </a:prstGeom>
          <a:noFill/>
          <a:ln w="9525" algn="ctr">
            <a:noFill/>
            <a:miter lim="800000"/>
            <a:headEnd/>
            <a:tailEnd/>
          </a:ln>
        </p:spPr>
        <p:txBody>
          <a:bodyPr wrap="square">
            <a:spAutoFit/>
          </a:bodyPr>
          <a:lstStyle/>
          <a:p>
            <a:pPr algn="ctr"/>
            <a:r>
              <a:rPr lang="en-US" altLang="zh-CN" sz="1600" b="0" dirty="0" smtClean="0">
                <a:solidFill>
                  <a:srgbClr val="009900"/>
                </a:solidFill>
                <a:latin typeface="Lucida Console" pitchFamily="49" charset="0"/>
                <a:ea typeface="宋体" charset="-122"/>
              </a:rPr>
              <a:t>PORT </a:t>
            </a:r>
            <a:r>
              <a:rPr lang="en-US" altLang="zh-CN" sz="1600" b="0" dirty="0" smtClean="0">
                <a:solidFill>
                  <a:srgbClr val="009900"/>
                </a:solidFill>
                <a:latin typeface="Lucida Console" pitchFamily="49" charset="0"/>
                <a:ea typeface="宋体" charset="-122"/>
              </a:rPr>
              <a:t>128,4,40,17,29,137</a:t>
            </a:r>
            <a:endParaRPr lang="en-US" altLang="zh-CN" sz="1600" b="0" dirty="0" smtClean="0">
              <a:solidFill>
                <a:srgbClr val="009900"/>
              </a:solidFill>
              <a:latin typeface="Lucida Console" pitchFamily="49" charset="0"/>
              <a:ea typeface="宋体" charset="-122"/>
            </a:endParaRPr>
          </a:p>
        </p:txBody>
      </p:sp>
      <p:sp>
        <p:nvSpPr>
          <p:cNvPr id="87" name="Line 49"/>
          <p:cNvSpPr>
            <a:spLocks noChangeShapeType="1"/>
          </p:cNvSpPr>
          <p:nvPr/>
        </p:nvSpPr>
        <p:spPr bwMode="auto">
          <a:xfrm flipH="1">
            <a:off x="3057528" y="6634109"/>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88" name="Text Box 15"/>
          <p:cNvSpPr txBox="1">
            <a:spLocks noChangeArrowheads="1"/>
          </p:cNvSpPr>
          <p:nvPr/>
        </p:nvSpPr>
        <p:spPr bwMode="auto">
          <a:xfrm>
            <a:off x="3943579" y="6420931"/>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ACK</a:t>
            </a:r>
          </a:p>
        </p:txBody>
      </p:sp>
      <p:sp>
        <p:nvSpPr>
          <p:cNvPr id="90" name="TextBox 89"/>
          <p:cNvSpPr txBox="1"/>
          <p:nvPr/>
        </p:nvSpPr>
        <p:spPr>
          <a:xfrm>
            <a:off x="6222870" y="5105748"/>
            <a:ext cx="2921129" cy="584775"/>
          </a:xfrm>
          <a:prstGeom prst="rect">
            <a:avLst/>
          </a:prstGeom>
          <a:noFill/>
        </p:spPr>
        <p:txBody>
          <a:bodyPr wrap="square" rtlCol="0">
            <a:spAutoFit/>
          </a:bodyPr>
          <a:lstStyle/>
          <a:p>
            <a:r>
              <a:rPr lang="en-US" sz="1600" b="0" dirty="0" smtClean="0">
                <a:latin typeface="Lucida Console" pitchFamily="49" charset="0"/>
              </a:rPr>
              <a:t>&lt;</a:t>
            </a:r>
            <a:r>
              <a:rPr lang="en-US" sz="1600" b="0" dirty="0" smtClean="0">
                <a:latin typeface="Lucida Console" pitchFamily="49" charset="0"/>
              </a:rPr>
              <a:t>C</a:t>
            </a:r>
            <a:r>
              <a:rPr lang="en-US" sz="1600" b="0" baseline="-25000" dirty="0" smtClean="0">
                <a:latin typeface="Lucida Console" pitchFamily="49" charset="0"/>
              </a:rPr>
              <a:t>IP</a:t>
            </a:r>
            <a:r>
              <a:rPr lang="en-US" sz="1600" b="0" dirty="0" smtClean="0">
                <a:latin typeface="Lucida Console" pitchFamily="49" charset="0"/>
              </a:rPr>
              <a:t>,7561,S</a:t>
            </a:r>
            <a:r>
              <a:rPr lang="en-US" sz="1600" b="0" baseline="-25000" dirty="0" smtClean="0">
                <a:latin typeface="Lucida Console" pitchFamily="49" charset="0"/>
              </a:rPr>
              <a:t>IP</a:t>
            </a:r>
            <a:r>
              <a:rPr lang="en-US" sz="1600" b="0" dirty="0" smtClean="0">
                <a:latin typeface="Lucida Console" pitchFamily="49" charset="0"/>
              </a:rPr>
              <a:t>,20</a:t>
            </a:r>
            <a:r>
              <a:rPr lang="en-US" sz="1600" b="0" dirty="0" smtClean="0">
                <a:latin typeface="Lucida Console" pitchFamily="49" charset="0"/>
              </a:rPr>
              <a:t>&gt; (WS) </a:t>
            </a:r>
          </a:p>
          <a:p>
            <a:r>
              <a:rPr lang="en-US" sz="1600" b="0" dirty="0" smtClean="0">
                <a:solidFill>
                  <a:schemeClr val="tx1"/>
                </a:solidFill>
                <a:latin typeface="Lucida Console" pitchFamily="49" charset="0"/>
              </a:rPr>
              <a:t>&lt;</a:t>
            </a:r>
            <a:r>
              <a:rPr lang="en-US" sz="1600" b="0" dirty="0" smtClean="0">
                <a:solidFill>
                  <a:schemeClr val="tx1"/>
                </a:solidFill>
                <a:latin typeface="Lucida Console" pitchFamily="49" charset="0"/>
              </a:rPr>
              <a:t>C</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,7562,S</a:t>
            </a:r>
            <a:r>
              <a:rPr lang="en-US" sz="1600" b="0" baseline="-25000" dirty="0" smtClean="0">
                <a:solidFill>
                  <a:schemeClr val="tx1"/>
                </a:solidFill>
                <a:latin typeface="Lucida Console" pitchFamily="49" charset="0"/>
              </a:rPr>
              <a:t>IP</a:t>
            </a:r>
            <a:r>
              <a:rPr lang="en-US" sz="1600" b="0" dirty="0" smtClean="0">
                <a:solidFill>
                  <a:schemeClr val="tx1"/>
                </a:solidFill>
                <a:latin typeface="Lucida Console" pitchFamily="49" charset="0"/>
              </a:rPr>
              <a:t>,20</a:t>
            </a:r>
            <a:r>
              <a:rPr lang="en-US" sz="1600" b="0" dirty="0" smtClean="0">
                <a:solidFill>
                  <a:schemeClr val="tx1"/>
                </a:solidFill>
                <a:latin typeface="Lucida Console" pitchFamily="49" charset="0"/>
              </a:rPr>
              <a:t>&gt; </a:t>
            </a:r>
            <a:endParaRPr lang="en-US" sz="1800" b="0" dirty="0">
              <a:solidFill>
                <a:schemeClr val="tx1"/>
              </a:solidFill>
              <a:latin typeface="Lucida Console" pitchFamily="49" charset="0"/>
            </a:endParaRPr>
          </a:p>
        </p:txBody>
      </p:sp>
      <p:sp>
        <p:nvSpPr>
          <p:cNvPr id="91" name="Text Box 13"/>
          <p:cNvSpPr txBox="1">
            <a:spLocks noChangeArrowheads="1"/>
          </p:cNvSpPr>
          <p:nvPr/>
        </p:nvSpPr>
        <p:spPr bwMode="auto">
          <a:xfrm>
            <a:off x="195943" y="4339326"/>
            <a:ext cx="2413000"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RETR server2.txt</a:t>
            </a:r>
            <a:endParaRPr lang="en-US" altLang="zh-CN" sz="1600" b="0" dirty="0">
              <a:solidFill>
                <a:schemeClr val="tx1"/>
              </a:solidFill>
              <a:latin typeface="Lucida Console" pitchFamily="49" charset="0"/>
              <a:ea typeface="宋体" charset="-122"/>
            </a:endParaRPr>
          </a:p>
        </p:txBody>
      </p:sp>
      <p:sp>
        <p:nvSpPr>
          <p:cNvPr id="93" name="Text Box 16"/>
          <p:cNvSpPr txBox="1">
            <a:spLocks noChangeArrowheads="1"/>
          </p:cNvSpPr>
          <p:nvPr/>
        </p:nvSpPr>
        <p:spPr bwMode="auto">
          <a:xfrm>
            <a:off x="6075363" y="6273225"/>
            <a:ext cx="3068637"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150 Data Connection will be open shortly</a:t>
            </a:r>
          </a:p>
        </p:txBody>
      </p:sp>
      <p:sp>
        <p:nvSpPr>
          <p:cNvPr id="94" name="Text Box 11"/>
          <p:cNvSpPr txBox="1">
            <a:spLocks noChangeArrowheads="1"/>
          </p:cNvSpPr>
          <p:nvPr/>
        </p:nvSpPr>
        <p:spPr bwMode="auto">
          <a:xfrm>
            <a:off x="6164490" y="4696740"/>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55" name="TextBox 54"/>
          <p:cNvSpPr txBox="1"/>
          <p:nvPr/>
        </p:nvSpPr>
        <p:spPr>
          <a:xfrm>
            <a:off x="6212363" y="5688842"/>
            <a:ext cx="2490952" cy="338554"/>
          </a:xfrm>
          <a:prstGeom prst="rect">
            <a:avLst/>
          </a:prstGeom>
          <a:noFill/>
        </p:spPr>
        <p:txBody>
          <a:bodyPr wrap="square" rtlCol="0">
            <a:spAutoFit/>
          </a:bodyPr>
          <a:lstStyle/>
          <a:p>
            <a:r>
              <a:rPr lang="en-US" sz="1600" b="0" dirty="0" smtClean="0">
                <a:solidFill>
                  <a:schemeClr val="tx1"/>
                </a:solidFill>
                <a:latin typeface="Lucida Console" pitchFamily="49" charset="0"/>
              </a:rPr>
              <a:t>Command </a:t>
            </a:r>
            <a:r>
              <a:rPr lang="en-US" altLang="zh-CN" sz="1600" b="0" dirty="0" smtClean="0">
                <a:solidFill>
                  <a:schemeClr val="tx1"/>
                </a:solidFill>
                <a:latin typeface="Lucida Console" pitchFamily="49" charset="0"/>
                <a:ea typeface="宋体" charset="-122"/>
              </a:rPr>
              <a:t>REUSEADDR</a:t>
            </a:r>
          </a:p>
        </p:txBody>
      </p:sp>
      <p:sp>
        <p:nvSpPr>
          <p:cNvPr id="89" name="Text Box 66"/>
          <p:cNvSpPr txBox="1">
            <a:spLocks noChangeArrowheads="1"/>
          </p:cNvSpPr>
          <p:nvPr/>
        </p:nvSpPr>
        <p:spPr bwMode="auto">
          <a:xfrm rot="287533">
            <a:off x="2762168" y="4391990"/>
            <a:ext cx="3474824" cy="338554"/>
          </a:xfrm>
          <a:prstGeom prst="rect">
            <a:avLst/>
          </a:prstGeom>
          <a:noFill/>
          <a:ln w="9525" algn="ctr">
            <a:noFill/>
            <a:miter lim="800000"/>
            <a:headEnd/>
            <a:tailEnd/>
          </a:ln>
        </p:spPr>
        <p:txBody>
          <a:bodyPr wrap="square">
            <a:spAutoFit/>
          </a:bodyPr>
          <a:lstStyle/>
          <a:p>
            <a:pPr algn="ctr"/>
            <a:r>
              <a:rPr lang="en-US" altLang="zh-CN" sz="1600" b="0" dirty="0" smtClean="0">
                <a:solidFill>
                  <a:srgbClr val="009900"/>
                </a:solidFill>
                <a:latin typeface="Lucida Console" pitchFamily="49" charset="0"/>
                <a:ea typeface="宋体" charset="-122"/>
              </a:rPr>
              <a:t>PORT </a:t>
            </a:r>
            <a:r>
              <a:rPr lang="en-US" altLang="zh-CN" sz="1600" b="0" dirty="0" smtClean="0">
                <a:solidFill>
                  <a:srgbClr val="009900"/>
                </a:solidFill>
                <a:latin typeface="Lucida Console" pitchFamily="49" charset="0"/>
                <a:ea typeface="宋体" charset="-122"/>
              </a:rPr>
              <a:t>128,4,40,17,29,138</a:t>
            </a:r>
            <a:endParaRPr lang="en-US" altLang="zh-CN" sz="1600" b="0" dirty="0" smtClean="0">
              <a:solidFill>
                <a:srgbClr val="009900"/>
              </a:solidFill>
              <a:latin typeface="Lucida Console" pitchFamily="49" charset="0"/>
              <a:ea typeface="宋体" charset="-122"/>
            </a:endParaRPr>
          </a:p>
        </p:txBody>
      </p:sp>
      <p:sp>
        <p:nvSpPr>
          <p:cNvPr id="56" name="Oval 44"/>
          <p:cNvSpPr>
            <a:spLocks noChangeArrowheads="1"/>
          </p:cNvSpPr>
          <p:nvPr/>
        </p:nvSpPr>
        <p:spPr bwMode="auto">
          <a:xfrm>
            <a:off x="216808" y="5444453"/>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smtClean="0">
                <a:solidFill>
                  <a:srgbClr val="00B050"/>
                </a:solidFill>
                <a:ea typeface="宋体" charset="-122"/>
              </a:rPr>
              <a:t>Eph</a:t>
            </a:r>
            <a:endParaRPr lang="en-US" altLang="zh-CN" sz="1200" dirty="0">
              <a:solidFill>
                <a:srgbClr val="00B050"/>
              </a:solidFill>
              <a:ea typeface="宋体" charset="-122"/>
            </a:endParaRPr>
          </a:p>
        </p:txBody>
      </p:sp>
      <p:sp>
        <p:nvSpPr>
          <p:cNvPr id="57" name="TextBox 56"/>
          <p:cNvSpPr txBox="1"/>
          <p:nvPr/>
        </p:nvSpPr>
        <p:spPr>
          <a:xfrm>
            <a:off x="551543" y="5428343"/>
            <a:ext cx="1001485" cy="338554"/>
          </a:xfrm>
          <a:prstGeom prst="rect">
            <a:avLst/>
          </a:prstGeom>
          <a:noFill/>
        </p:spPr>
        <p:txBody>
          <a:bodyPr wrap="square" rtlCol="0">
            <a:spAutoFit/>
          </a:bodyPr>
          <a:lstStyle/>
          <a:p>
            <a:r>
              <a:rPr lang="en-US" sz="1600" dirty="0" smtClean="0">
                <a:solidFill>
                  <a:srgbClr val="00B050"/>
                </a:solidFill>
              </a:rPr>
              <a:t>= </a:t>
            </a:r>
            <a:r>
              <a:rPr lang="en-US" sz="1600" dirty="0" smtClean="0">
                <a:solidFill>
                  <a:srgbClr val="00B050"/>
                </a:solidFill>
              </a:rPr>
              <a:t>7560</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ppt_x"/>
                                          </p:val>
                                        </p:tav>
                                        <p:tav tm="100000">
                                          <p:val>
                                            <p:strVal val="#ppt_x"/>
                                          </p:val>
                                        </p:tav>
                                      </p:tavLst>
                                    </p:anim>
                                    <p:anim calcmode="lin" valueType="num">
                                      <p:cBhvr additive="base">
                                        <p:cTn id="8" dur="500" fill="hold"/>
                                        <p:tgtEl>
                                          <p:spTgt spid="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91"/>
                                        </p:tgtEl>
                                        <p:attrNameLst>
                                          <p:attrName>style.visibility</p:attrName>
                                        </p:attrNameLst>
                                      </p:cBhvr>
                                      <p:to>
                                        <p:strVal val="visible"/>
                                      </p:to>
                                    </p:set>
                                    <p:animEffect transition="in" filter="blinds(horizontal)">
                                      <p:cBhvr>
                                        <p:cTn id="13" dur="500"/>
                                        <p:tgtEl>
                                          <p:spTgt spid="9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9"/>
                                        </p:tgtEl>
                                        <p:attrNameLst>
                                          <p:attrName>style.visibility</p:attrName>
                                        </p:attrNameLst>
                                      </p:cBhvr>
                                      <p:to>
                                        <p:strVal val="visible"/>
                                      </p:to>
                                    </p:set>
                                    <p:anim calcmode="lin" valueType="num">
                                      <p:cBhvr additive="base">
                                        <p:cTn id="18" dur="500" fill="hold"/>
                                        <p:tgtEl>
                                          <p:spTgt spid="89"/>
                                        </p:tgtEl>
                                        <p:attrNameLst>
                                          <p:attrName>ppt_x</p:attrName>
                                        </p:attrNameLst>
                                      </p:cBhvr>
                                      <p:tavLst>
                                        <p:tav tm="0">
                                          <p:val>
                                            <p:strVal val="#ppt_x"/>
                                          </p:val>
                                        </p:tav>
                                        <p:tav tm="100000">
                                          <p:val>
                                            <p:strVal val="#ppt_x"/>
                                          </p:val>
                                        </p:tav>
                                      </p:tavLst>
                                    </p:anim>
                                    <p:anim calcmode="lin" valueType="num">
                                      <p:cBhvr additive="base">
                                        <p:cTn id="19" dur="500" fill="hold"/>
                                        <p:tgtEl>
                                          <p:spTgt spid="89"/>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ppt_x"/>
                                          </p:val>
                                        </p:tav>
                                        <p:tav tm="100000">
                                          <p:val>
                                            <p:strVal val="#ppt_x"/>
                                          </p:val>
                                        </p:tav>
                                      </p:tavLst>
                                    </p:anim>
                                    <p:anim calcmode="lin" valueType="num">
                                      <p:cBhvr additive="base">
                                        <p:cTn id="23" dur="500" fill="hold"/>
                                        <p:tgtEl>
                                          <p:spTgt spid="54"/>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additive="base">
                                        <p:cTn id="26" dur="500" fill="hold"/>
                                        <p:tgtEl>
                                          <p:spTgt spid="71"/>
                                        </p:tgtEl>
                                        <p:attrNameLst>
                                          <p:attrName>ppt_x</p:attrName>
                                        </p:attrNameLst>
                                      </p:cBhvr>
                                      <p:tavLst>
                                        <p:tav tm="0">
                                          <p:val>
                                            <p:strVal val="#ppt_x"/>
                                          </p:val>
                                        </p:tav>
                                        <p:tav tm="100000">
                                          <p:val>
                                            <p:strVal val="#ppt_x"/>
                                          </p:val>
                                        </p:tav>
                                      </p:tavLst>
                                    </p:anim>
                                    <p:anim calcmode="lin" valueType="num">
                                      <p:cBhvr additive="base">
                                        <p:cTn id="27" dur="500" fill="hold"/>
                                        <p:tgtEl>
                                          <p:spTgt spid="7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2"/>
                                        </p:tgtEl>
                                        <p:attrNameLst>
                                          <p:attrName>style.visibility</p:attrName>
                                        </p:attrNameLst>
                                      </p:cBhvr>
                                      <p:to>
                                        <p:strVal val="visible"/>
                                      </p:to>
                                    </p:set>
                                    <p:anim calcmode="lin" valueType="num">
                                      <p:cBhvr additive="base">
                                        <p:cTn id="30" dur="500" fill="hold"/>
                                        <p:tgtEl>
                                          <p:spTgt spid="72"/>
                                        </p:tgtEl>
                                        <p:attrNameLst>
                                          <p:attrName>ppt_x</p:attrName>
                                        </p:attrNameLst>
                                      </p:cBhvr>
                                      <p:tavLst>
                                        <p:tav tm="0">
                                          <p:val>
                                            <p:strVal val="#ppt_x"/>
                                          </p:val>
                                        </p:tav>
                                        <p:tav tm="100000">
                                          <p:val>
                                            <p:strVal val="#ppt_x"/>
                                          </p:val>
                                        </p:tav>
                                      </p:tavLst>
                                    </p:anim>
                                    <p:anim calcmode="lin" valueType="num">
                                      <p:cBhvr additive="base">
                                        <p:cTn id="31" dur="500" fill="hold"/>
                                        <p:tgtEl>
                                          <p:spTgt spid="72"/>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3"/>
                                        </p:tgtEl>
                                        <p:attrNameLst>
                                          <p:attrName>style.visibility</p:attrName>
                                        </p:attrNameLst>
                                      </p:cBhvr>
                                      <p:to>
                                        <p:strVal val="visible"/>
                                      </p:to>
                                    </p:set>
                                    <p:anim calcmode="lin" valueType="num">
                                      <p:cBhvr additive="base">
                                        <p:cTn id="34" dur="500" fill="hold"/>
                                        <p:tgtEl>
                                          <p:spTgt spid="73"/>
                                        </p:tgtEl>
                                        <p:attrNameLst>
                                          <p:attrName>ppt_x</p:attrName>
                                        </p:attrNameLst>
                                      </p:cBhvr>
                                      <p:tavLst>
                                        <p:tav tm="0">
                                          <p:val>
                                            <p:strVal val="#ppt_x"/>
                                          </p:val>
                                        </p:tav>
                                        <p:tav tm="100000">
                                          <p:val>
                                            <p:strVal val="#ppt_x"/>
                                          </p:val>
                                        </p:tav>
                                      </p:tavLst>
                                    </p:anim>
                                    <p:anim calcmode="lin" valueType="num">
                                      <p:cBhvr additive="base">
                                        <p:cTn id="35" dur="500" fill="hold"/>
                                        <p:tgtEl>
                                          <p:spTgt spid="73"/>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74"/>
                                        </p:tgtEl>
                                        <p:attrNameLst>
                                          <p:attrName>style.visibility</p:attrName>
                                        </p:attrNameLst>
                                      </p:cBhvr>
                                      <p:to>
                                        <p:strVal val="visible"/>
                                      </p:to>
                                    </p:set>
                                    <p:anim calcmode="lin" valueType="num">
                                      <p:cBhvr additive="base">
                                        <p:cTn id="38" dur="500" fill="hold"/>
                                        <p:tgtEl>
                                          <p:spTgt spid="74"/>
                                        </p:tgtEl>
                                        <p:attrNameLst>
                                          <p:attrName>ppt_x</p:attrName>
                                        </p:attrNameLst>
                                      </p:cBhvr>
                                      <p:tavLst>
                                        <p:tav tm="0">
                                          <p:val>
                                            <p:strVal val="#ppt_x"/>
                                          </p:val>
                                        </p:tav>
                                        <p:tav tm="100000">
                                          <p:val>
                                            <p:strVal val="#ppt_x"/>
                                          </p:val>
                                        </p:tav>
                                      </p:tavLst>
                                    </p:anim>
                                    <p:anim calcmode="lin" valueType="num">
                                      <p:cBhvr additive="base">
                                        <p:cTn id="39" dur="500" fill="hold"/>
                                        <p:tgtEl>
                                          <p:spTgt spid="7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75"/>
                                        </p:tgtEl>
                                        <p:attrNameLst>
                                          <p:attrName>style.visibility</p:attrName>
                                        </p:attrNameLst>
                                      </p:cBhvr>
                                      <p:to>
                                        <p:strVal val="visible"/>
                                      </p:to>
                                    </p:set>
                                    <p:anim calcmode="lin" valueType="num">
                                      <p:cBhvr additive="base">
                                        <p:cTn id="42" dur="500" fill="hold"/>
                                        <p:tgtEl>
                                          <p:spTgt spid="75"/>
                                        </p:tgtEl>
                                        <p:attrNameLst>
                                          <p:attrName>ppt_x</p:attrName>
                                        </p:attrNameLst>
                                      </p:cBhvr>
                                      <p:tavLst>
                                        <p:tav tm="0">
                                          <p:val>
                                            <p:strVal val="#ppt_x"/>
                                          </p:val>
                                        </p:tav>
                                        <p:tav tm="100000">
                                          <p:val>
                                            <p:strVal val="#ppt_x"/>
                                          </p:val>
                                        </p:tav>
                                      </p:tavLst>
                                    </p:anim>
                                    <p:anim calcmode="lin" valueType="num">
                                      <p:cBhvr additive="base">
                                        <p:cTn id="43" dur="500" fill="hold"/>
                                        <p:tgtEl>
                                          <p:spTgt spid="75"/>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76"/>
                                        </p:tgtEl>
                                        <p:attrNameLst>
                                          <p:attrName>style.visibility</p:attrName>
                                        </p:attrNameLst>
                                      </p:cBhvr>
                                      <p:to>
                                        <p:strVal val="visible"/>
                                      </p:to>
                                    </p:set>
                                    <p:anim calcmode="lin" valueType="num">
                                      <p:cBhvr additive="base">
                                        <p:cTn id="46" dur="500" fill="hold"/>
                                        <p:tgtEl>
                                          <p:spTgt spid="76"/>
                                        </p:tgtEl>
                                        <p:attrNameLst>
                                          <p:attrName>ppt_x</p:attrName>
                                        </p:attrNameLst>
                                      </p:cBhvr>
                                      <p:tavLst>
                                        <p:tav tm="0">
                                          <p:val>
                                            <p:strVal val="#ppt_x"/>
                                          </p:val>
                                        </p:tav>
                                        <p:tav tm="100000">
                                          <p:val>
                                            <p:strVal val="#ppt_x"/>
                                          </p:val>
                                        </p:tav>
                                      </p:tavLst>
                                    </p:anim>
                                    <p:anim calcmode="lin" valueType="num">
                                      <p:cBhvr additive="base">
                                        <p:cTn id="47" dur="500" fill="hold"/>
                                        <p:tgtEl>
                                          <p:spTgt spid="76"/>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77"/>
                                        </p:tgtEl>
                                        <p:attrNameLst>
                                          <p:attrName>style.visibility</p:attrName>
                                        </p:attrNameLst>
                                      </p:cBhvr>
                                      <p:to>
                                        <p:strVal val="visible"/>
                                      </p:to>
                                    </p:set>
                                    <p:anim calcmode="lin" valueType="num">
                                      <p:cBhvr additive="base">
                                        <p:cTn id="50" dur="500" fill="hold"/>
                                        <p:tgtEl>
                                          <p:spTgt spid="77"/>
                                        </p:tgtEl>
                                        <p:attrNameLst>
                                          <p:attrName>ppt_x</p:attrName>
                                        </p:attrNameLst>
                                      </p:cBhvr>
                                      <p:tavLst>
                                        <p:tav tm="0">
                                          <p:val>
                                            <p:strVal val="#ppt_x"/>
                                          </p:val>
                                        </p:tav>
                                        <p:tav tm="100000">
                                          <p:val>
                                            <p:strVal val="#ppt_x"/>
                                          </p:val>
                                        </p:tav>
                                      </p:tavLst>
                                    </p:anim>
                                    <p:anim calcmode="lin" valueType="num">
                                      <p:cBhvr additive="base">
                                        <p:cTn id="51" dur="500" fill="hold"/>
                                        <p:tgtEl>
                                          <p:spTgt spid="77"/>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8"/>
                                        </p:tgtEl>
                                        <p:attrNameLst>
                                          <p:attrName>style.visibility</p:attrName>
                                        </p:attrNameLst>
                                      </p:cBhvr>
                                      <p:to>
                                        <p:strVal val="visible"/>
                                      </p:to>
                                    </p:set>
                                    <p:anim calcmode="lin" valueType="num">
                                      <p:cBhvr additive="base">
                                        <p:cTn id="54" dur="500" fill="hold"/>
                                        <p:tgtEl>
                                          <p:spTgt spid="78"/>
                                        </p:tgtEl>
                                        <p:attrNameLst>
                                          <p:attrName>ppt_x</p:attrName>
                                        </p:attrNameLst>
                                      </p:cBhvr>
                                      <p:tavLst>
                                        <p:tav tm="0">
                                          <p:val>
                                            <p:strVal val="#ppt_x"/>
                                          </p:val>
                                        </p:tav>
                                        <p:tav tm="100000">
                                          <p:val>
                                            <p:strVal val="#ppt_x"/>
                                          </p:val>
                                        </p:tav>
                                      </p:tavLst>
                                    </p:anim>
                                    <p:anim calcmode="lin" valueType="num">
                                      <p:cBhvr additive="base">
                                        <p:cTn id="55" dur="500" fill="hold"/>
                                        <p:tgtEl>
                                          <p:spTgt spid="78"/>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9"/>
                                        </p:tgtEl>
                                        <p:attrNameLst>
                                          <p:attrName>style.visibility</p:attrName>
                                        </p:attrNameLst>
                                      </p:cBhvr>
                                      <p:to>
                                        <p:strVal val="visible"/>
                                      </p:to>
                                    </p:set>
                                    <p:anim calcmode="lin" valueType="num">
                                      <p:cBhvr additive="base">
                                        <p:cTn id="58" dur="500" fill="hold"/>
                                        <p:tgtEl>
                                          <p:spTgt spid="79"/>
                                        </p:tgtEl>
                                        <p:attrNameLst>
                                          <p:attrName>ppt_x</p:attrName>
                                        </p:attrNameLst>
                                      </p:cBhvr>
                                      <p:tavLst>
                                        <p:tav tm="0">
                                          <p:val>
                                            <p:strVal val="#ppt_x"/>
                                          </p:val>
                                        </p:tav>
                                        <p:tav tm="100000">
                                          <p:val>
                                            <p:strVal val="#ppt_x"/>
                                          </p:val>
                                        </p:tav>
                                      </p:tavLst>
                                    </p:anim>
                                    <p:anim calcmode="lin" valueType="num">
                                      <p:cBhvr additive="base">
                                        <p:cTn id="59" dur="500" fill="hold"/>
                                        <p:tgtEl>
                                          <p:spTgt spid="79"/>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additive="base">
                                        <p:cTn id="62" dur="500" fill="hold"/>
                                        <p:tgtEl>
                                          <p:spTgt spid="80"/>
                                        </p:tgtEl>
                                        <p:attrNameLst>
                                          <p:attrName>ppt_x</p:attrName>
                                        </p:attrNameLst>
                                      </p:cBhvr>
                                      <p:tavLst>
                                        <p:tav tm="0">
                                          <p:val>
                                            <p:strVal val="#ppt_x"/>
                                          </p:val>
                                        </p:tav>
                                        <p:tav tm="100000">
                                          <p:val>
                                            <p:strVal val="#ppt_x"/>
                                          </p:val>
                                        </p:tav>
                                      </p:tavLst>
                                    </p:anim>
                                    <p:anim calcmode="lin" valueType="num">
                                      <p:cBhvr additive="base">
                                        <p:cTn id="63" dur="500" fill="hold"/>
                                        <p:tgtEl>
                                          <p:spTgt spid="80"/>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81"/>
                                        </p:tgtEl>
                                        <p:attrNameLst>
                                          <p:attrName>style.visibility</p:attrName>
                                        </p:attrNameLst>
                                      </p:cBhvr>
                                      <p:to>
                                        <p:strVal val="visible"/>
                                      </p:to>
                                    </p:set>
                                    <p:anim calcmode="lin" valueType="num">
                                      <p:cBhvr additive="base">
                                        <p:cTn id="66" dur="500" fill="hold"/>
                                        <p:tgtEl>
                                          <p:spTgt spid="81"/>
                                        </p:tgtEl>
                                        <p:attrNameLst>
                                          <p:attrName>ppt_x</p:attrName>
                                        </p:attrNameLst>
                                      </p:cBhvr>
                                      <p:tavLst>
                                        <p:tav tm="0">
                                          <p:val>
                                            <p:strVal val="#ppt_x"/>
                                          </p:val>
                                        </p:tav>
                                        <p:tav tm="100000">
                                          <p:val>
                                            <p:strVal val="#ppt_x"/>
                                          </p:val>
                                        </p:tav>
                                      </p:tavLst>
                                    </p:anim>
                                    <p:anim calcmode="lin" valueType="num">
                                      <p:cBhvr additive="base">
                                        <p:cTn id="67" dur="500" fill="hold"/>
                                        <p:tgtEl>
                                          <p:spTgt spid="81"/>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82"/>
                                        </p:tgtEl>
                                        <p:attrNameLst>
                                          <p:attrName>style.visibility</p:attrName>
                                        </p:attrNameLst>
                                      </p:cBhvr>
                                      <p:to>
                                        <p:strVal val="visible"/>
                                      </p:to>
                                    </p:set>
                                    <p:anim calcmode="lin" valueType="num">
                                      <p:cBhvr additive="base">
                                        <p:cTn id="70" dur="500" fill="hold"/>
                                        <p:tgtEl>
                                          <p:spTgt spid="82"/>
                                        </p:tgtEl>
                                        <p:attrNameLst>
                                          <p:attrName>ppt_x</p:attrName>
                                        </p:attrNameLst>
                                      </p:cBhvr>
                                      <p:tavLst>
                                        <p:tav tm="0">
                                          <p:val>
                                            <p:strVal val="#ppt_x"/>
                                          </p:val>
                                        </p:tav>
                                        <p:tav tm="100000">
                                          <p:val>
                                            <p:strVal val="#ppt_x"/>
                                          </p:val>
                                        </p:tav>
                                      </p:tavLst>
                                    </p:anim>
                                    <p:anim calcmode="lin" valueType="num">
                                      <p:cBhvr additive="base">
                                        <p:cTn id="71" dur="500" fill="hold"/>
                                        <p:tgtEl>
                                          <p:spTgt spid="82"/>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additive="base">
                                        <p:cTn id="74" dur="500" fill="hold"/>
                                        <p:tgtEl>
                                          <p:spTgt spid="83"/>
                                        </p:tgtEl>
                                        <p:attrNameLst>
                                          <p:attrName>ppt_x</p:attrName>
                                        </p:attrNameLst>
                                      </p:cBhvr>
                                      <p:tavLst>
                                        <p:tav tm="0">
                                          <p:val>
                                            <p:strVal val="#ppt_x"/>
                                          </p:val>
                                        </p:tav>
                                        <p:tav tm="100000">
                                          <p:val>
                                            <p:strVal val="#ppt_x"/>
                                          </p:val>
                                        </p:tav>
                                      </p:tavLst>
                                    </p:anim>
                                    <p:anim calcmode="lin" valueType="num">
                                      <p:cBhvr additive="base">
                                        <p:cTn id="75" dur="500" fill="hold"/>
                                        <p:tgtEl>
                                          <p:spTgt spid="83"/>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84"/>
                                        </p:tgtEl>
                                        <p:attrNameLst>
                                          <p:attrName>style.visibility</p:attrName>
                                        </p:attrNameLst>
                                      </p:cBhvr>
                                      <p:to>
                                        <p:strVal val="visible"/>
                                      </p:to>
                                    </p:set>
                                    <p:anim calcmode="lin" valueType="num">
                                      <p:cBhvr additive="base">
                                        <p:cTn id="78" dur="500" fill="hold"/>
                                        <p:tgtEl>
                                          <p:spTgt spid="84"/>
                                        </p:tgtEl>
                                        <p:attrNameLst>
                                          <p:attrName>ppt_x</p:attrName>
                                        </p:attrNameLst>
                                      </p:cBhvr>
                                      <p:tavLst>
                                        <p:tav tm="0">
                                          <p:val>
                                            <p:strVal val="#ppt_x"/>
                                          </p:val>
                                        </p:tav>
                                        <p:tav tm="100000">
                                          <p:val>
                                            <p:strVal val="#ppt_x"/>
                                          </p:val>
                                        </p:tav>
                                      </p:tavLst>
                                    </p:anim>
                                    <p:anim calcmode="lin" valueType="num">
                                      <p:cBhvr additive="base">
                                        <p:cTn id="79" dur="500" fill="hold"/>
                                        <p:tgtEl>
                                          <p:spTgt spid="84"/>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87"/>
                                        </p:tgtEl>
                                        <p:attrNameLst>
                                          <p:attrName>style.visibility</p:attrName>
                                        </p:attrNameLst>
                                      </p:cBhvr>
                                      <p:to>
                                        <p:strVal val="visible"/>
                                      </p:to>
                                    </p:set>
                                    <p:anim calcmode="lin" valueType="num">
                                      <p:cBhvr additive="base">
                                        <p:cTn id="82" dur="500" fill="hold"/>
                                        <p:tgtEl>
                                          <p:spTgt spid="87"/>
                                        </p:tgtEl>
                                        <p:attrNameLst>
                                          <p:attrName>ppt_x</p:attrName>
                                        </p:attrNameLst>
                                      </p:cBhvr>
                                      <p:tavLst>
                                        <p:tav tm="0">
                                          <p:val>
                                            <p:strVal val="#ppt_x"/>
                                          </p:val>
                                        </p:tav>
                                        <p:tav tm="100000">
                                          <p:val>
                                            <p:strVal val="#ppt_x"/>
                                          </p:val>
                                        </p:tav>
                                      </p:tavLst>
                                    </p:anim>
                                    <p:anim calcmode="lin" valueType="num">
                                      <p:cBhvr additive="base">
                                        <p:cTn id="83" dur="500" fill="hold"/>
                                        <p:tgtEl>
                                          <p:spTgt spid="87"/>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88"/>
                                        </p:tgtEl>
                                        <p:attrNameLst>
                                          <p:attrName>style.visibility</p:attrName>
                                        </p:attrNameLst>
                                      </p:cBhvr>
                                      <p:to>
                                        <p:strVal val="visible"/>
                                      </p:to>
                                    </p:set>
                                    <p:anim calcmode="lin" valueType="num">
                                      <p:cBhvr additive="base">
                                        <p:cTn id="86" dur="500" fill="hold"/>
                                        <p:tgtEl>
                                          <p:spTgt spid="88"/>
                                        </p:tgtEl>
                                        <p:attrNameLst>
                                          <p:attrName>ppt_x</p:attrName>
                                        </p:attrNameLst>
                                      </p:cBhvr>
                                      <p:tavLst>
                                        <p:tav tm="0">
                                          <p:val>
                                            <p:strVal val="#ppt_x"/>
                                          </p:val>
                                        </p:tav>
                                        <p:tav tm="100000">
                                          <p:val>
                                            <p:strVal val="#ppt_x"/>
                                          </p:val>
                                        </p:tav>
                                      </p:tavLst>
                                    </p:anim>
                                    <p:anim calcmode="lin" valueType="num">
                                      <p:cBhvr additive="base">
                                        <p:cTn id="87" dur="500" fill="hold"/>
                                        <p:tgtEl>
                                          <p:spTgt spid="88"/>
                                        </p:tgtEl>
                                        <p:attrNameLst>
                                          <p:attrName>ppt_y</p:attrName>
                                        </p:attrNameLst>
                                      </p:cBhvr>
                                      <p:tavLst>
                                        <p:tav tm="0">
                                          <p:val>
                                            <p:strVal val="1+#ppt_h/2"/>
                                          </p:val>
                                        </p:tav>
                                        <p:tav tm="100000">
                                          <p:val>
                                            <p:strVal val="#ppt_y"/>
                                          </p:val>
                                        </p:tav>
                                      </p:tavLst>
                                    </p:anim>
                                  </p:childTnLst>
                                </p:cTn>
                              </p:par>
                              <p:par>
                                <p:cTn id="88" presetID="3" presetClass="entr" presetSubtype="10" fill="hold" grpId="0" nodeType="withEffect">
                                  <p:stCondLst>
                                    <p:cond delay="0"/>
                                  </p:stCondLst>
                                  <p:childTnLst>
                                    <p:set>
                                      <p:cBhvr>
                                        <p:cTn id="89" dur="1" fill="hold">
                                          <p:stCondLst>
                                            <p:cond delay="0"/>
                                          </p:stCondLst>
                                        </p:cTn>
                                        <p:tgtEl>
                                          <p:spTgt spid="93"/>
                                        </p:tgtEl>
                                        <p:attrNameLst>
                                          <p:attrName>style.visibility</p:attrName>
                                        </p:attrNameLst>
                                      </p:cBhvr>
                                      <p:to>
                                        <p:strVal val="visible"/>
                                      </p:to>
                                    </p:set>
                                    <p:animEffect transition="in" filter="blinds(horizontal)">
                                      <p:cBhvr>
                                        <p:cTn id="90" dur="500"/>
                                        <p:tgtEl>
                                          <p:spTgt spid="93"/>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94"/>
                                        </p:tgtEl>
                                        <p:attrNameLst>
                                          <p:attrName>style.visibility</p:attrName>
                                        </p:attrNameLst>
                                      </p:cBhvr>
                                      <p:to>
                                        <p:strVal val="visible"/>
                                      </p:to>
                                    </p:set>
                                    <p:animEffect transition="in" filter="blinds(horizontal)">
                                      <p:cBhvr>
                                        <p:cTn id="93" dur="500"/>
                                        <p:tgtEl>
                                          <p:spTgt spid="94"/>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90"/>
                                        </p:tgtEl>
                                        <p:attrNameLst>
                                          <p:attrName>style.visibility</p:attrName>
                                        </p:attrNameLst>
                                      </p:cBhvr>
                                      <p:to>
                                        <p:strVal val="visible"/>
                                      </p:to>
                                    </p:set>
                                    <p:animEffect transition="in" filter="blinds(horizontal)">
                                      <p:cBhvr>
                                        <p:cTn id="98" dur="500"/>
                                        <p:tgtEl>
                                          <p:spTgt spid="90"/>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55"/>
                                        </p:tgtEl>
                                        <p:attrNameLst>
                                          <p:attrName>style.visibility</p:attrName>
                                        </p:attrNameLst>
                                      </p:cBhvr>
                                      <p:to>
                                        <p:strVal val="visible"/>
                                      </p:to>
                                    </p:set>
                                    <p:animEffect transition="in" filter="blinds(horizontal)">
                                      <p:cBhvr>
                                        <p:cTn id="10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71" grpId="0" animBg="1"/>
      <p:bldP spid="72" grpId="0" animBg="1"/>
      <p:bldP spid="73" grpId="0"/>
      <p:bldP spid="74" grpId="0"/>
      <p:bldP spid="75" grpId="0" animBg="1"/>
      <p:bldP spid="76" grpId="0" animBg="1"/>
      <p:bldP spid="77" grpId="0" animBg="1"/>
      <p:bldP spid="78" grpId="0"/>
      <p:bldP spid="79" grpId="0"/>
      <p:bldP spid="80" grpId="0" animBg="1"/>
      <p:bldP spid="81" grpId="0"/>
      <p:bldP spid="82" grpId="0" animBg="1"/>
      <p:bldP spid="83" grpId="0" animBg="1"/>
      <p:bldP spid="84" grpId="0" animBg="1"/>
      <p:bldP spid="86" grpId="0"/>
      <p:bldP spid="87" grpId="0" animBg="1"/>
      <p:bldP spid="88" grpId="0"/>
      <p:bldP spid="90" grpId="0"/>
      <p:bldP spid="91" grpId="0"/>
      <p:bldP spid="93" grpId="0"/>
      <p:bldP spid="94" grpId="0"/>
      <p:bldP spid="55" grpId="0"/>
      <p:bldP spid="8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Line 4"/>
          <p:cNvSpPr>
            <a:spLocks noChangeShapeType="1"/>
          </p:cNvSpPr>
          <p:nvPr/>
        </p:nvSpPr>
        <p:spPr bwMode="auto">
          <a:xfrm>
            <a:off x="3253463"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82947" name="Line 5"/>
          <p:cNvSpPr>
            <a:spLocks noChangeShapeType="1"/>
          </p:cNvSpPr>
          <p:nvPr/>
        </p:nvSpPr>
        <p:spPr bwMode="auto">
          <a:xfrm>
            <a:off x="6149063"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166918" name="Line 6"/>
          <p:cNvSpPr>
            <a:spLocks noChangeShapeType="1"/>
          </p:cNvSpPr>
          <p:nvPr/>
        </p:nvSpPr>
        <p:spPr bwMode="auto">
          <a:xfrm>
            <a:off x="3253463"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166919" name="Line 7"/>
          <p:cNvSpPr>
            <a:spLocks noChangeShapeType="1"/>
          </p:cNvSpPr>
          <p:nvPr/>
        </p:nvSpPr>
        <p:spPr bwMode="auto">
          <a:xfrm>
            <a:off x="3253463" y="2292350"/>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166920" name="Line 8"/>
          <p:cNvSpPr>
            <a:spLocks noChangeShapeType="1"/>
          </p:cNvSpPr>
          <p:nvPr/>
        </p:nvSpPr>
        <p:spPr bwMode="auto">
          <a:xfrm flipH="1">
            <a:off x="3253463" y="389255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66921" name="Line 9"/>
          <p:cNvSpPr>
            <a:spLocks noChangeShapeType="1"/>
          </p:cNvSpPr>
          <p:nvPr/>
        </p:nvSpPr>
        <p:spPr bwMode="auto">
          <a:xfrm flipH="1">
            <a:off x="3253463" y="6030913"/>
            <a:ext cx="2897188" cy="200025"/>
          </a:xfrm>
          <a:prstGeom prst="line">
            <a:avLst/>
          </a:prstGeom>
          <a:noFill/>
          <a:ln w="19050">
            <a:solidFill>
              <a:srgbClr val="008000"/>
            </a:solidFill>
            <a:round/>
            <a:headEnd/>
            <a:tailEnd type="triangle" w="med" len="med"/>
          </a:ln>
        </p:spPr>
        <p:txBody>
          <a:bodyPr/>
          <a:lstStyle/>
          <a:p>
            <a:endParaRPr lang="zh-CN" altLang="en-US"/>
          </a:p>
        </p:txBody>
      </p:sp>
      <p:sp>
        <p:nvSpPr>
          <p:cNvPr id="166922" name="Text Box 10"/>
          <p:cNvSpPr txBox="1">
            <a:spLocks noChangeArrowheads="1"/>
          </p:cNvSpPr>
          <p:nvPr/>
        </p:nvSpPr>
        <p:spPr bwMode="auto">
          <a:xfrm>
            <a:off x="0" y="1435100"/>
            <a:ext cx="3140751" cy="338554"/>
          </a:xfrm>
          <a:prstGeom prst="rect">
            <a:avLst/>
          </a:prstGeom>
          <a:noFill/>
          <a:ln w="9525">
            <a:noFill/>
            <a:miter lim="800000"/>
            <a:headEnd/>
            <a:tailEnd/>
          </a:ln>
        </p:spPr>
        <p:txBody>
          <a:bodyPr wrap="square">
            <a:spAutoFit/>
          </a:bodyPr>
          <a:lstStyle/>
          <a:p>
            <a:pPr>
              <a:spcBef>
                <a:spcPct val="50000"/>
              </a:spcBef>
            </a:pPr>
            <a:r>
              <a:rPr lang="en-US" altLang="zh-CN" sz="1600" b="0" dirty="0">
                <a:solidFill>
                  <a:schemeClr val="tx1"/>
                </a:solidFill>
                <a:latin typeface="Lucida Console" pitchFamily="49" charset="0"/>
                <a:ea typeface="宋体" charset="-122"/>
              </a:rPr>
              <a:t>PORT </a:t>
            </a:r>
            <a:r>
              <a:rPr lang="en-US" altLang="zh-CN" sz="1600" b="0" dirty="0" smtClean="0">
                <a:solidFill>
                  <a:schemeClr val="tx1"/>
                </a:solidFill>
                <a:latin typeface="Lucida Console" pitchFamily="49" charset="0"/>
                <a:ea typeface="宋体" charset="-122"/>
              </a:rPr>
              <a:t>128,4,40,17,29,139</a:t>
            </a:r>
            <a:endParaRPr lang="en-US" altLang="zh-CN" sz="1600" b="0" dirty="0">
              <a:solidFill>
                <a:schemeClr val="tx1"/>
              </a:solidFill>
              <a:latin typeface="Lucida Console" pitchFamily="49" charset="0"/>
              <a:ea typeface="宋体" charset="-122"/>
            </a:endParaRPr>
          </a:p>
        </p:txBody>
      </p:sp>
      <p:sp>
        <p:nvSpPr>
          <p:cNvPr id="166923" name="Text Box 11"/>
          <p:cNvSpPr txBox="1">
            <a:spLocks noChangeArrowheads="1"/>
          </p:cNvSpPr>
          <p:nvPr/>
        </p:nvSpPr>
        <p:spPr bwMode="auto">
          <a:xfrm>
            <a:off x="6244313" y="1743075"/>
            <a:ext cx="3346450" cy="338554"/>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200 Command Successful</a:t>
            </a:r>
          </a:p>
        </p:txBody>
      </p:sp>
      <p:sp>
        <p:nvSpPr>
          <p:cNvPr id="166924" name="Text Box 12"/>
          <p:cNvSpPr txBox="1">
            <a:spLocks noChangeArrowheads="1"/>
          </p:cNvSpPr>
          <p:nvPr/>
        </p:nvSpPr>
        <p:spPr bwMode="auto">
          <a:xfrm rot="-354369">
            <a:off x="4347251" y="2708275"/>
            <a:ext cx="942975"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SYN</a:t>
            </a:r>
          </a:p>
        </p:txBody>
      </p:sp>
      <p:sp>
        <p:nvSpPr>
          <p:cNvPr id="166925" name="Text Box 13"/>
          <p:cNvSpPr txBox="1">
            <a:spLocks noChangeArrowheads="1"/>
          </p:cNvSpPr>
          <p:nvPr/>
        </p:nvSpPr>
        <p:spPr bwMode="auto">
          <a:xfrm>
            <a:off x="727751" y="2111375"/>
            <a:ext cx="2413000" cy="338554"/>
          </a:xfrm>
          <a:prstGeom prst="rect">
            <a:avLst/>
          </a:prstGeom>
          <a:noFill/>
          <a:ln w="9525">
            <a:noFill/>
            <a:miter lim="800000"/>
            <a:headEnd/>
            <a:tailEnd/>
          </a:ln>
        </p:spPr>
        <p:txBody>
          <a:bodyPr>
            <a:spAutoFit/>
          </a:bodyPr>
          <a:lstStyle/>
          <a:p>
            <a:pPr>
              <a:spcBef>
                <a:spcPct val="50000"/>
              </a:spcBef>
            </a:pPr>
            <a:r>
              <a:rPr lang="en-US" altLang="zh-CN" sz="1600" b="0" smtClean="0">
                <a:solidFill>
                  <a:schemeClr val="tx1"/>
                </a:solidFill>
                <a:latin typeface="Lucida Console" pitchFamily="49" charset="0"/>
                <a:ea typeface="宋体" charset="-122"/>
              </a:rPr>
              <a:t>STOR client.txt</a:t>
            </a:r>
            <a:endParaRPr lang="en-US" altLang="zh-CN" sz="1600" b="0" dirty="0">
              <a:solidFill>
                <a:schemeClr val="tx1"/>
              </a:solidFill>
              <a:latin typeface="Lucida Console" pitchFamily="49" charset="0"/>
              <a:ea typeface="宋体" charset="-122"/>
            </a:endParaRPr>
          </a:p>
        </p:txBody>
      </p:sp>
      <p:sp>
        <p:nvSpPr>
          <p:cNvPr id="166926" name="Text Box 14"/>
          <p:cNvSpPr txBox="1">
            <a:spLocks noChangeArrowheads="1"/>
          </p:cNvSpPr>
          <p:nvPr/>
        </p:nvSpPr>
        <p:spPr bwMode="auto">
          <a:xfrm rot="621584">
            <a:off x="4147226" y="313372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66927" name="Text Box 15"/>
          <p:cNvSpPr txBox="1">
            <a:spLocks noChangeArrowheads="1"/>
          </p:cNvSpPr>
          <p:nvPr/>
        </p:nvSpPr>
        <p:spPr bwMode="auto">
          <a:xfrm>
            <a:off x="4125001" y="3554413"/>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6928" name="Text Box 16"/>
          <p:cNvSpPr txBox="1">
            <a:spLocks noChangeArrowheads="1"/>
          </p:cNvSpPr>
          <p:nvPr/>
        </p:nvSpPr>
        <p:spPr bwMode="auto">
          <a:xfrm>
            <a:off x="6322101" y="3595688"/>
            <a:ext cx="3068637"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150 Data Connection will be open shortly</a:t>
            </a:r>
          </a:p>
        </p:txBody>
      </p:sp>
      <p:sp>
        <p:nvSpPr>
          <p:cNvPr id="166929" name="Text Box 17"/>
          <p:cNvSpPr txBox="1">
            <a:spLocks noChangeArrowheads="1"/>
          </p:cNvSpPr>
          <p:nvPr/>
        </p:nvSpPr>
        <p:spPr bwMode="auto">
          <a:xfrm rot="359771">
            <a:off x="3847258" y="4279231"/>
            <a:ext cx="2035653" cy="369332"/>
          </a:xfrm>
          <a:prstGeom prst="rect">
            <a:avLst/>
          </a:prstGeom>
          <a:noFill/>
          <a:ln w="9525">
            <a:noFill/>
            <a:miter lim="800000"/>
            <a:headEnd/>
            <a:tailEnd/>
          </a:ln>
        </p:spPr>
        <p:txBody>
          <a:bodyPr wrap="square">
            <a:spAutoFit/>
          </a:bodyPr>
          <a:lstStyle/>
          <a:p>
            <a:pPr>
              <a:spcBef>
                <a:spcPct val="50000"/>
              </a:spcBef>
            </a:pPr>
            <a:r>
              <a:rPr lang="en-US" altLang="zh-CN" sz="1800" b="0" dirty="0" smtClean="0">
                <a:solidFill>
                  <a:srgbClr val="0000FF"/>
                </a:solidFill>
                <a:latin typeface="Lucida Console" pitchFamily="49" charset="0"/>
                <a:ea typeface="宋体" charset="-122"/>
              </a:rPr>
              <a:t>client.txt</a:t>
            </a:r>
            <a:endParaRPr lang="en-US" altLang="zh-CN" sz="1800" b="0" dirty="0">
              <a:solidFill>
                <a:srgbClr val="0000FF"/>
              </a:solidFill>
              <a:latin typeface="Lucida Console" pitchFamily="49" charset="0"/>
              <a:ea typeface="宋体" charset="-122"/>
            </a:endParaRPr>
          </a:p>
        </p:txBody>
      </p:sp>
      <p:sp>
        <p:nvSpPr>
          <p:cNvPr id="166930" name="Text Box 18"/>
          <p:cNvSpPr txBox="1">
            <a:spLocks noChangeArrowheads="1"/>
          </p:cNvSpPr>
          <p:nvPr/>
        </p:nvSpPr>
        <p:spPr bwMode="auto">
          <a:xfrm rot="-147812">
            <a:off x="4353601" y="4754563"/>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FIN</a:t>
            </a:r>
          </a:p>
        </p:txBody>
      </p:sp>
      <p:sp>
        <p:nvSpPr>
          <p:cNvPr id="166931" name="Text Box 19"/>
          <p:cNvSpPr txBox="1">
            <a:spLocks noChangeArrowheads="1"/>
          </p:cNvSpPr>
          <p:nvPr/>
        </p:nvSpPr>
        <p:spPr bwMode="auto">
          <a:xfrm rot="-205372">
            <a:off x="3686851" y="5040313"/>
            <a:ext cx="1485900" cy="366712"/>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166932" name="Text Box 20"/>
          <p:cNvSpPr txBox="1">
            <a:spLocks noChangeArrowheads="1"/>
          </p:cNvSpPr>
          <p:nvPr/>
        </p:nvSpPr>
        <p:spPr bwMode="auto">
          <a:xfrm>
            <a:off x="6299876" y="5870575"/>
            <a:ext cx="3090862" cy="584775"/>
          </a:xfrm>
          <a:prstGeom prst="rect">
            <a:avLst/>
          </a:prstGeom>
          <a:noFill/>
          <a:ln w="9525">
            <a:noFill/>
            <a:miter lim="800000"/>
            <a:headEnd/>
            <a:tailEnd/>
          </a:ln>
        </p:spPr>
        <p:txBody>
          <a:bodyPr>
            <a:spAutoFit/>
          </a:bodyPr>
          <a:lstStyle/>
          <a:p>
            <a:pPr>
              <a:spcBef>
                <a:spcPct val="50000"/>
              </a:spcBef>
            </a:pPr>
            <a:r>
              <a:rPr lang="en-US" altLang="zh-CN" sz="1600" b="0" dirty="0">
                <a:solidFill>
                  <a:schemeClr val="tx1"/>
                </a:solidFill>
                <a:latin typeface="Lucida Console" pitchFamily="49" charset="0"/>
                <a:ea typeface="宋体" charset="-122"/>
              </a:rPr>
              <a:t>226 Closing Data Connection</a:t>
            </a:r>
          </a:p>
        </p:txBody>
      </p:sp>
      <p:sp>
        <p:nvSpPr>
          <p:cNvPr id="166933" name="Text Box 21"/>
          <p:cNvSpPr txBox="1">
            <a:spLocks noChangeArrowheads="1"/>
          </p:cNvSpPr>
          <p:nvPr/>
        </p:nvSpPr>
        <p:spPr bwMode="auto">
          <a:xfrm rot="448148">
            <a:off x="4659988" y="5456238"/>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6957" name="Line 45"/>
          <p:cNvSpPr>
            <a:spLocks noChangeShapeType="1"/>
          </p:cNvSpPr>
          <p:nvPr/>
        </p:nvSpPr>
        <p:spPr bwMode="auto">
          <a:xfrm>
            <a:off x="3253463" y="3197225"/>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166958" name="Line 46"/>
          <p:cNvSpPr>
            <a:spLocks noChangeShapeType="1"/>
          </p:cNvSpPr>
          <p:nvPr/>
        </p:nvSpPr>
        <p:spPr bwMode="auto">
          <a:xfrm>
            <a:off x="3267751" y="4940300"/>
            <a:ext cx="2897187" cy="273050"/>
          </a:xfrm>
          <a:prstGeom prst="line">
            <a:avLst/>
          </a:prstGeom>
          <a:noFill/>
          <a:ln w="19050">
            <a:solidFill>
              <a:srgbClr val="0000FF"/>
            </a:solidFill>
            <a:round/>
            <a:headEnd/>
            <a:tailEnd type="triangle" w="med" len="med"/>
          </a:ln>
        </p:spPr>
        <p:txBody>
          <a:bodyPr/>
          <a:lstStyle/>
          <a:p>
            <a:endParaRPr lang="zh-CN" altLang="en-US"/>
          </a:p>
        </p:txBody>
      </p:sp>
      <p:sp>
        <p:nvSpPr>
          <p:cNvPr id="166959" name="Line 47"/>
          <p:cNvSpPr>
            <a:spLocks noChangeShapeType="1"/>
          </p:cNvSpPr>
          <p:nvPr/>
        </p:nvSpPr>
        <p:spPr bwMode="auto">
          <a:xfrm flipH="1">
            <a:off x="3255051"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166960" name="Line 48"/>
          <p:cNvSpPr>
            <a:spLocks noChangeShapeType="1"/>
          </p:cNvSpPr>
          <p:nvPr/>
        </p:nvSpPr>
        <p:spPr bwMode="auto">
          <a:xfrm flipH="1">
            <a:off x="3253463" y="2892425"/>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166961" name="Line 49"/>
          <p:cNvSpPr>
            <a:spLocks noChangeShapeType="1"/>
          </p:cNvSpPr>
          <p:nvPr/>
        </p:nvSpPr>
        <p:spPr bwMode="auto">
          <a:xfrm flipH="1">
            <a:off x="3253463" y="3738563"/>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166962" name="Line 50"/>
          <p:cNvSpPr>
            <a:spLocks noChangeShapeType="1"/>
          </p:cNvSpPr>
          <p:nvPr/>
        </p:nvSpPr>
        <p:spPr bwMode="auto">
          <a:xfrm flipH="1">
            <a:off x="3253463" y="5316538"/>
            <a:ext cx="2897188" cy="142875"/>
          </a:xfrm>
          <a:prstGeom prst="line">
            <a:avLst/>
          </a:prstGeom>
          <a:noFill/>
          <a:ln w="19050">
            <a:solidFill>
              <a:srgbClr val="0000FF"/>
            </a:solidFill>
            <a:round/>
            <a:headEnd/>
            <a:tailEnd type="triangle" w="med" len="med"/>
          </a:ln>
        </p:spPr>
        <p:txBody>
          <a:bodyPr/>
          <a:lstStyle/>
          <a:p>
            <a:endParaRPr lang="zh-CN" altLang="en-US"/>
          </a:p>
        </p:txBody>
      </p:sp>
      <p:sp>
        <p:nvSpPr>
          <p:cNvPr id="166971" name="AutoShape 59"/>
          <p:cNvSpPr>
            <a:spLocks noChangeArrowheads="1"/>
          </p:cNvSpPr>
          <p:nvPr/>
        </p:nvSpPr>
        <p:spPr bwMode="auto">
          <a:xfrm rot="11089825">
            <a:off x="3253463" y="4568825"/>
            <a:ext cx="2895600" cy="228600"/>
          </a:xfrm>
          <a:prstGeom prst="leftArrow">
            <a:avLst>
              <a:gd name="adj1" fmla="val 50000"/>
              <a:gd name="adj2" fmla="val 316667"/>
            </a:avLst>
          </a:prstGeom>
          <a:solidFill>
            <a:srgbClr val="0000FF"/>
          </a:solidFill>
          <a:ln w="9525">
            <a:solidFill>
              <a:srgbClr val="0000FF"/>
            </a:solidFill>
            <a:miter lim="800000"/>
            <a:headEnd/>
            <a:tailEnd/>
          </a:ln>
        </p:spPr>
        <p:txBody>
          <a:bodyPr rot="10800000" wrap="none" anchor="ctr"/>
          <a:lstStyle/>
          <a:p>
            <a:pPr algn="ctr"/>
            <a:endParaRPr lang="zh-CN" altLang="zh-CN" sz="1800" b="0">
              <a:solidFill>
                <a:schemeClr val="tx1"/>
              </a:solidFill>
              <a:latin typeface="Arial" charset="0"/>
            </a:endParaRPr>
          </a:p>
        </p:txBody>
      </p:sp>
      <p:sp>
        <p:nvSpPr>
          <p:cNvPr id="166973" name="Text Box 61"/>
          <p:cNvSpPr txBox="1">
            <a:spLocks noChangeArrowheads="1"/>
          </p:cNvSpPr>
          <p:nvPr/>
        </p:nvSpPr>
        <p:spPr bwMode="auto">
          <a:xfrm rot="-234112">
            <a:off x="4098039" y="172112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166974" name="Line 62"/>
          <p:cNvSpPr>
            <a:spLocks noChangeShapeType="1"/>
          </p:cNvSpPr>
          <p:nvPr/>
        </p:nvSpPr>
        <p:spPr bwMode="auto">
          <a:xfrm>
            <a:off x="3253463" y="424656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5" name="Text Box 63"/>
          <p:cNvSpPr txBox="1">
            <a:spLocks noChangeArrowheads="1"/>
          </p:cNvSpPr>
          <p:nvPr/>
        </p:nvSpPr>
        <p:spPr bwMode="auto">
          <a:xfrm>
            <a:off x="4426626" y="397827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66976" name="Line 64"/>
          <p:cNvSpPr>
            <a:spLocks noChangeShapeType="1"/>
          </p:cNvSpPr>
          <p:nvPr/>
        </p:nvSpPr>
        <p:spPr bwMode="auto">
          <a:xfrm>
            <a:off x="3253463" y="6318250"/>
            <a:ext cx="2897188" cy="55563"/>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166977" name="Text Box 65"/>
          <p:cNvSpPr txBox="1">
            <a:spLocks noChangeArrowheads="1"/>
          </p:cNvSpPr>
          <p:nvPr/>
        </p:nvSpPr>
        <p:spPr bwMode="auto">
          <a:xfrm>
            <a:off x="4423451" y="6049963"/>
            <a:ext cx="598487" cy="366712"/>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66978" name="Text Box 66"/>
          <p:cNvSpPr txBox="1">
            <a:spLocks noChangeArrowheads="1"/>
          </p:cNvSpPr>
          <p:nvPr/>
        </p:nvSpPr>
        <p:spPr bwMode="auto">
          <a:xfrm rot="358413">
            <a:off x="4053471" y="2118003"/>
            <a:ext cx="1300356"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STOR+ACK</a:t>
            </a:r>
            <a:endParaRPr lang="en-US" altLang="zh-CN" sz="1800" b="0" dirty="0">
              <a:solidFill>
                <a:srgbClr val="009900"/>
              </a:solidFill>
              <a:latin typeface="Lucida Console" pitchFamily="49" charset="0"/>
              <a:ea typeface="宋体" charset="-122"/>
            </a:endParaRPr>
          </a:p>
        </p:txBody>
      </p:sp>
      <p:sp>
        <p:nvSpPr>
          <p:cNvPr id="82978" name="Text Box 67"/>
          <p:cNvSpPr txBox="1">
            <a:spLocks noChangeArrowheads="1"/>
          </p:cNvSpPr>
          <p:nvPr/>
        </p:nvSpPr>
        <p:spPr bwMode="auto">
          <a:xfrm>
            <a:off x="675363" y="5057096"/>
            <a:ext cx="2159566" cy="36933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Arial" charset="0"/>
                <a:ea typeface="宋体" charset="-122"/>
              </a:rPr>
              <a:t>Control </a:t>
            </a:r>
            <a:r>
              <a:rPr lang="en-US" altLang="zh-CN" sz="1800" b="0" dirty="0" smtClean="0">
                <a:solidFill>
                  <a:srgbClr val="009900"/>
                </a:solidFill>
                <a:latin typeface="Arial" charset="0"/>
                <a:ea typeface="宋体" charset="-122"/>
              </a:rPr>
              <a:t>Connection</a:t>
            </a:r>
            <a:endParaRPr lang="en-US" altLang="zh-CN" sz="1800" b="0" dirty="0">
              <a:solidFill>
                <a:srgbClr val="009900"/>
              </a:solidFill>
              <a:latin typeface="Arial" charset="0"/>
              <a:ea typeface="宋体" charset="-122"/>
            </a:endParaRPr>
          </a:p>
        </p:txBody>
      </p:sp>
      <p:sp>
        <p:nvSpPr>
          <p:cNvPr id="82979" name="Text Box 68"/>
          <p:cNvSpPr txBox="1">
            <a:spLocks noChangeArrowheads="1"/>
          </p:cNvSpPr>
          <p:nvPr/>
        </p:nvSpPr>
        <p:spPr bwMode="auto">
          <a:xfrm>
            <a:off x="673776" y="5353050"/>
            <a:ext cx="1885950" cy="366713"/>
          </a:xfrm>
          <a:prstGeom prst="rect">
            <a:avLst/>
          </a:prstGeom>
          <a:noFill/>
          <a:ln w="9525" algn="ctr">
            <a:noFill/>
            <a:miter lim="800000"/>
            <a:headEnd/>
            <a:tailEnd/>
          </a:ln>
        </p:spPr>
        <p:txBody>
          <a:bodyPr wrap="none">
            <a:spAutoFit/>
          </a:bodyPr>
          <a:lstStyle/>
          <a:p>
            <a:pPr algn="ctr"/>
            <a:r>
              <a:rPr lang="en-US" altLang="zh-CN" sz="1800" b="0">
                <a:solidFill>
                  <a:srgbClr val="0000FF"/>
                </a:solidFill>
                <a:latin typeface="Arial" charset="0"/>
                <a:ea typeface="宋体" charset="-122"/>
              </a:rPr>
              <a:t>Data Connection</a:t>
            </a:r>
          </a:p>
        </p:txBody>
      </p:sp>
      <p:sp>
        <p:nvSpPr>
          <p:cNvPr id="82980" name="Rectangle 69"/>
          <p:cNvSpPr>
            <a:spLocks noChangeArrowheads="1"/>
          </p:cNvSpPr>
          <p:nvPr/>
        </p:nvSpPr>
        <p:spPr bwMode="auto">
          <a:xfrm>
            <a:off x="2762926"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82981" name="Rectangle 70"/>
          <p:cNvSpPr>
            <a:spLocks noChangeArrowheads="1"/>
          </p:cNvSpPr>
          <p:nvPr/>
        </p:nvSpPr>
        <p:spPr bwMode="auto">
          <a:xfrm>
            <a:off x="5669638"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39" name="Line 47"/>
          <p:cNvSpPr>
            <a:spLocks noChangeShapeType="1"/>
          </p:cNvSpPr>
          <p:nvPr/>
        </p:nvSpPr>
        <p:spPr bwMode="auto">
          <a:xfrm flipH="1">
            <a:off x="3255051" y="2609850"/>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40" name="Text Box 61"/>
          <p:cNvSpPr txBox="1">
            <a:spLocks noChangeArrowheads="1"/>
          </p:cNvSpPr>
          <p:nvPr/>
        </p:nvSpPr>
        <p:spPr bwMode="auto">
          <a:xfrm rot="-234112">
            <a:off x="4518701" y="242252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11307" name="Oval 44"/>
          <p:cNvSpPr>
            <a:spLocks noChangeArrowheads="1"/>
          </p:cNvSpPr>
          <p:nvPr/>
        </p:nvSpPr>
        <p:spPr bwMode="auto">
          <a:xfrm>
            <a:off x="3097888" y="14747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11309" name="Oval 44"/>
          <p:cNvSpPr>
            <a:spLocks noChangeArrowheads="1"/>
          </p:cNvSpPr>
          <p:nvPr/>
        </p:nvSpPr>
        <p:spPr bwMode="auto">
          <a:xfrm>
            <a:off x="427713"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11310" name="Oval 44"/>
          <p:cNvSpPr>
            <a:spLocks noChangeArrowheads="1"/>
          </p:cNvSpPr>
          <p:nvPr/>
        </p:nvSpPr>
        <p:spPr bwMode="auto">
          <a:xfrm>
            <a:off x="5991901"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1" name="Oval 44"/>
          <p:cNvSpPr>
            <a:spLocks noChangeArrowheads="1"/>
          </p:cNvSpPr>
          <p:nvPr/>
        </p:nvSpPr>
        <p:spPr bwMode="auto">
          <a:xfrm>
            <a:off x="2815764"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11312" name="Oval 44"/>
          <p:cNvSpPr>
            <a:spLocks noChangeArrowheads="1"/>
          </p:cNvSpPr>
          <p:nvPr/>
        </p:nvSpPr>
        <p:spPr bwMode="auto">
          <a:xfrm>
            <a:off x="3047088" y="30003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chemeClr val="tx2"/>
                </a:solidFill>
                <a:ea typeface="宋体" charset="-122"/>
              </a:rPr>
              <a:t>756</a:t>
            </a:r>
            <a:r>
              <a:rPr lang="en-US" altLang="zh-CN" sz="1000" dirty="0" smtClean="0">
                <a:solidFill>
                  <a:schemeClr val="tx2"/>
                </a:solidFill>
                <a:ea typeface="宋体" charset="-122"/>
              </a:rPr>
              <a:t>3</a:t>
            </a:r>
            <a:endParaRPr lang="en-US" altLang="zh-CN" sz="1000" dirty="0">
              <a:solidFill>
                <a:schemeClr val="tx2"/>
              </a:solidFill>
              <a:ea typeface="宋体" charset="-122"/>
            </a:endParaRPr>
          </a:p>
        </p:txBody>
      </p:sp>
      <p:sp>
        <p:nvSpPr>
          <p:cNvPr id="11313" name="Oval 44"/>
          <p:cNvSpPr>
            <a:spLocks noChangeArrowheads="1"/>
          </p:cNvSpPr>
          <p:nvPr/>
        </p:nvSpPr>
        <p:spPr bwMode="auto">
          <a:xfrm>
            <a:off x="5991901" y="275748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11314" name="Oval 44"/>
          <p:cNvSpPr>
            <a:spLocks noChangeArrowheads="1"/>
          </p:cNvSpPr>
          <p:nvPr/>
        </p:nvSpPr>
        <p:spPr bwMode="auto">
          <a:xfrm>
            <a:off x="322938" y="54260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chemeClr val="tx2"/>
                </a:solidFill>
                <a:ea typeface="宋体" charset="-122"/>
              </a:rPr>
              <a:t>756</a:t>
            </a:r>
            <a:r>
              <a:rPr lang="en-US" altLang="zh-CN" sz="1000" dirty="0" smtClean="0">
                <a:solidFill>
                  <a:schemeClr val="tx2"/>
                </a:solidFill>
                <a:ea typeface="宋体" charset="-122"/>
              </a:rPr>
              <a:t>3</a:t>
            </a:r>
            <a:endParaRPr lang="en-US" altLang="zh-CN" sz="1000" dirty="0">
              <a:solidFill>
                <a:schemeClr val="tx2"/>
              </a:solidFill>
              <a:ea typeface="宋体" charset="-122"/>
            </a:endParaRPr>
          </a:p>
        </p:txBody>
      </p:sp>
      <p:sp>
        <p:nvSpPr>
          <p:cNvPr id="11315" name="Oval 44"/>
          <p:cNvSpPr>
            <a:spLocks noChangeArrowheads="1"/>
          </p:cNvSpPr>
          <p:nvPr/>
        </p:nvSpPr>
        <p:spPr bwMode="auto">
          <a:xfrm>
            <a:off x="2535913" y="5426075"/>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chemeClr val="tx2"/>
                </a:solidFill>
                <a:ea typeface="宋体" charset="-122"/>
              </a:rPr>
              <a:t>20</a:t>
            </a:r>
            <a:endParaRPr lang="en-US" altLang="zh-CN" sz="1600" dirty="0">
              <a:solidFill>
                <a:schemeClr val="tx2"/>
              </a:solidFill>
              <a:ea typeface="宋体" charset="-122"/>
            </a:endParaRPr>
          </a:p>
        </p:txBody>
      </p:sp>
      <p:sp>
        <p:nvSpPr>
          <p:cNvPr id="2" name="Line 46"/>
          <p:cNvSpPr>
            <a:spLocks noChangeShapeType="1"/>
          </p:cNvSpPr>
          <p:nvPr/>
        </p:nvSpPr>
        <p:spPr bwMode="auto">
          <a:xfrm>
            <a:off x="3289976" y="5586413"/>
            <a:ext cx="2897187" cy="273050"/>
          </a:xfrm>
          <a:prstGeom prst="line">
            <a:avLst/>
          </a:prstGeom>
          <a:noFill/>
          <a:ln w="19050">
            <a:solidFill>
              <a:srgbClr val="0000FF"/>
            </a:solidFill>
            <a:round/>
            <a:headEnd/>
            <a:tailEnd type="triangle" w="med" len="med"/>
          </a:ln>
        </p:spPr>
        <p:txBody>
          <a:bodyPr/>
          <a:lstStyle/>
          <a:p>
            <a:endParaRPr lang="zh-CN" altLang="en-US"/>
          </a:p>
        </p:txBody>
      </p:sp>
      <p:sp>
        <p:nvSpPr>
          <p:cNvPr id="51" name="矩形 50"/>
          <p:cNvSpPr/>
          <p:nvPr/>
        </p:nvSpPr>
        <p:spPr>
          <a:xfrm>
            <a:off x="1415147" y="157686"/>
            <a:ext cx="7046687" cy="523220"/>
          </a:xfrm>
          <a:prstGeom prst="rect">
            <a:avLst/>
          </a:prstGeom>
        </p:spPr>
        <p:txBody>
          <a:bodyPr wrap="square">
            <a:spAutoFit/>
          </a:bodyPr>
          <a:lstStyle/>
          <a:p>
            <a:pPr algn="ctr" defTabSz="1176338"/>
            <a:r>
              <a:rPr lang="en-US" altLang="zh-CN" sz="2800" dirty="0" smtClean="0">
                <a:solidFill>
                  <a:srgbClr val="000000"/>
                </a:solidFill>
                <a:latin typeface="Tahoma" pitchFamily="34" charset="0"/>
                <a:ea typeface="宋体" charset="-122"/>
                <a:cs typeface="Tahoma" pitchFamily="34" charset="0"/>
              </a:rPr>
              <a:t>FTP – Data transfer (put command)</a:t>
            </a:r>
            <a:endParaRPr lang="en-US" altLang="zh-CN" sz="2800" dirty="0">
              <a:solidFill>
                <a:srgbClr val="000000"/>
              </a:solidFill>
              <a:latin typeface="Tahoma" pitchFamily="34" charset="0"/>
              <a:ea typeface="宋体" charset="-122"/>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0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09"/>
                                        </p:tgtEl>
                                        <p:attrNameLst>
                                          <p:attrName>style.visibility</p:attrName>
                                        </p:attrNameLst>
                                      </p:cBhvr>
                                      <p:to>
                                        <p:strVal val="visible"/>
                                      </p:to>
                                    </p:set>
                                  </p:childTnLst>
                                </p:cTn>
                              </p:par>
                              <p:par>
                                <p:cTn id="11" presetID="22" presetClass="entr" presetSubtype="8" fill="hold" grpId="0" nodeType="withEffect">
                                  <p:stCondLst>
                                    <p:cond delay="0"/>
                                  </p:stCondLst>
                                  <p:childTnLst>
                                    <p:set>
                                      <p:cBhvr>
                                        <p:cTn id="12" dur="1" fill="hold">
                                          <p:stCondLst>
                                            <p:cond delay="0"/>
                                          </p:stCondLst>
                                        </p:cTn>
                                        <p:tgtEl>
                                          <p:spTgt spid="166918"/>
                                        </p:tgtEl>
                                        <p:attrNameLst>
                                          <p:attrName>style.visibility</p:attrName>
                                        </p:attrNameLst>
                                      </p:cBhvr>
                                      <p:to>
                                        <p:strVal val="visible"/>
                                      </p:to>
                                    </p:set>
                                    <p:animEffect transition="in" filter="wipe(left)">
                                      <p:cBhvr>
                                        <p:cTn id="13" dur="2000"/>
                                        <p:tgtEl>
                                          <p:spTgt spid="166918"/>
                                        </p:tgtEl>
                                      </p:cBhvr>
                                    </p:animEffec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13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11"/>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166923"/>
                                        </p:tgtEl>
                                        <p:attrNameLst>
                                          <p:attrName>style.visibility</p:attrName>
                                        </p:attrNameLst>
                                      </p:cBhvr>
                                      <p:to>
                                        <p:strVal val="visible"/>
                                      </p:to>
                                    </p:set>
                                  </p:childTnLst>
                                </p:cTn>
                              </p:par>
                              <p:par>
                                <p:cTn id="22" presetID="22" presetClass="entr" presetSubtype="2" fill="hold" grpId="0" nodeType="withEffect">
                                  <p:stCondLst>
                                    <p:cond delay="0"/>
                                  </p:stCondLst>
                                  <p:childTnLst>
                                    <p:set>
                                      <p:cBhvr>
                                        <p:cTn id="23" dur="1" fill="hold">
                                          <p:stCondLst>
                                            <p:cond delay="0"/>
                                          </p:stCondLst>
                                        </p:cTn>
                                        <p:tgtEl>
                                          <p:spTgt spid="166959"/>
                                        </p:tgtEl>
                                        <p:attrNameLst>
                                          <p:attrName>style.visibility</p:attrName>
                                        </p:attrNameLst>
                                      </p:cBhvr>
                                      <p:to>
                                        <p:strVal val="visible"/>
                                      </p:to>
                                    </p:set>
                                    <p:animEffect transition="in" filter="wipe(right)">
                                      <p:cBhvr>
                                        <p:cTn id="24" dur="2000"/>
                                        <p:tgtEl>
                                          <p:spTgt spid="16695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166973"/>
                                        </p:tgtEl>
                                        <p:attrNameLst>
                                          <p:attrName>style.visibility</p:attrName>
                                        </p:attrNameLst>
                                      </p:cBhvr>
                                      <p:to>
                                        <p:strVal val="visible"/>
                                      </p:to>
                                    </p:set>
                                    <p:animEffect transition="in" filter="wipe(right)">
                                      <p:cBhvr>
                                        <p:cTn id="27" dur="2000"/>
                                        <p:tgtEl>
                                          <p:spTgt spid="166973"/>
                                        </p:tgtEl>
                                      </p:cBhvr>
                                    </p:animEffec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0"/>
                                          </p:stCondLst>
                                        </p:cTn>
                                        <p:tgtEl>
                                          <p:spTgt spid="166925"/>
                                        </p:tgtEl>
                                        <p:attrNameLst>
                                          <p:attrName>style.visibility</p:attrName>
                                        </p:attrNameLst>
                                      </p:cBhvr>
                                      <p:to>
                                        <p:strVal val="visible"/>
                                      </p:to>
                                    </p:set>
                                  </p:childTnLst>
                                </p:cTn>
                              </p:par>
                              <p:par>
                                <p:cTn id="31" presetID="22" presetClass="entr" presetSubtype="8" fill="hold" grpId="0" nodeType="withEffect">
                                  <p:stCondLst>
                                    <p:cond delay="0"/>
                                  </p:stCondLst>
                                  <p:childTnLst>
                                    <p:set>
                                      <p:cBhvr>
                                        <p:cTn id="32" dur="1" fill="hold">
                                          <p:stCondLst>
                                            <p:cond delay="0"/>
                                          </p:stCondLst>
                                        </p:cTn>
                                        <p:tgtEl>
                                          <p:spTgt spid="166919"/>
                                        </p:tgtEl>
                                        <p:attrNameLst>
                                          <p:attrName>style.visibility</p:attrName>
                                        </p:attrNameLst>
                                      </p:cBhvr>
                                      <p:to>
                                        <p:strVal val="visible"/>
                                      </p:to>
                                    </p:set>
                                    <p:animEffect transition="in" filter="wipe(left)">
                                      <p:cBhvr>
                                        <p:cTn id="33" dur="2000"/>
                                        <p:tgtEl>
                                          <p:spTgt spid="166919"/>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66978"/>
                                        </p:tgtEl>
                                        <p:attrNameLst>
                                          <p:attrName>style.visibility</p:attrName>
                                        </p:attrNameLst>
                                      </p:cBhvr>
                                      <p:to>
                                        <p:strVal val="visible"/>
                                      </p:to>
                                    </p:set>
                                    <p:animEffect transition="in" filter="wipe(left)">
                                      <p:cBhvr>
                                        <p:cTn id="36" dur="2000"/>
                                        <p:tgtEl>
                                          <p:spTgt spid="166978"/>
                                        </p:tgtEl>
                                      </p:cBhvr>
                                    </p:animEffect>
                                  </p:childTnLst>
                                </p:cTn>
                              </p:par>
                            </p:childTnLst>
                          </p:cTn>
                        </p:par>
                        <p:par>
                          <p:cTn id="37" fill="hold">
                            <p:stCondLst>
                              <p:cond delay="6000"/>
                            </p:stCondLst>
                            <p:childTnLst>
                              <p:par>
                                <p:cTn id="38" presetID="22" presetClass="entr" presetSubtype="2"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right)">
                                      <p:cBhvr>
                                        <p:cTn id="40" dur="2000"/>
                                        <p:tgtEl>
                                          <p:spTgt spid="3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right)">
                                      <p:cBhvr>
                                        <p:cTn id="43" dur="2000"/>
                                        <p:tgtEl>
                                          <p:spTgt spid="4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66924"/>
                                        </p:tgtEl>
                                        <p:attrNameLst>
                                          <p:attrName>style.visibility</p:attrName>
                                        </p:attrNameLst>
                                      </p:cBhvr>
                                      <p:to>
                                        <p:strVal val="visible"/>
                                      </p:to>
                                    </p:set>
                                    <p:animEffect transition="in" filter="wipe(right)">
                                      <p:cBhvr>
                                        <p:cTn id="48" dur="2000"/>
                                        <p:tgtEl>
                                          <p:spTgt spid="16692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113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315"/>
                                        </p:tgtEl>
                                        <p:attrNameLst>
                                          <p:attrName>style.visibility</p:attrName>
                                        </p:attrNameLst>
                                      </p:cBhvr>
                                      <p:to>
                                        <p:strVal val="visible"/>
                                      </p:to>
                                    </p:set>
                                  </p:childTnLst>
                                </p:cTn>
                              </p:par>
                              <p:par>
                                <p:cTn id="53" presetID="22" presetClass="entr" presetSubtype="2" fill="hold" grpId="0" nodeType="withEffect">
                                  <p:stCondLst>
                                    <p:cond delay="0"/>
                                  </p:stCondLst>
                                  <p:childTnLst>
                                    <p:set>
                                      <p:cBhvr>
                                        <p:cTn id="54" dur="1" fill="hold">
                                          <p:stCondLst>
                                            <p:cond delay="0"/>
                                          </p:stCondLst>
                                        </p:cTn>
                                        <p:tgtEl>
                                          <p:spTgt spid="166960"/>
                                        </p:tgtEl>
                                        <p:attrNameLst>
                                          <p:attrName>style.visibility</p:attrName>
                                        </p:attrNameLst>
                                      </p:cBhvr>
                                      <p:to>
                                        <p:strVal val="visible"/>
                                      </p:to>
                                    </p:set>
                                    <p:animEffect transition="in" filter="wipe(right)">
                                      <p:cBhvr>
                                        <p:cTn id="55" dur="2000"/>
                                        <p:tgtEl>
                                          <p:spTgt spid="166960"/>
                                        </p:tgtEl>
                                      </p:cBhvr>
                                    </p:animEffect>
                                  </p:childTnLst>
                                </p:cTn>
                              </p:par>
                            </p:childTnLst>
                          </p:cTn>
                        </p:par>
                        <p:par>
                          <p:cTn id="56" fill="hold">
                            <p:stCondLst>
                              <p:cond delay="2000"/>
                            </p:stCondLst>
                            <p:childTnLst>
                              <p:par>
                                <p:cTn id="57" presetID="1" presetClass="entr" presetSubtype="0" fill="hold" grpId="0" nodeType="afterEffect">
                                  <p:stCondLst>
                                    <p:cond delay="0"/>
                                  </p:stCondLst>
                                  <p:childTnLst>
                                    <p:set>
                                      <p:cBhvr>
                                        <p:cTn id="58" dur="1" fill="hold">
                                          <p:stCondLst>
                                            <p:cond delay="0"/>
                                          </p:stCondLst>
                                        </p:cTn>
                                        <p:tgtEl>
                                          <p:spTgt spid="1131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314"/>
                                        </p:tgtEl>
                                        <p:attrNameLst>
                                          <p:attrName>style.visibility</p:attrName>
                                        </p:attrNameLst>
                                      </p:cBhvr>
                                      <p:to>
                                        <p:strVal val="visible"/>
                                      </p:to>
                                    </p:set>
                                  </p:childTnLst>
                                </p:cTn>
                              </p:par>
                            </p:childTnLst>
                          </p:cTn>
                        </p:par>
                        <p:par>
                          <p:cTn id="61" fill="hold">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166926"/>
                                        </p:tgtEl>
                                        <p:attrNameLst>
                                          <p:attrName>style.visibility</p:attrName>
                                        </p:attrNameLst>
                                      </p:cBhvr>
                                      <p:to>
                                        <p:strVal val="visible"/>
                                      </p:to>
                                    </p:set>
                                    <p:animEffect transition="in" filter="wipe(left)">
                                      <p:cBhvr>
                                        <p:cTn id="64" dur="2000"/>
                                        <p:tgtEl>
                                          <p:spTgt spid="166926"/>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66957"/>
                                        </p:tgtEl>
                                        <p:attrNameLst>
                                          <p:attrName>style.visibility</p:attrName>
                                        </p:attrNameLst>
                                      </p:cBhvr>
                                      <p:to>
                                        <p:strVal val="visible"/>
                                      </p:to>
                                    </p:set>
                                    <p:animEffect transition="in" filter="wipe(left)">
                                      <p:cBhvr>
                                        <p:cTn id="67" dur="2000"/>
                                        <p:tgtEl>
                                          <p:spTgt spid="166957"/>
                                        </p:tgtEl>
                                      </p:cBhvr>
                                    </p:animEffect>
                                  </p:childTnLst>
                                </p:cTn>
                              </p:par>
                            </p:childTnLst>
                          </p:cTn>
                        </p:par>
                        <p:par>
                          <p:cTn id="68" fill="hold">
                            <p:stCondLst>
                              <p:cond delay="4000"/>
                            </p:stCondLst>
                            <p:childTnLst>
                              <p:par>
                                <p:cTn id="69" presetID="22" presetClass="entr" presetSubtype="2" fill="hold" grpId="0" nodeType="afterEffect">
                                  <p:stCondLst>
                                    <p:cond delay="0"/>
                                  </p:stCondLst>
                                  <p:childTnLst>
                                    <p:set>
                                      <p:cBhvr>
                                        <p:cTn id="70" dur="1" fill="hold">
                                          <p:stCondLst>
                                            <p:cond delay="0"/>
                                          </p:stCondLst>
                                        </p:cTn>
                                        <p:tgtEl>
                                          <p:spTgt spid="166927"/>
                                        </p:tgtEl>
                                        <p:attrNameLst>
                                          <p:attrName>style.visibility</p:attrName>
                                        </p:attrNameLst>
                                      </p:cBhvr>
                                      <p:to>
                                        <p:strVal val="visible"/>
                                      </p:to>
                                    </p:set>
                                    <p:animEffect transition="in" filter="wipe(right)">
                                      <p:cBhvr>
                                        <p:cTn id="71" dur="2000"/>
                                        <p:tgtEl>
                                          <p:spTgt spid="166927"/>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166961"/>
                                        </p:tgtEl>
                                        <p:attrNameLst>
                                          <p:attrName>style.visibility</p:attrName>
                                        </p:attrNameLst>
                                      </p:cBhvr>
                                      <p:to>
                                        <p:strVal val="visible"/>
                                      </p:to>
                                    </p:set>
                                    <p:animEffect transition="in" filter="wipe(right)">
                                      <p:cBhvr>
                                        <p:cTn id="74" dur="2000"/>
                                        <p:tgtEl>
                                          <p:spTgt spid="166961"/>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6928"/>
                                        </p:tgtEl>
                                        <p:attrNameLst>
                                          <p:attrName>style.visibility</p:attrName>
                                        </p:attrNameLst>
                                      </p:cBhvr>
                                      <p:to>
                                        <p:strVal val="visible"/>
                                      </p:to>
                                    </p:set>
                                  </p:childTnLst>
                                </p:cTn>
                              </p:par>
                              <p:par>
                                <p:cTn id="79" presetID="22" presetClass="entr" presetSubtype="2" fill="hold" grpId="0" nodeType="withEffect">
                                  <p:stCondLst>
                                    <p:cond delay="0"/>
                                  </p:stCondLst>
                                  <p:childTnLst>
                                    <p:set>
                                      <p:cBhvr>
                                        <p:cTn id="80" dur="1" fill="hold">
                                          <p:stCondLst>
                                            <p:cond delay="0"/>
                                          </p:stCondLst>
                                        </p:cTn>
                                        <p:tgtEl>
                                          <p:spTgt spid="166920"/>
                                        </p:tgtEl>
                                        <p:attrNameLst>
                                          <p:attrName>style.visibility</p:attrName>
                                        </p:attrNameLst>
                                      </p:cBhvr>
                                      <p:to>
                                        <p:strVal val="visible"/>
                                      </p:to>
                                    </p:set>
                                    <p:animEffect transition="in" filter="wipe(right)">
                                      <p:cBhvr>
                                        <p:cTn id="81" dur="2000"/>
                                        <p:tgtEl>
                                          <p:spTgt spid="166920"/>
                                        </p:tgtEl>
                                      </p:cBhvr>
                                    </p:animEffect>
                                  </p:childTnLst>
                                </p:cTn>
                              </p:par>
                            </p:childTnLst>
                          </p:cTn>
                        </p:par>
                        <p:par>
                          <p:cTn id="82" fill="hold">
                            <p:stCondLst>
                              <p:cond delay="2000"/>
                            </p:stCondLst>
                            <p:childTnLst>
                              <p:par>
                                <p:cTn id="83" presetID="22" presetClass="entr" presetSubtype="8" fill="hold" grpId="0" nodeType="afterEffect">
                                  <p:stCondLst>
                                    <p:cond delay="0"/>
                                  </p:stCondLst>
                                  <p:childTnLst>
                                    <p:set>
                                      <p:cBhvr>
                                        <p:cTn id="84" dur="1" fill="hold">
                                          <p:stCondLst>
                                            <p:cond delay="0"/>
                                          </p:stCondLst>
                                        </p:cTn>
                                        <p:tgtEl>
                                          <p:spTgt spid="166975"/>
                                        </p:tgtEl>
                                        <p:attrNameLst>
                                          <p:attrName>style.visibility</p:attrName>
                                        </p:attrNameLst>
                                      </p:cBhvr>
                                      <p:to>
                                        <p:strVal val="visible"/>
                                      </p:to>
                                    </p:set>
                                    <p:animEffect transition="in" filter="wipe(left)">
                                      <p:cBhvr>
                                        <p:cTn id="85" dur="2000"/>
                                        <p:tgtEl>
                                          <p:spTgt spid="166975"/>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166974"/>
                                        </p:tgtEl>
                                        <p:attrNameLst>
                                          <p:attrName>style.visibility</p:attrName>
                                        </p:attrNameLst>
                                      </p:cBhvr>
                                      <p:to>
                                        <p:strVal val="visible"/>
                                      </p:to>
                                    </p:set>
                                    <p:animEffect transition="in" filter="wipe(left)">
                                      <p:cBhvr>
                                        <p:cTn id="88" dur="2000"/>
                                        <p:tgtEl>
                                          <p:spTgt spid="166974"/>
                                        </p:tgtEl>
                                      </p:cBhvr>
                                    </p:animEffec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grpId="0" nodeType="clickEffect">
                                  <p:stCondLst>
                                    <p:cond delay="0"/>
                                  </p:stCondLst>
                                  <p:childTnLst>
                                    <p:set>
                                      <p:cBhvr>
                                        <p:cTn id="92" dur="1" fill="hold">
                                          <p:stCondLst>
                                            <p:cond delay="0"/>
                                          </p:stCondLst>
                                        </p:cTn>
                                        <p:tgtEl>
                                          <p:spTgt spid="166971"/>
                                        </p:tgtEl>
                                        <p:attrNameLst>
                                          <p:attrName>style.visibility</p:attrName>
                                        </p:attrNameLst>
                                      </p:cBhvr>
                                      <p:to>
                                        <p:strVal val="visible"/>
                                      </p:to>
                                    </p:set>
                                    <p:animEffect transition="in" filter="dissolve">
                                      <p:cBhvr>
                                        <p:cTn id="93" dur="500"/>
                                        <p:tgtEl>
                                          <p:spTgt spid="166971"/>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166929"/>
                                        </p:tgtEl>
                                        <p:attrNameLst>
                                          <p:attrName>style.visibility</p:attrName>
                                        </p:attrNameLst>
                                      </p:cBhvr>
                                      <p:to>
                                        <p:strVal val="visible"/>
                                      </p:to>
                                    </p:set>
                                    <p:animEffect transition="in" filter="wipe(right)">
                                      <p:cBhvr>
                                        <p:cTn id="96" dur="2000"/>
                                        <p:tgtEl>
                                          <p:spTgt spid="166929"/>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166958"/>
                                        </p:tgtEl>
                                        <p:attrNameLst>
                                          <p:attrName>style.visibility</p:attrName>
                                        </p:attrNameLst>
                                      </p:cBhvr>
                                      <p:to>
                                        <p:strVal val="visible"/>
                                      </p:to>
                                    </p:set>
                                    <p:animEffect transition="in" filter="wipe(left)">
                                      <p:cBhvr>
                                        <p:cTn id="101" dur="2000"/>
                                        <p:tgtEl>
                                          <p:spTgt spid="166958"/>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166930"/>
                                        </p:tgtEl>
                                        <p:attrNameLst>
                                          <p:attrName>style.visibility</p:attrName>
                                        </p:attrNameLst>
                                      </p:cBhvr>
                                      <p:to>
                                        <p:strVal val="visible"/>
                                      </p:to>
                                    </p:set>
                                    <p:animEffect transition="in" filter="wipe(right)">
                                      <p:cBhvr>
                                        <p:cTn id="104" dur="2000"/>
                                        <p:tgtEl>
                                          <p:spTgt spid="166930"/>
                                        </p:tgtEl>
                                      </p:cBhvr>
                                    </p:animEffect>
                                  </p:childTnLst>
                                </p:cTn>
                              </p:par>
                            </p:childTnLst>
                          </p:cTn>
                        </p:par>
                        <p:par>
                          <p:cTn id="105" fill="hold">
                            <p:stCondLst>
                              <p:cond delay="2000"/>
                            </p:stCondLst>
                            <p:childTnLst>
                              <p:par>
                                <p:cTn id="106" presetID="22" presetClass="entr" presetSubtype="2" fill="hold" grpId="0" nodeType="afterEffect">
                                  <p:stCondLst>
                                    <p:cond delay="0"/>
                                  </p:stCondLst>
                                  <p:childTnLst>
                                    <p:set>
                                      <p:cBhvr>
                                        <p:cTn id="107" dur="1" fill="hold">
                                          <p:stCondLst>
                                            <p:cond delay="0"/>
                                          </p:stCondLst>
                                        </p:cTn>
                                        <p:tgtEl>
                                          <p:spTgt spid="166962"/>
                                        </p:tgtEl>
                                        <p:attrNameLst>
                                          <p:attrName>style.visibility</p:attrName>
                                        </p:attrNameLst>
                                      </p:cBhvr>
                                      <p:to>
                                        <p:strVal val="visible"/>
                                      </p:to>
                                    </p:set>
                                    <p:animEffect transition="in" filter="wipe(right)">
                                      <p:cBhvr>
                                        <p:cTn id="108" dur="2000"/>
                                        <p:tgtEl>
                                          <p:spTgt spid="166962"/>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166931"/>
                                        </p:tgtEl>
                                        <p:attrNameLst>
                                          <p:attrName>style.visibility</p:attrName>
                                        </p:attrNameLst>
                                      </p:cBhvr>
                                      <p:to>
                                        <p:strVal val="visible"/>
                                      </p:to>
                                    </p:set>
                                    <p:animEffect transition="in" filter="wipe(left)">
                                      <p:cBhvr>
                                        <p:cTn id="111" dur="2000"/>
                                        <p:tgtEl>
                                          <p:spTgt spid="166931"/>
                                        </p:tgtEl>
                                      </p:cBhvr>
                                    </p:animEffect>
                                  </p:childTnLst>
                                </p:cTn>
                              </p:par>
                            </p:childTnLst>
                          </p:cTn>
                        </p:par>
                        <p:par>
                          <p:cTn id="112" fill="hold">
                            <p:stCondLst>
                              <p:cond delay="4000"/>
                            </p:stCondLst>
                            <p:childTnLst>
                              <p:par>
                                <p:cTn id="113" presetID="22" presetClass="entr" presetSubtype="8" fill="hold" grpId="0" nodeType="afterEffect">
                                  <p:stCondLst>
                                    <p:cond delay="0"/>
                                  </p:stCondLst>
                                  <p:childTnLst>
                                    <p:set>
                                      <p:cBhvr>
                                        <p:cTn id="114" dur="1" fill="hold">
                                          <p:stCondLst>
                                            <p:cond delay="0"/>
                                          </p:stCondLst>
                                        </p:cTn>
                                        <p:tgtEl>
                                          <p:spTgt spid="2"/>
                                        </p:tgtEl>
                                        <p:attrNameLst>
                                          <p:attrName>style.visibility</p:attrName>
                                        </p:attrNameLst>
                                      </p:cBhvr>
                                      <p:to>
                                        <p:strVal val="visible"/>
                                      </p:to>
                                    </p:set>
                                    <p:animEffect transition="in" filter="wipe(left)">
                                      <p:cBhvr>
                                        <p:cTn id="115" dur="2000"/>
                                        <p:tgtEl>
                                          <p:spTgt spid="2"/>
                                        </p:tgtEl>
                                      </p:cBhvr>
                                    </p:animEffect>
                                  </p:childTnLst>
                                </p:cTn>
                              </p:par>
                              <p:par>
                                <p:cTn id="116" presetID="22" presetClass="entr" presetSubtype="2" fill="hold" grpId="0" nodeType="withEffect">
                                  <p:stCondLst>
                                    <p:cond delay="0"/>
                                  </p:stCondLst>
                                  <p:childTnLst>
                                    <p:set>
                                      <p:cBhvr>
                                        <p:cTn id="117" dur="1" fill="hold">
                                          <p:stCondLst>
                                            <p:cond delay="0"/>
                                          </p:stCondLst>
                                        </p:cTn>
                                        <p:tgtEl>
                                          <p:spTgt spid="166933"/>
                                        </p:tgtEl>
                                        <p:attrNameLst>
                                          <p:attrName>style.visibility</p:attrName>
                                        </p:attrNameLst>
                                      </p:cBhvr>
                                      <p:to>
                                        <p:strVal val="visible"/>
                                      </p:to>
                                    </p:set>
                                    <p:animEffect transition="in" filter="wipe(right)">
                                      <p:cBhvr>
                                        <p:cTn id="118" dur="2000"/>
                                        <p:tgtEl>
                                          <p:spTgt spid="166933"/>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66932"/>
                                        </p:tgtEl>
                                        <p:attrNameLst>
                                          <p:attrName>style.visibility</p:attrName>
                                        </p:attrNameLst>
                                      </p:cBhvr>
                                      <p:to>
                                        <p:strVal val="visible"/>
                                      </p:to>
                                    </p:set>
                                  </p:childTnLst>
                                </p:cTn>
                              </p:par>
                              <p:par>
                                <p:cTn id="123" presetID="22" presetClass="entr" presetSubtype="2" fill="hold" grpId="0" nodeType="withEffect">
                                  <p:stCondLst>
                                    <p:cond delay="0"/>
                                  </p:stCondLst>
                                  <p:childTnLst>
                                    <p:set>
                                      <p:cBhvr>
                                        <p:cTn id="124" dur="1" fill="hold">
                                          <p:stCondLst>
                                            <p:cond delay="0"/>
                                          </p:stCondLst>
                                        </p:cTn>
                                        <p:tgtEl>
                                          <p:spTgt spid="166921"/>
                                        </p:tgtEl>
                                        <p:attrNameLst>
                                          <p:attrName>style.visibility</p:attrName>
                                        </p:attrNameLst>
                                      </p:cBhvr>
                                      <p:to>
                                        <p:strVal val="visible"/>
                                      </p:to>
                                    </p:set>
                                    <p:animEffect transition="in" filter="wipe(right)">
                                      <p:cBhvr>
                                        <p:cTn id="125" dur="2000"/>
                                        <p:tgtEl>
                                          <p:spTgt spid="166921"/>
                                        </p:tgtEl>
                                      </p:cBhvr>
                                    </p:animEffect>
                                  </p:childTnLst>
                                </p:cTn>
                              </p:par>
                            </p:childTnLst>
                          </p:cTn>
                        </p:par>
                        <p:par>
                          <p:cTn id="126" fill="hold">
                            <p:stCondLst>
                              <p:cond delay="2000"/>
                            </p:stCondLst>
                            <p:childTnLst>
                              <p:par>
                                <p:cTn id="127" presetID="22" presetClass="entr" presetSubtype="8" fill="hold" grpId="0" nodeType="afterEffect">
                                  <p:stCondLst>
                                    <p:cond delay="0"/>
                                  </p:stCondLst>
                                  <p:childTnLst>
                                    <p:set>
                                      <p:cBhvr>
                                        <p:cTn id="128" dur="1" fill="hold">
                                          <p:stCondLst>
                                            <p:cond delay="0"/>
                                          </p:stCondLst>
                                        </p:cTn>
                                        <p:tgtEl>
                                          <p:spTgt spid="166976"/>
                                        </p:tgtEl>
                                        <p:attrNameLst>
                                          <p:attrName>style.visibility</p:attrName>
                                        </p:attrNameLst>
                                      </p:cBhvr>
                                      <p:to>
                                        <p:strVal val="visible"/>
                                      </p:to>
                                    </p:set>
                                    <p:animEffect transition="in" filter="wipe(left)">
                                      <p:cBhvr>
                                        <p:cTn id="129" dur="2000"/>
                                        <p:tgtEl>
                                          <p:spTgt spid="166976"/>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166977"/>
                                        </p:tgtEl>
                                        <p:attrNameLst>
                                          <p:attrName>style.visibility</p:attrName>
                                        </p:attrNameLst>
                                      </p:cBhvr>
                                      <p:to>
                                        <p:strVal val="visible"/>
                                      </p:to>
                                    </p:set>
                                    <p:animEffect transition="in" filter="wipe(left)">
                                      <p:cBhvr>
                                        <p:cTn id="132" dur="2000"/>
                                        <p:tgtEl>
                                          <p:spTgt spid="166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animBg="1"/>
      <p:bldP spid="166919" grpId="0" animBg="1"/>
      <p:bldP spid="166920" grpId="0" animBg="1"/>
      <p:bldP spid="166921" grpId="0" animBg="1"/>
      <p:bldP spid="166922" grpId="0"/>
      <p:bldP spid="166923" grpId="0"/>
      <p:bldP spid="166924" grpId="0"/>
      <p:bldP spid="166925" grpId="0"/>
      <p:bldP spid="166926" grpId="0"/>
      <p:bldP spid="166927" grpId="0"/>
      <p:bldP spid="166928" grpId="0"/>
      <p:bldP spid="166929" grpId="0"/>
      <p:bldP spid="166930" grpId="0"/>
      <p:bldP spid="166931" grpId="0"/>
      <p:bldP spid="166932" grpId="0"/>
      <p:bldP spid="166933" grpId="0"/>
      <p:bldP spid="166957" grpId="0" animBg="1"/>
      <p:bldP spid="166958" grpId="0" animBg="1"/>
      <p:bldP spid="166959" grpId="0" animBg="1"/>
      <p:bldP spid="166960" grpId="0" animBg="1"/>
      <p:bldP spid="166961" grpId="0" animBg="1"/>
      <p:bldP spid="166962" grpId="0" animBg="1"/>
      <p:bldP spid="166971" grpId="0" animBg="1"/>
      <p:bldP spid="166973" grpId="0"/>
      <p:bldP spid="166974" grpId="0" animBg="1"/>
      <p:bldP spid="166975" grpId="0"/>
      <p:bldP spid="166976" grpId="0" animBg="1"/>
      <p:bldP spid="166977" grpId="0"/>
      <p:bldP spid="166978" grpId="0"/>
      <p:bldP spid="39" grpId="0" animBg="1"/>
      <p:bldP spid="40" grpId="0"/>
      <p:bldP spid="11307" grpId="0" animBg="1"/>
      <p:bldP spid="11309" grpId="0" animBg="1"/>
      <p:bldP spid="11310" grpId="0" animBg="1"/>
      <p:bldP spid="11311" grpId="0" animBg="1"/>
      <p:bldP spid="11312" grpId="0" animBg="1"/>
      <p:bldP spid="11313" grpId="0" animBg="1"/>
      <p:bldP spid="11314" grpId="0" animBg="1"/>
      <p:bldP spid="11315"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Line 4"/>
          <p:cNvSpPr>
            <a:spLocks noChangeShapeType="1"/>
          </p:cNvSpPr>
          <p:nvPr/>
        </p:nvSpPr>
        <p:spPr bwMode="auto">
          <a:xfrm>
            <a:off x="3018600"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3" name="Line 5"/>
          <p:cNvSpPr>
            <a:spLocks noChangeShapeType="1"/>
          </p:cNvSpPr>
          <p:nvPr/>
        </p:nvSpPr>
        <p:spPr bwMode="auto">
          <a:xfrm>
            <a:off x="59023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4" name="Line 6"/>
          <p:cNvSpPr>
            <a:spLocks noChangeShapeType="1"/>
          </p:cNvSpPr>
          <p:nvPr/>
        </p:nvSpPr>
        <p:spPr bwMode="auto">
          <a:xfrm>
            <a:off x="3006725"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5" name="Line 7"/>
          <p:cNvSpPr>
            <a:spLocks noChangeShapeType="1"/>
          </p:cNvSpPr>
          <p:nvPr/>
        </p:nvSpPr>
        <p:spPr bwMode="auto">
          <a:xfrm>
            <a:off x="3006725" y="2292350"/>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7" name="Line 9"/>
          <p:cNvSpPr>
            <a:spLocks noChangeShapeType="1"/>
          </p:cNvSpPr>
          <p:nvPr/>
        </p:nvSpPr>
        <p:spPr bwMode="auto">
          <a:xfrm flipH="1">
            <a:off x="3021239" y="6030913"/>
            <a:ext cx="2897188" cy="200025"/>
          </a:xfrm>
          <a:prstGeom prst="line">
            <a:avLst/>
          </a:prstGeom>
          <a:noFill/>
          <a:ln w="19050">
            <a:solidFill>
              <a:srgbClr val="008000"/>
            </a:solidFill>
            <a:round/>
            <a:headEnd/>
            <a:tailEnd type="triangle" w="med" len="med"/>
          </a:ln>
        </p:spPr>
        <p:txBody>
          <a:bodyPr/>
          <a:lstStyle/>
          <a:p>
            <a:endParaRPr lang="zh-CN" altLang="en-US"/>
          </a:p>
        </p:txBody>
      </p:sp>
      <p:sp>
        <p:nvSpPr>
          <p:cNvPr id="12" name="Text Box 14"/>
          <p:cNvSpPr txBox="1">
            <a:spLocks noChangeArrowheads="1"/>
          </p:cNvSpPr>
          <p:nvPr/>
        </p:nvSpPr>
        <p:spPr bwMode="auto">
          <a:xfrm rot="621584">
            <a:off x="3885974" y="3278868"/>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9900"/>
                </a:solidFill>
                <a:latin typeface="Lucida Console" pitchFamily="49" charset="0"/>
                <a:ea typeface="宋体" charset="-122"/>
              </a:rPr>
              <a:t>Actions</a:t>
            </a:r>
          </a:p>
        </p:txBody>
      </p:sp>
      <p:sp>
        <p:nvSpPr>
          <p:cNvPr id="16" name="Text Box 18"/>
          <p:cNvSpPr txBox="1">
            <a:spLocks noChangeArrowheads="1"/>
          </p:cNvSpPr>
          <p:nvPr/>
        </p:nvSpPr>
        <p:spPr bwMode="auto">
          <a:xfrm rot="347486">
            <a:off x="4106586" y="4764116"/>
            <a:ext cx="1438032" cy="369332"/>
          </a:xfrm>
          <a:prstGeom prst="rect">
            <a:avLst/>
          </a:prstGeom>
          <a:noFill/>
          <a:ln w="9525">
            <a:noFill/>
            <a:miter lim="800000"/>
            <a:headEnd/>
            <a:tailEnd/>
          </a:ln>
        </p:spPr>
        <p:txBody>
          <a:bodyPr wrap="square">
            <a:spAutoFit/>
          </a:bodyPr>
          <a:lstStyle/>
          <a:p>
            <a:pPr>
              <a:spcBef>
                <a:spcPct val="50000"/>
              </a:spcBef>
            </a:pPr>
            <a:r>
              <a:rPr lang="en-US" altLang="zh-CN" sz="1800" b="0" dirty="0" smtClean="0">
                <a:solidFill>
                  <a:srgbClr val="009900"/>
                </a:solidFill>
                <a:latin typeface="Lucida Console" pitchFamily="49" charset="0"/>
                <a:ea typeface="宋体" charset="-122"/>
              </a:rPr>
              <a:t>ACK</a:t>
            </a:r>
            <a:endParaRPr lang="en-US" altLang="zh-CN" sz="1800" b="0" dirty="0">
              <a:solidFill>
                <a:srgbClr val="009900"/>
              </a:solidFill>
              <a:latin typeface="Lucida Console" pitchFamily="49" charset="0"/>
              <a:ea typeface="宋体" charset="-122"/>
            </a:endParaRPr>
          </a:p>
        </p:txBody>
      </p:sp>
      <p:sp>
        <p:nvSpPr>
          <p:cNvPr id="17" name="Text Box 19"/>
          <p:cNvSpPr txBox="1">
            <a:spLocks noChangeArrowheads="1"/>
          </p:cNvSpPr>
          <p:nvPr/>
        </p:nvSpPr>
        <p:spPr bwMode="auto">
          <a:xfrm rot="-205372">
            <a:off x="4095870" y="5201291"/>
            <a:ext cx="1485900" cy="366712"/>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9900"/>
                </a:solidFill>
                <a:latin typeface="Lucida Console" pitchFamily="49" charset="0"/>
                <a:ea typeface="宋体" charset="-122"/>
              </a:rPr>
              <a:t>FIN</a:t>
            </a:r>
            <a:endParaRPr lang="en-US" altLang="zh-CN" sz="1800" b="0" dirty="0">
              <a:solidFill>
                <a:srgbClr val="009900"/>
              </a:solidFill>
              <a:latin typeface="Lucida Console" pitchFamily="49" charset="0"/>
              <a:ea typeface="宋体" charset="-122"/>
            </a:endParaRPr>
          </a:p>
        </p:txBody>
      </p:sp>
      <p:sp>
        <p:nvSpPr>
          <p:cNvPr id="18" name="Text Box 20"/>
          <p:cNvSpPr txBox="1">
            <a:spLocks noChangeArrowheads="1"/>
          </p:cNvSpPr>
          <p:nvPr/>
        </p:nvSpPr>
        <p:spPr bwMode="auto">
          <a:xfrm>
            <a:off x="6053138" y="5870575"/>
            <a:ext cx="3090862" cy="338554"/>
          </a:xfrm>
          <a:prstGeom prst="rect">
            <a:avLst/>
          </a:prstGeom>
          <a:noFill/>
          <a:ln w="9525">
            <a:noFill/>
            <a:miter lim="800000"/>
            <a:headEnd/>
            <a:tailEnd/>
          </a:ln>
        </p:spPr>
        <p:txBody>
          <a:bodyPr>
            <a:spAutoFit/>
          </a:bodyPr>
          <a:lstStyle/>
          <a:p>
            <a:pPr>
              <a:spcBef>
                <a:spcPct val="50000"/>
              </a:spcBef>
            </a:pPr>
            <a:r>
              <a:rPr lang="en-US" altLang="zh-CN" sz="1600" b="0" dirty="0" smtClean="0">
                <a:solidFill>
                  <a:schemeClr val="tx1"/>
                </a:solidFill>
                <a:latin typeface="Lucida Console" pitchFamily="49" charset="0"/>
                <a:ea typeface="宋体" charset="-122"/>
              </a:rPr>
              <a:t>Closed</a:t>
            </a:r>
            <a:endParaRPr lang="en-US" altLang="zh-CN" sz="1600" b="0" dirty="0">
              <a:solidFill>
                <a:schemeClr val="tx1"/>
              </a:solidFill>
              <a:latin typeface="Lucida Console" pitchFamily="49" charset="0"/>
              <a:ea typeface="宋体" charset="-122"/>
            </a:endParaRPr>
          </a:p>
        </p:txBody>
      </p:sp>
      <p:sp>
        <p:nvSpPr>
          <p:cNvPr id="19" name="Text Box 21"/>
          <p:cNvSpPr txBox="1">
            <a:spLocks noChangeArrowheads="1"/>
          </p:cNvSpPr>
          <p:nvPr/>
        </p:nvSpPr>
        <p:spPr bwMode="auto">
          <a:xfrm rot="448148">
            <a:off x="4198356" y="5635984"/>
            <a:ext cx="1509917" cy="369332"/>
          </a:xfrm>
          <a:prstGeom prst="rect">
            <a:avLst/>
          </a:prstGeom>
          <a:noFill/>
          <a:ln w="9525">
            <a:noFill/>
            <a:miter lim="800000"/>
            <a:headEnd/>
            <a:tailEnd/>
          </a:ln>
        </p:spPr>
        <p:txBody>
          <a:bodyPr wrap="square">
            <a:spAutoFit/>
          </a:bodyPr>
          <a:lstStyle/>
          <a:p>
            <a:pPr>
              <a:spcBef>
                <a:spcPct val="50000"/>
              </a:spcBef>
            </a:pPr>
            <a:r>
              <a:rPr lang="en-US" altLang="zh-CN" sz="1800" b="0" dirty="0" smtClean="0">
                <a:solidFill>
                  <a:srgbClr val="009900"/>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21" name="Line 46"/>
          <p:cNvSpPr>
            <a:spLocks noChangeShapeType="1"/>
          </p:cNvSpPr>
          <p:nvPr/>
        </p:nvSpPr>
        <p:spPr bwMode="auto">
          <a:xfrm>
            <a:off x="3021013" y="4894124"/>
            <a:ext cx="2897187" cy="273050"/>
          </a:xfrm>
          <a:prstGeom prst="line">
            <a:avLst/>
          </a:prstGeom>
          <a:noFill/>
          <a:ln w="19050">
            <a:solidFill>
              <a:srgbClr val="008000"/>
            </a:solidFill>
            <a:round/>
            <a:headEnd/>
            <a:tailEnd type="triangle" w="med" len="med"/>
          </a:ln>
        </p:spPr>
        <p:txBody>
          <a:bodyPr/>
          <a:lstStyle/>
          <a:p>
            <a:endParaRPr lang="zh-CN" altLang="en-US"/>
          </a:p>
        </p:txBody>
      </p:sp>
      <p:sp>
        <p:nvSpPr>
          <p:cNvPr id="22" name="Line 47"/>
          <p:cNvSpPr>
            <a:spLocks noChangeShapeType="1"/>
          </p:cNvSpPr>
          <p:nvPr/>
        </p:nvSpPr>
        <p:spPr bwMode="auto">
          <a:xfrm flipH="1">
            <a:off x="3008313"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25" name="Line 50"/>
          <p:cNvSpPr>
            <a:spLocks noChangeShapeType="1"/>
          </p:cNvSpPr>
          <p:nvPr/>
        </p:nvSpPr>
        <p:spPr bwMode="auto">
          <a:xfrm flipH="1">
            <a:off x="3006725" y="5490709"/>
            <a:ext cx="2897188" cy="142875"/>
          </a:xfrm>
          <a:prstGeom prst="line">
            <a:avLst/>
          </a:prstGeom>
          <a:noFill/>
          <a:ln w="19050">
            <a:solidFill>
              <a:srgbClr val="008000"/>
            </a:solidFill>
            <a:round/>
            <a:headEnd/>
            <a:tailEnd type="triangle" w="med" len="med"/>
          </a:ln>
        </p:spPr>
        <p:txBody>
          <a:bodyPr/>
          <a:lstStyle/>
          <a:p>
            <a:endParaRPr lang="zh-CN" altLang="en-US"/>
          </a:p>
        </p:txBody>
      </p:sp>
      <p:sp>
        <p:nvSpPr>
          <p:cNvPr id="27" name="Text Box 61"/>
          <p:cNvSpPr txBox="1">
            <a:spLocks noChangeArrowheads="1"/>
          </p:cNvSpPr>
          <p:nvPr/>
        </p:nvSpPr>
        <p:spPr bwMode="auto">
          <a:xfrm rot="-234112">
            <a:off x="3976248" y="1721128"/>
            <a:ext cx="1160894"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SYN+ACK</a:t>
            </a:r>
            <a:endParaRPr lang="en-US" altLang="zh-CN" sz="1800" b="0" dirty="0">
              <a:solidFill>
                <a:srgbClr val="009900"/>
              </a:solidFill>
              <a:latin typeface="Lucida Console" pitchFamily="49" charset="0"/>
              <a:ea typeface="宋体" charset="-122"/>
            </a:endParaRPr>
          </a:p>
        </p:txBody>
      </p:sp>
      <p:sp>
        <p:nvSpPr>
          <p:cNvPr id="31" name="Text Box 65"/>
          <p:cNvSpPr txBox="1">
            <a:spLocks noChangeArrowheads="1"/>
          </p:cNvSpPr>
          <p:nvPr/>
        </p:nvSpPr>
        <p:spPr bwMode="auto">
          <a:xfrm>
            <a:off x="3808588" y="5848088"/>
            <a:ext cx="598487" cy="36671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32" name="Text Box 66"/>
          <p:cNvSpPr txBox="1">
            <a:spLocks noChangeArrowheads="1"/>
          </p:cNvSpPr>
          <p:nvPr/>
        </p:nvSpPr>
        <p:spPr bwMode="auto">
          <a:xfrm rot="358413">
            <a:off x="4157663" y="2119313"/>
            <a:ext cx="598487" cy="36671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33" name="Text Box 67"/>
          <p:cNvSpPr txBox="1">
            <a:spLocks noChangeArrowheads="1"/>
          </p:cNvSpPr>
          <p:nvPr/>
        </p:nvSpPr>
        <p:spPr bwMode="auto">
          <a:xfrm>
            <a:off x="261652" y="5057096"/>
            <a:ext cx="2406428" cy="338554"/>
          </a:xfrm>
          <a:prstGeom prst="rect">
            <a:avLst/>
          </a:prstGeom>
          <a:noFill/>
          <a:ln w="9525" algn="ctr">
            <a:noFill/>
            <a:miter lim="800000"/>
            <a:headEnd/>
            <a:tailEnd/>
          </a:ln>
        </p:spPr>
        <p:txBody>
          <a:bodyPr wrap="none">
            <a:spAutoFit/>
          </a:bodyPr>
          <a:lstStyle/>
          <a:p>
            <a:pPr algn="ctr"/>
            <a:r>
              <a:rPr lang="en-US" altLang="zh-CN" sz="1600" b="0" dirty="0">
                <a:solidFill>
                  <a:srgbClr val="009900"/>
                </a:solidFill>
                <a:latin typeface="Lucida Console" pitchFamily="49" charset="0"/>
                <a:ea typeface="宋体" charset="-122"/>
              </a:rPr>
              <a:t>Control </a:t>
            </a:r>
            <a:r>
              <a:rPr lang="en-US" altLang="zh-CN" sz="1600" b="0" dirty="0" smtClean="0">
                <a:solidFill>
                  <a:srgbClr val="009900"/>
                </a:solidFill>
                <a:latin typeface="Lucida Console" pitchFamily="49" charset="0"/>
                <a:ea typeface="宋体" charset="-122"/>
              </a:rPr>
              <a:t>Connection</a:t>
            </a:r>
            <a:endParaRPr lang="en-US" altLang="zh-CN" sz="1600" b="0" dirty="0">
              <a:solidFill>
                <a:srgbClr val="009900"/>
              </a:solidFill>
              <a:latin typeface="Lucida Console" pitchFamily="49" charset="0"/>
              <a:ea typeface="宋体" charset="-122"/>
            </a:endParaRPr>
          </a:p>
        </p:txBody>
      </p:sp>
      <p:sp>
        <p:nvSpPr>
          <p:cNvPr id="35" name="Rectangle 69"/>
          <p:cNvSpPr>
            <a:spLocks noChangeArrowheads="1"/>
          </p:cNvSpPr>
          <p:nvPr/>
        </p:nvSpPr>
        <p:spPr bwMode="auto">
          <a:xfrm>
            <a:off x="2516188"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36" name="Rectangle 70"/>
          <p:cNvSpPr>
            <a:spLocks noChangeArrowheads="1"/>
          </p:cNvSpPr>
          <p:nvPr/>
        </p:nvSpPr>
        <p:spPr bwMode="auto">
          <a:xfrm>
            <a:off x="5422900"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39" name="Oval 44"/>
          <p:cNvSpPr>
            <a:spLocks noChangeArrowheads="1"/>
          </p:cNvSpPr>
          <p:nvPr/>
        </p:nvSpPr>
        <p:spPr bwMode="auto">
          <a:xfrm>
            <a:off x="2851150" y="1474788"/>
            <a:ext cx="304800" cy="304800"/>
          </a:xfrm>
          <a:prstGeom prst="ellipse">
            <a:avLst/>
          </a:prstGeom>
          <a:solidFill>
            <a:schemeClr val="accent3">
              <a:lumMod val="60000"/>
              <a:lumOff val="40000"/>
            </a:schemeClr>
          </a:solidFill>
          <a:ln w="9525">
            <a:solidFill>
              <a:schemeClr val="tx2"/>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0" name="Oval 44"/>
          <p:cNvSpPr>
            <a:spLocks noChangeArrowheads="1"/>
          </p:cNvSpPr>
          <p:nvPr/>
        </p:nvSpPr>
        <p:spPr bwMode="auto">
          <a:xfrm>
            <a:off x="21321"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1" name="Oval 44"/>
          <p:cNvSpPr>
            <a:spLocks noChangeArrowheads="1"/>
          </p:cNvSpPr>
          <p:nvPr/>
        </p:nvSpPr>
        <p:spPr bwMode="auto">
          <a:xfrm>
            <a:off x="5745163"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2" name="Oval 44"/>
          <p:cNvSpPr>
            <a:spLocks noChangeArrowheads="1"/>
          </p:cNvSpPr>
          <p:nvPr/>
        </p:nvSpPr>
        <p:spPr bwMode="auto">
          <a:xfrm>
            <a:off x="2612568"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7" name="Line 46"/>
          <p:cNvSpPr>
            <a:spLocks noChangeShapeType="1"/>
          </p:cNvSpPr>
          <p:nvPr/>
        </p:nvSpPr>
        <p:spPr bwMode="auto">
          <a:xfrm>
            <a:off x="3072267" y="5760584"/>
            <a:ext cx="2897187" cy="273050"/>
          </a:xfrm>
          <a:prstGeom prst="line">
            <a:avLst/>
          </a:prstGeom>
          <a:noFill/>
          <a:ln w="19050">
            <a:solidFill>
              <a:srgbClr val="008000"/>
            </a:solidFill>
            <a:round/>
            <a:headEnd/>
            <a:tailEnd type="triangle" w="med" len="med"/>
          </a:ln>
        </p:spPr>
        <p:txBody>
          <a:bodyPr/>
          <a:lstStyle/>
          <a:p>
            <a:endParaRPr lang="zh-CN" altLang="en-US"/>
          </a:p>
        </p:txBody>
      </p:sp>
      <p:sp>
        <p:nvSpPr>
          <p:cNvPr id="48" name="矩形 47"/>
          <p:cNvSpPr/>
          <p:nvPr/>
        </p:nvSpPr>
        <p:spPr>
          <a:xfrm>
            <a:off x="1415147" y="157686"/>
            <a:ext cx="7046687" cy="523220"/>
          </a:xfrm>
          <a:prstGeom prst="rect">
            <a:avLst/>
          </a:prstGeom>
        </p:spPr>
        <p:txBody>
          <a:bodyPr wrap="square">
            <a:spAutoFit/>
          </a:bodyPr>
          <a:lstStyle/>
          <a:p>
            <a:pPr algn="ctr" defTabSz="1176338"/>
            <a:r>
              <a:rPr lang="en-US" altLang="zh-CN" sz="2800" dirty="0" smtClean="0">
                <a:solidFill>
                  <a:srgbClr val="000000"/>
                </a:solidFill>
                <a:latin typeface="Tahoma" pitchFamily="34" charset="0"/>
                <a:ea typeface="宋体" charset="-122"/>
                <a:cs typeface="Tahoma" pitchFamily="34" charset="0"/>
              </a:rPr>
              <a:t>FTP – Control Connect Closing</a:t>
            </a:r>
            <a:endParaRPr lang="en-US" altLang="zh-CN" sz="2800" dirty="0">
              <a:solidFill>
                <a:srgbClr val="000000"/>
              </a:solidFill>
              <a:latin typeface="Tahoma" pitchFamily="34" charset="0"/>
              <a:ea typeface="宋体" charset="-122"/>
              <a:cs typeface="Tahoma" pitchFamily="34" charset="0"/>
            </a:endParaRPr>
          </a:p>
        </p:txBody>
      </p:sp>
      <p:sp>
        <p:nvSpPr>
          <p:cNvPr id="49" name="Text Box 61"/>
          <p:cNvSpPr txBox="1">
            <a:spLocks noChangeArrowheads="1"/>
          </p:cNvSpPr>
          <p:nvPr/>
        </p:nvSpPr>
        <p:spPr bwMode="auto">
          <a:xfrm rot="-234112">
            <a:off x="4269682" y="1213128"/>
            <a:ext cx="603050"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SYN</a:t>
            </a:r>
            <a:endParaRPr lang="en-US" altLang="zh-CN" sz="1800" b="0" dirty="0">
              <a:solidFill>
                <a:srgbClr val="009900"/>
              </a:solidFill>
              <a:latin typeface="Lucida Console" pitchFamily="49" charset="0"/>
              <a:ea typeface="宋体" charset="-122"/>
            </a:endParaRPr>
          </a:p>
        </p:txBody>
      </p:sp>
      <p:sp>
        <p:nvSpPr>
          <p:cNvPr id="50" name="Text Box 63"/>
          <p:cNvSpPr txBox="1">
            <a:spLocks noChangeArrowheads="1"/>
          </p:cNvSpPr>
          <p:nvPr/>
        </p:nvSpPr>
        <p:spPr bwMode="auto">
          <a:xfrm rot="5400000">
            <a:off x="4184909" y="2608250"/>
            <a:ext cx="617478" cy="523220"/>
          </a:xfrm>
          <a:prstGeom prst="rect">
            <a:avLst/>
          </a:prstGeom>
          <a:noFill/>
          <a:ln w="9525" algn="ctr">
            <a:noFill/>
            <a:miter lim="800000"/>
            <a:headEnd/>
            <a:tailEnd/>
          </a:ln>
        </p:spPr>
        <p:txBody>
          <a:bodyPr wrap="none">
            <a:spAutoFit/>
          </a:bodyPr>
          <a:lstStyle/>
          <a:p>
            <a:pPr algn="ctr"/>
            <a:r>
              <a:rPr lang="en-US" altLang="zh-CN" sz="2800" b="0" dirty="0" smtClean="0">
                <a:solidFill>
                  <a:srgbClr val="009900"/>
                </a:solidFill>
                <a:latin typeface="Lucida Console" pitchFamily="49" charset="0"/>
                <a:ea typeface="宋体" charset="-122"/>
              </a:rPr>
              <a:t>……</a:t>
            </a:r>
            <a:endParaRPr lang="en-US" altLang="zh-CN" sz="2800" b="0" dirty="0">
              <a:solidFill>
                <a:srgbClr val="009900"/>
              </a:solidFill>
              <a:latin typeface="Lucida Console" pitchFamily="49" charset="0"/>
              <a:ea typeface="宋体" charset="-122"/>
            </a:endParaRPr>
          </a:p>
        </p:txBody>
      </p:sp>
      <p:sp>
        <p:nvSpPr>
          <p:cNvPr id="51" name="Text Box 63"/>
          <p:cNvSpPr txBox="1">
            <a:spLocks noChangeArrowheads="1"/>
          </p:cNvSpPr>
          <p:nvPr/>
        </p:nvSpPr>
        <p:spPr bwMode="auto">
          <a:xfrm rot="5400000">
            <a:off x="4192166" y="3834708"/>
            <a:ext cx="617478" cy="523220"/>
          </a:xfrm>
          <a:prstGeom prst="rect">
            <a:avLst/>
          </a:prstGeom>
          <a:noFill/>
          <a:ln w="9525" algn="ctr">
            <a:noFill/>
            <a:miter lim="800000"/>
            <a:headEnd/>
            <a:tailEnd/>
          </a:ln>
        </p:spPr>
        <p:txBody>
          <a:bodyPr wrap="none">
            <a:spAutoFit/>
          </a:bodyPr>
          <a:lstStyle/>
          <a:p>
            <a:pPr algn="ctr"/>
            <a:r>
              <a:rPr lang="en-US" altLang="zh-CN" sz="2800" b="0" dirty="0" smtClean="0">
                <a:solidFill>
                  <a:srgbClr val="009900"/>
                </a:solidFill>
                <a:latin typeface="Lucida Console" pitchFamily="49" charset="0"/>
                <a:ea typeface="宋体" charset="-122"/>
              </a:rPr>
              <a:t>……</a:t>
            </a:r>
            <a:endParaRPr lang="en-US" altLang="zh-CN" sz="2800" b="0" dirty="0">
              <a:solidFill>
                <a:srgbClr val="009900"/>
              </a:solidFill>
              <a:latin typeface="Lucida Console" pitchFamily="49" charset="0"/>
              <a:ea typeface="宋体" charset="-122"/>
            </a:endParaRPr>
          </a:p>
        </p:txBody>
      </p:sp>
      <p:sp>
        <p:nvSpPr>
          <p:cNvPr id="52" name="Text Box 16"/>
          <p:cNvSpPr txBox="1">
            <a:spLocks noChangeArrowheads="1"/>
          </p:cNvSpPr>
          <p:nvPr/>
        </p:nvSpPr>
        <p:spPr bwMode="auto">
          <a:xfrm>
            <a:off x="0" y="3465060"/>
            <a:ext cx="3120571" cy="338554"/>
          </a:xfrm>
          <a:prstGeom prst="rect">
            <a:avLst/>
          </a:prstGeom>
          <a:noFill/>
          <a:ln w="9525">
            <a:noFill/>
            <a:miter lim="800000"/>
            <a:headEnd/>
            <a:tailEnd/>
          </a:ln>
        </p:spPr>
        <p:txBody>
          <a:bodyPr wrap="square">
            <a:spAutoFit/>
          </a:bodyPr>
          <a:lstStyle/>
          <a:p>
            <a:pPr>
              <a:spcBef>
                <a:spcPct val="50000"/>
              </a:spcBef>
            </a:pPr>
            <a:r>
              <a:rPr lang="en-US" altLang="zh-CN" sz="1600" b="0" dirty="0" smtClean="0">
                <a:solidFill>
                  <a:schemeClr val="tx1"/>
                </a:solidFill>
                <a:latin typeface="Lucida Console" pitchFamily="49" charset="0"/>
                <a:ea typeface="宋体" charset="-122"/>
              </a:rPr>
              <a:t>The client request close</a:t>
            </a:r>
            <a:endParaRPr lang="en-US" altLang="zh-CN" sz="1600" b="0" dirty="0">
              <a:solidFill>
                <a:schemeClr val="tx1"/>
              </a:solidFill>
              <a:latin typeface="Lucida Console" pitchFamily="49" charset="0"/>
              <a:ea typeface="宋体" charset="-122"/>
            </a:endParaRPr>
          </a:p>
        </p:txBody>
      </p:sp>
      <p:sp>
        <p:nvSpPr>
          <p:cNvPr id="53" name="Text Box 16"/>
          <p:cNvSpPr txBox="1">
            <a:spLocks noChangeArrowheads="1"/>
          </p:cNvSpPr>
          <p:nvPr/>
        </p:nvSpPr>
        <p:spPr bwMode="auto">
          <a:xfrm>
            <a:off x="1204662" y="3958545"/>
            <a:ext cx="1756229" cy="584775"/>
          </a:xfrm>
          <a:prstGeom prst="rect">
            <a:avLst/>
          </a:prstGeom>
          <a:noFill/>
          <a:ln w="9525">
            <a:noFill/>
            <a:miter lim="800000"/>
            <a:headEnd/>
            <a:tailEnd/>
          </a:ln>
        </p:spPr>
        <p:txBody>
          <a:bodyPr wrap="square">
            <a:spAutoFit/>
          </a:bodyPr>
          <a:lstStyle/>
          <a:p>
            <a:pPr>
              <a:spcBef>
                <a:spcPct val="50000"/>
              </a:spcBef>
            </a:pPr>
            <a:r>
              <a:rPr lang="en-US" altLang="zh-CN" sz="1600" b="0" dirty="0" smtClean="0">
                <a:solidFill>
                  <a:schemeClr val="tx1"/>
                </a:solidFill>
                <a:latin typeface="Lucida Console" pitchFamily="49" charset="0"/>
                <a:ea typeface="宋体" charset="-122"/>
              </a:rPr>
              <a:t>Request: QUIT</a:t>
            </a:r>
            <a:endParaRPr lang="en-US" altLang="zh-CN" sz="1600" b="0" dirty="0">
              <a:solidFill>
                <a:schemeClr val="tx1"/>
              </a:solidFill>
              <a:latin typeface="Lucida Console" pitchFamily="49" charset="0"/>
              <a:ea typeface="宋体" charset="-122"/>
            </a:endParaRPr>
          </a:p>
        </p:txBody>
      </p:sp>
      <p:sp>
        <p:nvSpPr>
          <p:cNvPr id="54" name="Line 46"/>
          <p:cNvSpPr>
            <a:spLocks noChangeShapeType="1"/>
          </p:cNvSpPr>
          <p:nvPr/>
        </p:nvSpPr>
        <p:spPr bwMode="auto">
          <a:xfrm>
            <a:off x="3028270" y="4207328"/>
            <a:ext cx="2897187" cy="273050"/>
          </a:xfrm>
          <a:prstGeom prst="line">
            <a:avLst/>
          </a:prstGeom>
          <a:noFill/>
          <a:ln w="19050">
            <a:solidFill>
              <a:srgbClr val="008000"/>
            </a:solidFill>
            <a:round/>
            <a:headEnd/>
            <a:tailEnd type="triangle" w="med" len="med"/>
          </a:ln>
        </p:spPr>
        <p:txBody>
          <a:bodyPr/>
          <a:lstStyle/>
          <a:p>
            <a:endParaRPr lang="zh-CN" altLang="en-US"/>
          </a:p>
        </p:txBody>
      </p:sp>
      <p:sp>
        <p:nvSpPr>
          <p:cNvPr id="55" name="Line 50"/>
          <p:cNvSpPr>
            <a:spLocks noChangeShapeType="1"/>
          </p:cNvSpPr>
          <p:nvPr/>
        </p:nvSpPr>
        <p:spPr bwMode="auto">
          <a:xfrm flipH="1">
            <a:off x="3013982" y="4583566"/>
            <a:ext cx="2897188" cy="142875"/>
          </a:xfrm>
          <a:prstGeom prst="line">
            <a:avLst/>
          </a:prstGeom>
          <a:noFill/>
          <a:ln w="19050">
            <a:solidFill>
              <a:srgbClr val="008000"/>
            </a:solidFill>
            <a:round/>
            <a:headEnd/>
            <a:tailEnd type="triangle" w="med" len="med"/>
          </a:ln>
        </p:spPr>
        <p:txBody>
          <a:bodyPr/>
          <a:lstStyle/>
          <a:p>
            <a:endParaRPr lang="zh-CN" altLang="en-US"/>
          </a:p>
        </p:txBody>
      </p:sp>
      <p:sp>
        <p:nvSpPr>
          <p:cNvPr id="60" name="Text Box 16"/>
          <p:cNvSpPr txBox="1">
            <a:spLocks noChangeArrowheads="1"/>
          </p:cNvSpPr>
          <p:nvPr/>
        </p:nvSpPr>
        <p:spPr bwMode="auto">
          <a:xfrm>
            <a:off x="6023429" y="4393974"/>
            <a:ext cx="3120571" cy="338554"/>
          </a:xfrm>
          <a:prstGeom prst="rect">
            <a:avLst/>
          </a:prstGeom>
          <a:noFill/>
          <a:ln w="9525">
            <a:noFill/>
            <a:miter lim="800000"/>
            <a:headEnd/>
            <a:tailEnd/>
          </a:ln>
        </p:spPr>
        <p:txBody>
          <a:bodyPr wrap="square">
            <a:spAutoFit/>
          </a:bodyPr>
          <a:lstStyle/>
          <a:p>
            <a:pPr>
              <a:spcBef>
                <a:spcPct val="50000"/>
              </a:spcBef>
            </a:pPr>
            <a:r>
              <a:rPr lang="en-US" altLang="zh-CN" sz="1600" b="0" dirty="0" smtClean="0">
                <a:solidFill>
                  <a:schemeClr val="tx1"/>
                </a:solidFill>
                <a:latin typeface="Lucida Console" pitchFamily="49" charset="0"/>
                <a:ea typeface="宋体" charset="-122"/>
              </a:rPr>
              <a:t>Response 221: goodbye</a:t>
            </a:r>
            <a:endParaRPr lang="en-US" altLang="zh-CN" sz="1600" b="0" dirty="0">
              <a:solidFill>
                <a:schemeClr val="tx1"/>
              </a:solidFill>
              <a:latin typeface="Lucida Console" pitchFamily="49"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2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2000"/>
                                        <p:tgtEl>
                                          <p:spTgt spid="4"/>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wipe(right)">
                                      <p:cBhvr>
                                        <p:cTn id="14" dur="2000"/>
                                        <p:tgtEl>
                                          <p:spTgt spid="49"/>
                                        </p:tgtEl>
                                      </p:cBhvr>
                                    </p:animEffect>
                                  </p:childTnLst>
                                </p:cTn>
                              </p:par>
                            </p:childTnLst>
                          </p:cTn>
                        </p:par>
                        <p:par>
                          <p:cTn id="15" fill="hold">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2"/>
                                        </p:tgtEl>
                                        <p:attrNameLst>
                                          <p:attrName>style.visibility</p:attrName>
                                        </p:attrNameLst>
                                      </p:cBhvr>
                                      <p:to>
                                        <p:strVal val="visible"/>
                                      </p:to>
                                    </p:set>
                                  </p:childTnLst>
                                </p:cTn>
                              </p:par>
                              <p:par>
                                <p:cTn id="20" presetID="22" presetClass="entr" presetSubtype="2"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right)">
                                      <p:cBhvr>
                                        <p:cTn id="22" dur="2000"/>
                                        <p:tgtEl>
                                          <p:spTgt spid="2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right)">
                                      <p:cBhvr>
                                        <p:cTn id="25" dur="2000"/>
                                        <p:tgtEl>
                                          <p:spTgt spid="27"/>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2000"/>
                                        <p:tgtEl>
                                          <p:spTgt spid="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2000"/>
                                        <p:tgtEl>
                                          <p:spTgt spid="32"/>
                                        </p:tgtEl>
                                      </p:cBhvr>
                                    </p:animEffect>
                                  </p:childTnLst>
                                </p:cTn>
                              </p:par>
                            </p:childTnLst>
                          </p:cTn>
                        </p:par>
                        <p:par>
                          <p:cTn id="33" fill="hold">
                            <p:stCondLst>
                              <p:cond delay="8000"/>
                            </p:stCondLst>
                            <p:childTnLst>
                              <p:par>
                                <p:cTn id="34" presetID="22" presetClass="entr" presetSubtype="8" fill="hold" grpId="0"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left)">
                                      <p:cBhvr>
                                        <p:cTn id="36" dur="2000"/>
                                        <p:tgtEl>
                                          <p:spTgt spid="50"/>
                                        </p:tgtEl>
                                      </p:cBhvr>
                                    </p:animEffect>
                                  </p:childTnLst>
                                </p:cTn>
                              </p:par>
                            </p:childTnLst>
                          </p:cTn>
                        </p:par>
                        <p:par>
                          <p:cTn id="37" fill="hold">
                            <p:stCondLst>
                              <p:cond delay="12000"/>
                            </p:stCondLst>
                            <p:childTnLst>
                              <p:par>
                                <p:cTn id="38" presetID="2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2000"/>
                                        <p:tgtEl>
                                          <p:spTgt spid="12"/>
                                        </p:tgtEl>
                                      </p:cBhvr>
                                    </p:animEffect>
                                  </p:childTnLst>
                                </p:cTn>
                              </p:par>
                            </p:childTnLst>
                          </p:cTn>
                        </p:par>
                        <p:par>
                          <p:cTn id="41" fill="hold">
                            <p:stCondLst>
                              <p:cond delay="16000"/>
                            </p:stCondLst>
                            <p:childTnLst>
                              <p:par>
                                <p:cTn id="42" presetID="22" presetClass="entr" presetSubtype="8" fill="hold" grpId="0" nodeType="after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wipe(left)">
                                      <p:cBhvr>
                                        <p:cTn id="44" dur="2000"/>
                                        <p:tgtEl>
                                          <p:spTgt spid="51"/>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4"/>
                                        </p:tgtEl>
                                        <p:attrNameLst>
                                          <p:attrName>style.visibility</p:attrName>
                                        </p:attrNameLst>
                                      </p:cBhvr>
                                      <p:to>
                                        <p:strVal val="visible"/>
                                      </p:to>
                                    </p:set>
                                    <p:animEffect transition="in" filter="wipe(left)">
                                      <p:cBhvr>
                                        <p:cTn id="57" dur="2000"/>
                                        <p:tgtEl>
                                          <p:spTgt spid="5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0"/>
                                        </p:tgtEl>
                                        <p:attrNameLst>
                                          <p:attrName>style.visibility</p:attrName>
                                        </p:attrNameLst>
                                      </p:cBhvr>
                                      <p:to>
                                        <p:strVal val="visible"/>
                                      </p:to>
                                    </p:set>
                                  </p:childTnLst>
                                </p:cTn>
                              </p:par>
                            </p:childTnLst>
                          </p:cTn>
                        </p:par>
                        <p:par>
                          <p:cTn id="62" fill="hold">
                            <p:stCondLst>
                              <p:cond delay="0"/>
                            </p:stCondLst>
                            <p:childTnLst>
                              <p:par>
                                <p:cTn id="63" presetID="22" presetClass="entr" presetSubtype="2" fill="hold" grpId="0" nodeType="afterEffect">
                                  <p:stCondLst>
                                    <p:cond delay="0"/>
                                  </p:stCondLst>
                                  <p:childTnLst>
                                    <p:set>
                                      <p:cBhvr>
                                        <p:cTn id="64" dur="1" fill="hold">
                                          <p:stCondLst>
                                            <p:cond delay="0"/>
                                          </p:stCondLst>
                                        </p:cTn>
                                        <p:tgtEl>
                                          <p:spTgt spid="55"/>
                                        </p:tgtEl>
                                        <p:attrNameLst>
                                          <p:attrName>style.visibility</p:attrName>
                                        </p:attrNameLst>
                                      </p:cBhvr>
                                      <p:to>
                                        <p:strVal val="visible"/>
                                      </p:to>
                                    </p:set>
                                    <p:animEffect transition="in" filter="wipe(right)">
                                      <p:cBhvr>
                                        <p:cTn id="65" dur="2000"/>
                                        <p:tgtEl>
                                          <p:spTgt spid="5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left)">
                                      <p:cBhvr>
                                        <p:cTn id="70" dur="2000"/>
                                        <p:tgtEl>
                                          <p:spTgt spid="21"/>
                                        </p:tgtEl>
                                      </p:cBhvr>
                                    </p:animEffect>
                                  </p:childTnLst>
                                </p:cTn>
                              </p:par>
                              <p:par>
                                <p:cTn id="71" presetID="22" presetClass="entr" presetSubtype="2"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wipe(right)">
                                      <p:cBhvr>
                                        <p:cTn id="73" dur="2000"/>
                                        <p:tgtEl>
                                          <p:spTgt spid="16"/>
                                        </p:tgtEl>
                                      </p:cBhvr>
                                    </p:animEffect>
                                  </p:childTnLst>
                                </p:cTn>
                              </p:par>
                            </p:childTnLst>
                          </p:cTn>
                        </p:par>
                        <p:par>
                          <p:cTn id="74" fill="hold">
                            <p:stCondLst>
                              <p:cond delay="2000"/>
                            </p:stCondLst>
                            <p:childTnLst>
                              <p:par>
                                <p:cTn id="75" presetID="22" presetClass="entr" presetSubtype="2"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wipe(right)">
                                      <p:cBhvr>
                                        <p:cTn id="77" dur="2000"/>
                                        <p:tgtEl>
                                          <p:spTgt spid="25"/>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ipe(left)">
                                      <p:cBhvr>
                                        <p:cTn id="80" dur="2000"/>
                                        <p:tgtEl>
                                          <p:spTgt spid="17"/>
                                        </p:tgtEl>
                                      </p:cBhvr>
                                    </p:animEffect>
                                  </p:childTnLst>
                                </p:cTn>
                              </p:par>
                            </p:childTnLst>
                          </p:cTn>
                        </p:par>
                        <p:par>
                          <p:cTn id="81" fill="hold">
                            <p:stCondLst>
                              <p:cond delay="4000"/>
                            </p:stCondLst>
                            <p:childTnLst>
                              <p:par>
                                <p:cTn id="82" presetID="22" presetClass="entr" presetSubtype="8"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left)">
                                      <p:cBhvr>
                                        <p:cTn id="84" dur="2000"/>
                                        <p:tgtEl>
                                          <p:spTgt spid="47"/>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right)">
                                      <p:cBhvr>
                                        <p:cTn id="87" dur="20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childTnLst>
                                </p:cTn>
                              </p:par>
                              <p:par>
                                <p:cTn id="92" presetID="22" presetClass="entr" presetSubtype="2" fill="hold" grpId="0" nodeType="with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wipe(right)">
                                      <p:cBhvr>
                                        <p:cTn id="94" dur="2000"/>
                                        <p:tgtEl>
                                          <p:spTgt spid="7"/>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left)">
                                      <p:cBhvr>
                                        <p:cTn id="9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2" grpId="0"/>
      <p:bldP spid="16" grpId="0"/>
      <p:bldP spid="17" grpId="0"/>
      <p:bldP spid="18" grpId="0"/>
      <p:bldP spid="19" grpId="0"/>
      <p:bldP spid="21" grpId="0" animBg="1"/>
      <p:bldP spid="22" grpId="0" animBg="1"/>
      <p:bldP spid="25" grpId="0" animBg="1"/>
      <p:bldP spid="27" grpId="0"/>
      <p:bldP spid="31" grpId="0"/>
      <p:bldP spid="32" grpId="0"/>
      <p:bldP spid="39" grpId="0" animBg="1"/>
      <p:bldP spid="40" grpId="0" animBg="1"/>
      <p:bldP spid="41" grpId="0" animBg="1"/>
      <p:bldP spid="42" grpId="0" animBg="1"/>
      <p:bldP spid="47" grpId="0" animBg="1"/>
      <p:bldP spid="49" grpId="0"/>
      <p:bldP spid="50" grpId="0"/>
      <p:bldP spid="51" grpId="0"/>
      <p:bldP spid="52" grpId="0"/>
      <p:bldP spid="53" grpId="0"/>
      <p:bldP spid="54" grpId="0" animBg="1"/>
      <p:bldP spid="55" grpId="0" animBg="1"/>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r>
              <a:rPr lang="en-US" sz="2800" dirty="0" smtClean="0">
                <a:solidFill>
                  <a:schemeClr val="tx1"/>
                </a:solidFill>
                <a:latin typeface="Tahoma" pitchFamily="34" charset="0"/>
                <a:ea typeface="Tahoma" pitchFamily="34" charset="0"/>
                <a:cs typeface="Tahoma" pitchFamily="34" charset="0"/>
              </a:rPr>
              <a:t> FTP Client Commands (issued by user interface)</a:t>
            </a:r>
            <a:endParaRPr lang="zh-CN" altLang="en-US" sz="2800" dirty="0"/>
          </a:p>
        </p:txBody>
      </p:sp>
      <p:graphicFrame>
        <p:nvGraphicFramePr>
          <p:cNvPr id="13359" name="Group 47"/>
          <p:cNvGraphicFramePr>
            <a:graphicFrameLocks noGrp="1"/>
          </p:cNvGraphicFramePr>
          <p:nvPr/>
        </p:nvGraphicFramePr>
        <p:xfrm>
          <a:off x="921879" y="881063"/>
          <a:ext cx="7416800" cy="5212080"/>
        </p:xfrm>
        <a:graphic>
          <a:graphicData uri="http://schemas.openxmlformats.org/drawingml/2006/table">
            <a:tbl>
              <a:tblPr/>
              <a:tblGrid>
                <a:gridCol w="3308350"/>
                <a:gridCol w="4108450"/>
              </a:tblGrid>
              <a:tr h="42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charset="-122"/>
                        </a:rPr>
                        <a:t>Command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Description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charset="-122"/>
                        </a:rPr>
                        <a:t>get</a:t>
                      </a:r>
                      <a:r>
                        <a:rPr kumimoji="0" lang="en-US" altLang="zh-CN" sz="2400" b="1" i="0" u="none" strike="noStrike" cap="none" normalizeH="0" baseline="0" dirty="0" smtClean="0">
                          <a:ln>
                            <a:noFill/>
                          </a:ln>
                          <a:solidFill>
                            <a:srgbClr val="00FF00"/>
                          </a:solidFill>
                          <a:effectLst/>
                          <a:latin typeface="Arial" charset="0"/>
                          <a:ea typeface="宋体" charset="-122"/>
                        </a:rPr>
                        <a:t> </a:t>
                      </a:r>
                      <a:r>
                        <a:rPr kumimoji="0" lang="en-US" altLang="zh-CN" sz="2200" b="0" i="1" u="none" strike="noStrike" cap="none" normalizeH="0" baseline="0" dirty="0" smtClean="0">
                          <a:ln>
                            <a:noFill/>
                          </a:ln>
                          <a:solidFill>
                            <a:schemeClr val="tx1"/>
                          </a:solidFill>
                          <a:effectLst/>
                          <a:latin typeface="Arial" charset="0"/>
                          <a:ea typeface="宋体" charset="-122"/>
                        </a:rPr>
                        <a:t>filename</a:t>
                      </a:r>
                      <a:endParaRPr kumimoji="0" lang="en-US" altLang="zh-CN" sz="2400" b="1" i="0" u="none" strike="noStrike" cap="none" normalizeH="0" baseline="0" dirty="0" smtClean="0">
                        <a:ln>
                          <a:noFill/>
                        </a:ln>
                        <a:solidFill>
                          <a:srgbClr val="00FF00"/>
                        </a:solidFill>
                        <a:effectLst/>
                        <a:latin typeface="Arial"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Retrieve file from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mget</a:t>
                      </a:r>
                      <a:r>
                        <a:rPr kumimoji="0" lang="en-US" altLang="zh-CN" sz="2400" b="1" i="0" u="none" strike="noStrike" cap="none" normalizeH="0" baseline="0" smtClean="0">
                          <a:ln>
                            <a:noFill/>
                          </a:ln>
                          <a:solidFill>
                            <a:srgbClr val="00FF00"/>
                          </a:solidFill>
                          <a:effectLst/>
                          <a:latin typeface="Arial" charset="0"/>
                          <a:ea typeface="宋体" charset="-122"/>
                        </a:rPr>
                        <a:t> </a:t>
                      </a:r>
                      <a:r>
                        <a:rPr kumimoji="0" lang="en-US" altLang="zh-CN" sz="2200" b="0" i="1" u="none" strike="noStrike" cap="none" normalizeH="0" baseline="0" smtClean="0">
                          <a:ln>
                            <a:noFill/>
                          </a:ln>
                          <a:solidFill>
                            <a:schemeClr val="tx1"/>
                          </a:solidFill>
                          <a:effectLst/>
                          <a:latin typeface="Arial" charset="0"/>
                          <a:ea typeface="宋体" charset="-122"/>
                        </a:rPr>
                        <a:t>filename*</a:t>
                      </a:r>
                      <a:endParaRPr kumimoji="0" lang="en-US" altLang="zh-CN" sz="2200" b="0" i="0" u="none" strike="noStrike" cap="none" normalizeH="0" baseline="0" smtClean="0">
                        <a:ln>
                          <a:noFill/>
                        </a:ln>
                        <a:solidFill>
                          <a:schemeClr val="tx1"/>
                        </a:solidFill>
                        <a:effectLst/>
                        <a:latin typeface="Arial"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Retrieve multiple files from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put</a:t>
                      </a:r>
                      <a:r>
                        <a:rPr kumimoji="0" lang="en-US" altLang="zh-CN" sz="2400" b="1" i="0" u="none" strike="noStrike" cap="none" normalizeH="0" baseline="0" smtClean="0">
                          <a:ln>
                            <a:noFill/>
                          </a:ln>
                          <a:solidFill>
                            <a:srgbClr val="00FF00"/>
                          </a:solidFill>
                          <a:effectLst/>
                          <a:latin typeface="Arial" charset="0"/>
                          <a:ea typeface="宋体" charset="-122"/>
                        </a:rPr>
                        <a:t> </a:t>
                      </a:r>
                      <a:r>
                        <a:rPr kumimoji="0" lang="en-US" altLang="zh-CN" sz="2200" b="0" i="1" u="none" strike="noStrike" cap="none" normalizeH="0" baseline="0" smtClean="0">
                          <a:ln>
                            <a:noFill/>
                          </a:ln>
                          <a:solidFill>
                            <a:schemeClr val="tx1"/>
                          </a:solidFill>
                          <a:effectLst/>
                          <a:latin typeface="Arial" charset="0"/>
                          <a:ea typeface="宋体" charset="-122"/>
                        </a:rPr>
                        <a:t>filename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Copy local file to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mput</a:t>
                      </a:r>
                      <a:r>
                        <a:rPr kumimoji="0" lang="en-US" altLang="zh-CN" sz="2400" b="1" i="0" u="none" strike="noStrike" cap="none" normalizeH="0" baseline="0" smtClean="0">
                          <a:ln>
                            <a:noFill/>
                          </a:ln>
                          <a:solidFill>
                            <a:srgbClr val="00FF00"/>
                          </a:solidFill>
                          <a:effectLst/>
                          <a:latin typeface="Arial" charset="0"/>
                          <a:ea typeface="宋体" charset="-122"/>
                        </a:rPr>
                        <a:t> </a:t>
                      </a:r>
                      <a:r>
                        <a:rPr kumimoji="0" lang="en-US" altLang="zh-CN" sz="2200" b="0" i="1" u="none" strike="noStrike" cap="none" normalizeH="0" baseline="0" smtClean="0">
                          <a:ln>
                            <a:noFill/>
                          </a:ln>
                          <a:solidFill>
                            <a:schemeClr val="tx1"/>
                          </a:solidFill>
                          <a:effectLst/>
                          <a:latin typeface="Arial" charset="0"/>
                          <a:ea typeface="宋体" charset="-122"/>
                        </a:rPr>
                        <a:t>filename*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Copy multiple local files to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open</a:t>
                      </a:r>
                      <a:r>
                        <a:rPr kumimoji="0" lang="en-US" altLang="zh-CN" sz="2400" b="1" i="0" u="none" strike="noStrike" cap="none" normalizeH="0" baseline="0" smtClean="0">
                          <a:ln>
                            <a:noFill/>
                          </a:ln>
                          <a:solidFill>
                            <a:srgbClr val="00FF00"/>
                          </a:solidFill>
                          <a:effectLst/>
                          <a:latin typeface="Arial" charset="0"/>
                          <a:ea typeface="宋体" charset="-122"/>
                        </a:rPr>
                        <a:t> </a:t>
                      </a:r>
                      <a:r>
                        <a:rPr kumimoji="0" lang="en-US" altLang="zh-CN" sz="2200" b="0" i="1" u="none" strike="noStrike" cap="none" normalizeH="0" baseline="0" smtClean="0">
                          <a:ln>
                            <a:noFill/>
                          </a:ln>
                          <a:solidFill>
                            <a:schemeClr val="tx1"/>
                          </a:solidFill>
                          <a:effectLst/>
                          <a:latin typeface="Arial" charset="0"/>
                          <a:ea typeface="宋体" charset="-122"/>
                        </a:rPr>
                        <a:t>server</a:t>
                      </a:r>
                      <a:endParaRPr kumimoji="0" lang="en-US" altLang="zh-CN" sz="2400" b="1" i="0" u="none" strike="noStrike" cap="none" normalizeH="0" baseline="0" smtClean="0">
                        <a:ln>
                          <a:noFill/>
                        </a:ln>
                        <a:solidFill>
                          <a:srgbClr val="00FF00"/>
                        </a:solidFill>
                        <a:effectLst/>
                        <a:latin typeface="Arial"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Begin login to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bye / close / exit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Logoff server</a:t>
                      </a:r>
                      <a:endParaRPr kumimoji="0" lang="en-US" altLang="zh-CN" sz="1800" b="0" i="1"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ls / 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List files in current remote dir on server </a:t>
                      </a:r>
                      <a:endParaRPr kumimoji="0" lang="en-US" altLang="zh-CN" sz="1800" b="0" i="1" u="none" strike="noStrike" cap="none" normalizeH="0" baseline="0" smtClean="0">
                        <a:ln>
                          <a:noFill/>
                        </a:ln>
                        <a:solidFill>
                          <a:schemeClr val="tx1"/>
                        </a:solidFill>
                        <a:effectLst/>
                        <a:latin typeface="Arial" charset="0"/>
                        <a:ea typeface="宋体"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smtClean="0">
                          <a:ln>
                            <a:noFill/>
                          </a:ln>
                          <a:solidFill>
                            <a:schemeClr val="tx1"/>
                          </a:solidFill>
                          <a:effectLst/>
                          <a:latin typeface="Arial" charset="0"/>
                          <a:ea typeface="宋体" charset="-122"/>
                        </a:rPr>
                        <a:t>lcd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Change local 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err="1" smtClean="0">
                          <a:ln>
                            <a:noFill/>
                          </a:ln>
                          <a:solidFill>
                            <a:schemeClr val="tx1"/>
                          </a:solidFill>
                          <a:effectLst/>
                          <a:latin typeface="Arial" charset="0"/>
                          <a:ea typeface="宋体" charset="-122"/>
                        </a:rPr>
                        <a:t>cd</a:t>
                      </a:r>
                      <a:endParaRPr kumimoji="0" lang="en-US" altLang="zh-CN" sz="2400" b="1" i="0" u="none" strike="noStrike" cap="none" normalizeH="0" baseline="0" dirty="0" smtClean="0">
                        <a:ln>
                          <a:noFill/>
                        </a:ln>
                        <a:solidFill>
                          <a:schemeClr val="tx1"/>
                        </a:solidFill>
                        <a:effectLst/>
                        <a:latin typeface="Arial"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Change remote 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err="1" smtClean="0">
                          <a:ln>
                            <a:noFill/>
                          </a:ln>
                          <a:solidFill>
                            <a:schemeClr val="tx1"/>
                          </a:solidFill>
                          <a:effectLst/>
                          <a:latin typeface="Arial" charset="0"/>
                          <a:ea typeface="宋体" charset="-122"/>
                        </a:rPr>
                        <a:t>rhelp</a:t>
                      </a:r>
                      <a:r>
                        <a:rPr kumimoji="0" lang="en-US" altLang="zh-CN" sz="2400" b="1" i="0" u="none" strike="noStrike" cap="none" normalizeH="0" baseline="0" dirty="0" smtClean="0">
                          <a:ln>
                            <a:noFill/>
                          </a:ln>
                          <a:solidFill>
                            <a:schemeClr val="tx1"/>
                          </a:solidFill>
                          <a:effectLst/>
                          <a:latin typeface="Arial" charset="0"/>
                          <a:ea typeface="宋体" charset="-122"/>
                        </a:rPr>
                        <a:t> / </a:t>
                      </a:r>
                      <a:r>
                        <a:rPr kumimoji="0" lang="en-US" altLang="zh-CN" sz="2400" b="1" i="0" u="none" strike="noStrike" cap="none" normalizeH="0" baseline="0" dirty="0" err="1" smtClean="0">
                          <a:ln>
                            <a:noFill/>
                          </a:ln>
                          <a:solidFill>
                            <a:schemeClr val="tx1"/>
                          </a:solidFill>
                          <a:effectLst/>
                          <a:latin typeface="Arial" charset="0"/>
                          <a:ea typeface="宋体" charset="-122"/>
                        </a:rPr>
                        <a:t>remotehelp</a:t>
                      </a:r>
                      <a:endParaRPr kumimoji="0" lang="en-US" altLang="zh-CN" sz="2400" b="1" i="0" u="none" strike="noStrike" cap="none" normalizeH="0" baseline="0" dirty="0" smtClean="0">
                        <a:ln>
                          <a:noFill/>
                        </a:ln>
                        <a:solidFill>
                          <a:schemeClr val="tx1"/>
                        </a:solidFill>
                        <a:effectLst/>
                        <a:latin typeface="Arial" charset="0"/>
                        <a:ea typeface="宋体"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Lists commands the server accepts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57" name="Text Box 45"/>
          <p:cNvSpPr txBox="1">
            <a:spLocks noChangeArrowheads="1"/>
          </p:cNvSpPr>
          <p:nvPr/>
        </p:nvSpPr>
        <p:spPr bwMode="auto">
          <a:xfrm>
            <a:off x="885354" y="6084888"/>
            <a:ext cx="7516801" cy="584775"/>
          </a:xfrm>
          <a:prstGeom prst="rect">
            <a:avLst/>
          </a:prstGeom>
          <a:noFill/>
          <a:ln w="9525" algn="ctr">
            <a:noFill/>
            <a:miter lim="800000"/>
            <a:headEnd/>
            <a:tailEnd/>
          </a:ln>
          <a:effectLst/>
        </p:spPr>
        <p:txBody>
          <a:bodyPr wrap="none">
            <a:spAutoFit/>
          </a:bodyPr>
          <a:lstStyle/>
          <a:p>
            <a:r>
              <a:rPr lang="en-US" altLang="zh-CN" sz="1600" dirty="0">
                <a:solidFill>
                  <a:schemeClr val="tx1"/>
                </a:solidFill>
                <a:ea typeface="宋体" charset="-122"/>
              </a:rPr>
              <a:t>*Server sends list of matching files to client, Client protocol interpreter</a:t>
            </a:r>
            <a:br>
              <a:rPr lang="en-US" altLang="zh-CN" sz="1600" dirty="0">
                <a:solidFill>
                  <a:schemeClr val="tx1"/>
                </a:solidFill>
                <a:ea typeface="宋体" charset="-122"/>
              </a:rPr>
            </a:br>
            <a:r>
              <a:rPr lang="en-US" altLang="zh-CN" sz="1600" dirty="0">
                <a:solidFill>
                  <a:schemeClr val="tx1"/>
                </a:solidFill>
                <a:ea typeface="宋体" charset="-122"/>
              </a:rPr>
              <a:t> asks the user for operation on each matching file.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67" name="Group 75"/>
          <p:cNvGraphicFramePr>
            <a:graphicFrameLocks noGrp="1"/>
          </p:cNvGraphicFramePr>
          <p:nvPr>
            <p:ph type="tbl" idx="1"/>
          </p:nvPr>
        </p:nvGraphicFramePr>
        <p:xfrm>
          <a:off x="577850" y="1684338"/>
          <a:ext cx="7994650" cy="3663950"/>
        </p:xfrm>
        <a:graphic>
          <a:graphicData uri="http://schemas.openxmlformats.org/drawingml/2006/table">
            <a:tbl>
              <a:tblPr/>
              <a:tblGrid>
                <a:gridCol w="3446463"/>
                <a:gridCol w="4548187"/>
              </a:tblGrid>
              <a:tr h="385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Command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Description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LIST</a:t>
                      </a:r>
                      <a:r>
                        <a:rPr kumimoji="0" lang="en-US" sz="2400" b="0" i="0" u="none" strike="noStrike" cap="none" normalizeH="0" baseline="0" smtClean="0">
                          <a:ln>
                            <a:noFill/>
                          </a:ln>
                          <a:solidFill>
                            <a:schemeClr val="tx1"/>
                          </a:solidFill>
                          <a:effectLst/>
                          <a:latin typeface="Arial" charset="0"/>
                        </a:rPr>
                        <a:t> [</a:t>
                      </a:r>
                      <a:r>
                        <a:rPr kumimoji="0" lang="en-US" sz="2200" b="0" i="1" u="none" strike="noStrike" cap="none" normalizeH="0" baseline="0" smtClean="0">
                          <a:ln>
                            <a:noFill/>
                          </a:ln>
                          <a:solidFill>
                            <a:schemeClr val="tx1"/>
                          </a:solidFill>
                          <a:effectLst/>
                          <a:latin typeface="Arial" charset="0"/>
                        </a:rPr>
                        <a:t>filelist </a:t>
                      </a:r>
                      <a:r>
                        <a:rPr kumimoji="0" lang="en-US" sz="22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List files or directories (ls / 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USER </a:t>
                      </a:r>
                      <a:r>
                        <a:rPr kumimoji="0" lang="en-US" sz="2200" b="0" i="1" u="none" strike="noStrike" cap="none" normalizeH="0" baseline="0" smtClean="0">
                          <a:ln>
                            <a:noFill/>
                          </a:ln>
                          <a:solidFill>
                            <a:schemeClr val="tx1"/>
                          </a:solidFill>
                          <a:effectLst/>
                          <a:latin typeface="Arial" charset="0"/>
                        </a:rPr>
                        <a:t>username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Send username to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PASS</a:t>
                      </a:r>
                      <a:r>
                        <a:rPr kumimoji="0" lang="en-US" sz="1800" b="0" i="0" u="none" strike="noStrike" cap="none" normalizeH="0" baseline="0" smtClean="0">
                          <a:ln>
                            <a:noFill/>
                          </a:ln>
                          <a:solidFill>
                            <a:schemeClr val="tx1"/>
                          </a:solidFill>
                          <a:effectLst/>
                          <a:latin typeface="Arial" charset="0"/>
                        </a:rPr>
                        <a:t> </a:t>
                      </a:r>
                      <a:r>
                        <a:rPr kumimoji="0" lang="en-US" sz="2200" b="0" i="1" u="none" strike="noStrike" cap="none" normalizeH="0" baseline="0" smtClean="0">
                          <a:ln>
                            <a:noFill/>
                          </a:ln>
                          <a:solidFill>
                            <a:schemeClr val="tx1"/>
                          </a:solidFill>
                          <a:effectLst/>
                          <a:latin typeface="Arial" charset="0"/>
                        </a:rPr>
                        <a:t>password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Password on server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PORT</a:t>
                      </a:r>
                      <a:r>
                        <a:rPr kumimoji="0" lang="en-US" sz="2400" b="0" i="0" u="none" strike="noStrike" cap="none" normalizeH="0" baseline="0" dirty="0" smtClean="0">
                          <a:ln>
                            <a:noFill/>
                          </a:ln>
                          <a:solidFill>
                            <a:schemeClr val="tx1"/>
                          </a:solidFill>
                          <a:effectLst/>
                          <a:latin typeface="Arial" charset="0"/>
                        </a:rPr>
                        <a:t> </a:t>
                      </a:r>
                      <a:r>
                        <a:rPr kumimoji="0" lang="en-US" sz="2200" b="0" i="1" u="none" strike="noStrike" cap="none" normalizeH="0" baseline="0" dirty="0" smtClean="0">
                          <a:ln>
                            <a:noFill/>
                          </a:ln>
                          <a:solidFill>
                            <a:schemeClr val="tx1"/>
                          </a:solidFill>
                          <a:effectLst/>
                          <a:latin typeface="Arial" charset="0"/>
                        </a:rPr>
                        <a:t>h1,h2,h3,h4,p1,p2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Client IP and port number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RETR</a:t>
                      </a:r>
                      <a:r>
                        <a:rPr kumimoji="0" lang="en-US" sz="2400" b="0" i="0" u="none" strike="noStrike" cap="none" normalizeH="0" baseline="0" smtClean="0">
                          <a:ln>
                            <a:noFill/>
                          </a:ln>
                          <a:solidFill>
                            <a:schemeClr val="tx1"/>
                          </a:solidFill>
                          <a:effectLst/>
                          <a:latin typeface="Arial" charset="0"/>
                        </a:rPr>
                        <a:t> </a:t>
                      </a:r>
                      <a:r>
                        <a:rPr kumimoji="0" lang="en-US" sz="2200" b="0" i="1" u="none" strike="noStrike" cap="none" normalizeH="0" baseline="0" smtClean="0">
                          <a:ln>
                            <a:noFill/>
                          </a:ln>
                          <a:solidFill>
                            <a:schemeClr val="tx1"/>
                          </a:solidFill>
                          <a:effectLst/>
                          <a:latin typeface="Arial" charset="0"/>
                        </a:rPr>
                        <a:t>filename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Retrieve (get) </a:t>
                      </a:r>
                      <a:r>
                        <a:rPr kumimoji="0" lang="en-US" sz="1800" b="0" i="1" u="none" strike="noStrike" cap="none" normalizeH="0" baseline="0" dirty="0" smtClean="0">
                          <a:ln>
                            <a:noFill/>
                          </a:ln>
                          <a:solidFill>
                            <a:schemeClr val="tx1"/>
                          </a:solidFill>
                          <a:effectLst/>
                          <a:latin typeface="Arial" charset="0"/>
                        </a:rPr>
                        <a:t>filename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STOR</a:t>
                      </a:r>
                      <a:r>
                        <a:rPr kumimoji="0" lang="en-US" sz="2400" b="0" i="0" u="none" strike="noStrike" cap="none" normalizeH="0" baseline="0" dirty="0" smtClean="0">
                          <a:ln>
                            <a:noFill/>
                          </a:ln>
                          <a:solidFill>
                            <a:schemeClr val="tx1"/>
                          </a:solidFill>
                          <a:effectLst/>
                          <a:latin typeface="Arial" charset="0"/>
                        </a:rPr>
                        <a:t> </a:t>
                      </a:r>
                      <a:r>
                        <a:rPr kumimoji="0" lang="en-US" sz="2200" b="0" i="1" u="none" strike="noStrike" cap="none" normalizeH="0" baseline="0" dirty="0" smtClean="0">
                          <a:ln>
                            <a:noFill/>
                          </a:ln>
                          <a:solidFill>
                            <a:schemeClr val="tx1"/>
                          </a:solidFill>
                          <a:effectLst/>
                          <a:latin typeface="Arial" charset="0"/>
                        </a:rPr>
                        <a:t>filename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Store (put) </a:t>
                      </a:r>
                      <a:r>
                        <a:rPr kumimoji="0" lang="en-US" sz="1800" b="0" i="1" u="none" strike="noStrike" cap="none" normalizeH="0" baseline="0" dirty="0" smtClean="0">
                          <a:ln>
                            <a:noFill/>
                          </a:ln>
                          <a:solidFill>
                            <a:schemeClr val="tx1"/>
                          </a:solidFill>
                          <a:effectLst/>
                          <a:latin typeface="Arial" charset="0"/>
                        </a:rPr>
                        <a:t>filename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kern="1200" cap="none" normalizeH="0" baseline="0" dirty="0" smtClean="0">
                          <a:ln>
                            <a:noFill/>
                          </a:ln>
                          <a:solidFill>
                            <a:schemeClr val="tx1"/>
                          </a:solidFill>
                          <a:effectLst/>
                          <a:latin typeface="Arial" charset="0"/>
                          <a:ea typeface="+mn-ea"/>
                          <a:cs typeface="+mn-cs"/>
                        </a:rPr>
                        <a:t>NLIST </a:t>
                      </a:r>
                      <a:r>
                        <a:rPr kumimoji="0" lang="en-US" sz="2200" b="0" i="1" u="none" strike="noStrike" kern="1200" cap="none" normalizeH="0" baseline="0" dirty="0" smtClean="0">
                          <a:ln>
                            <a:noFill/>
                          </a:ln>
                          <a:solidFill>
                            <a:schemeClr val="tx1"/>
                          </a:solidFill>
                          <a:effectLst/>
                          <a:latin typeface="Arial" charset="0"/>
                          <a:ea typeface="+mn-ea"/>
                          <a:cs typeface="+mn-cs"/>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kern="1200" cap="none" normalizeH="0" baseline="0" dirty="0" smtClean="0">
                          <a:ln>
                            <a:noFill/>
                          </a:ln>
                          <a:solidFill>
                            <a:schemeClr val="tx1"/>
                          </a:solidFill>
                          <a:effectLst/>
                          <a:latin typeface="Arial" charset="0"/>
                          <a:ea typeface="+mn-ea"/>
                          <a:cs typeface="+mn-cs"/>
                        </a:rPr>
                        <a:t>To retrieve (</a:t>
                      </a:r>
                      <a:r>
                        <a:rPr kumimoji="0" lang="en-US" sz="1800" b="0" i="0" u="none" strike="noStrike" kern="1200" cap="none" normalizeH="0" baseline="0" dirty="0" err="1" smtClean="0">
                          <a:ln>
                            <a:noFill/>
                          </a:ln>
                          <a:solidFill>
                            <a:schemeClr val="tx1"/>
                          </a:solidFill>
                          <a:effectLst/>
                          <a:latin typeface="Arial" charset="0"/>
                          <a:ea typeface="+mn-ea"/>
                          <a:cs typeface="+mn-cs"/>
                        </a:rPr>
                        <a:t>mget</a:t>
                      </a:r>
                      <a:r>
                        <a:rPr kumimoji="0" lang="en-US" sz="1800" b="0" i="0" u="none" strike="noStrike" kern="1200" cap="none" normalizeH="0" baseline="0" dirty="0" smtClean="0">
                          <a:ln>
                            <a:noFill/>
                          </a:ln>
                          <a:solidFill>
                            <a:schemeClr val="tx1"/>
                          </a:solidFill>
                          <a:effectLst/>
                          <a:latin typeface="Arial" charset="0"/>
                          <a:ea typeface="+mn-ea"/>
                          <a:cs typeface="+mn-cs"/>
                        </a:rPr>
                        <a:t>) </a:t>
                      </a:r>
                      <a:r>
                        <a:rPr kumimoji="0" lang="en-US" sz="1800" b="0" i="0" u="none" strike="noStrike" kern="1200" cap="none" normalizeH="0" baseline="0" dirty="0" err="1" smtClean="0">
                          <a:ln>
                            <a:noFill/>
                          </a:ln>
                          <a:solidFill>
                            <a:schemeClr val="tx1"/>
                          </a:solidFill>
                          <a:effectLst/>
                          <a:latin typeface="Arial" charset="0"/>
                          <a:ea typeface="+mn-ea"/>
                          <a:cs typeface="+mn-cs"/>
                        </a:rPr>
                        <a:t>mutliple</a:t>
                      </a:r>
                      <a:r>
                        <a:rPr kumimoji="0" lang="en-US" sz="1800" b="0" i="0" u="none" strike="noStrike" kern="1200" cap="none" normalizeH="0" baseline="0" dirty="0" smtClean="0">
                          <a:ln>
                            <a:noFill/>
                          </a:ln>
                          <a:solidFill>
                            <a:schemeClr val="tx1"/>
                          </a:solidFill>
                          <a:effectLst/>
                          <a:latin typeface="Arial" charset="0"/>
                          <a:ea typeface="+mn-ea"/>
                          <a:cs typeface="+mn-cs"/>
                        </a:rPr>
                        <a:t> files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 A-PDU FTP Commands</a:t>
            </a:r>
            <a:endParaRPr lang="zh-CN"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 FTP Response Format</a:t>
            </a:r>
            <a:endParaRPr lang="zh-CN" altLang="en-US" sz="2800" dirty="0"/>
          </a:p>
        </p:txBody>
      </p:sp>
      <p:graphicFrame>
        <p:nvGraphicFramePr>
          <p:cNvPr id="15379" name="Group 19"/>
          <p:cNvGraphicFramePr>
            <a:graphicFrameLocks noGrp="1"/>
          </p:cNvGraphicFramePr>
          <p:nvPr/>
        </p:nvGraphicFramePr>
        <p:xfrm>
          <a:off x="685800" y="937533"/>
          <a:ext cx="7772400" cy="5492306"/>
        </p:xfrm>
        <a:graphic>
          <a:graphicData uri="http://schemas.openxmlformats.org/drawingml/2006/table">
            <a:tbl>
              <a:tblPr/>
              <a:tblGrid>
                <a:gridCol w="1066800"/>
                <a:gridCol w="6705600"/>
              </a:tblGrid>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charset="-122"/>
                        </a:rPr>
                        <a:t>Reply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charset="0"/>
                          <a:ea typeface="宋体" charset="-122"/>
                        </a:rPr>
                        <a:t>Description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346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charset="-122"/>
                        </a:rPr>
                        <a:t>1</a:t>
                      </a:r>
                      <a:r>
                        <a:rPr kumimoji="0" lang="en-US" altLang="zh-CN" sz="1800" b="0" i="0" u="none" strike="noStrike" cap="none" normalizeH="0" baseline="0" smtClean="0">
                          <a:ln>
                            <a:noFill/>
                          </a:ln>
                          <a:solidFill>
                            <a:schemeClr val="tx1"/>
                          </a:solidFill>
                          <a:effectLst/>
                          <a:latin typeface="Arial" charset="0"/>
                          <a:ea typeface="宋体" charset="-122"/>
                        </a:rPr>
                        <a:t>yz</a:t>
                      </a:r>
                    </a:p>
                    <a:p>
                      <a:pPr marL="0" marR="0" lvl="0" indent="0" algn="l" defTabSz="914400" rtl="0" eaLnBrk="1" fontAlgn="base" latinLnBrk="0" hangingPunct="1">
                        <a:lnSpc>
                          <a:spcPct val="175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charset="-122"/>
                        </a:rPr>
                        <a:t>2</a:t>
                      </a:r>
                      <a:r>
                        <a:rPr kumimoji="0" lang="en-US" altLang="zh-CN" sz="1800" b="0" i="0" u="none" strike="noStrike" cap="none" normalizeH="0" baseline="0" smtClean="0">
                          <a:ln>
                            <a:noFill/>
                          </a:ln>
                          <a:solidFill>
                            <a:schemeClr val="tx1"/>
                          </a:solidFill>
                          <a:effectLst/>
                          <a:latin typeface="Arial" charset="0"/>
                          <a:ea typeface="宋体" charset="-122"/>
                        </a:rPr>
                        <a:t>yz</a:t>
                      </a:r>
                    </a:p>
                    <a:p>
                      <a:pPr marL="0" marR="0" lvl="0" indent="0" algn="l" defTabSz="914400" rtl="0" eaLnBrk="1" fontAlgn="base" latinLnBrk="0" hangingPunct="1">
                        <a:lnSpc>
                          <a:spcPct val="8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charset="-122"/>
                        </a:rPr>
                        <a:t>3</a:t>
                      </a:r>
                      <a:r>
                        <a:rPr kumimoji="0" lang="en-US" altLang="zh-CN" sz="1800" b="0" i="0" u="none" strike="noStrike" cap="none" normalizeH="0" baseline="0" smtClean="0">
                          <a:ln>
                            <a:noFill/>
                          </a:ln>
                          <a:solidFill>
                            <a:schemeClr val="tx1"/>
                          </a:solidFill>
                          <a:effectLst/>
                          <a:latin typeface="Arial" charset="0"/>
                          <a:ea typeface="宋体" charset="-122"/>
                        </a:rPr>
                        <a:t>yz</a:t>
                      </a:r>
                    </a:p>
                    <a:p>
                      <a:pPr marL="0" marR="0" lvl="0" indent="0" algn="l" defTabSz="914400" rtl="0" eaLnBrk="1" fontAlgn="base" latinLnBrk="0" hangingPunct="1">
                        <a:lnSpc>
                          <a:spcPct val="165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charset="-122"/>
                        </a:rPr>
                        <a:t>4</a:t>
                      </a:r>
                      <a:r>
                        <a:rPr kumimoji="0" lang="en-US" altLang="zh-CN" sz="1800" b="0" i="0" u="none" strike="noStrike" cap="none" normalizeH="0" baseline="0" smtClean="0">
                          <a:ln>
                            <a:noFill/>
                          </a:ln>
                          <a:solidFill>
                            <a:schemeClr val="tx1"/>
                          </a:solidFill>
                          <a:effectLst/>
                          <a:latin typeface="Arial" charset="0"/>
                          <a:ea typeface="宋体" charset="-122"/>
                        </a:rPr>
                        <a:t>yz</a:t>
                      </a:r>
                    </a:p>
                    <a:p>
                      <a:pPr marL="0" marR="0" lvl="0" indent="0" algn="l" defTabSz="914400" rtl="0" eaLnBrk="1" fontAlgn="base" latinLnBrk="0" hangingPunct="1">
                        <a:lnSpc>
                          <a:spcPct val="155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charset="-122"/>
                        </a:rPr>
                        <a:t>5</a:t>
                      </a:r>
                      <a:r>
                        <a:rPr kumimoji="0" lang="en-US" altLang="zh-CN" sz="1800" b="0" i="0" u="none" strike="noStrike" cap="none" normalizeH="0" baseline="0" smtClean="0">
                          <a:ln>
                            <a:noFill/>
                          </a:ln>
                          <a:solidFill>
                            <a:schemeClr val="tx1"/>
                          </a:solidFill>
                          <a:effectLst/>
                          <a:latin typeface="Arial" charset="0"/>
                          <a:ea typeface="宋体" charset="-122"/>
                        </a:rPr>
                        <a:t>yz</a:t>
                      </a:r>
                    </a:p>
                  </a:txBody>
                  <a:tcP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charset="-122"/>
                        </a:rPr>
                        <a:t>Positive</a:t>
                      </a:r>
                      <a:r>
                        <a:rPr kumimoji="0" lang="en-US" altLang="zh-CN" sz="1800" b="0" i="0" u="none" strike="noStrike" cap="none" normalizeH="0" baseline="0" smtClean="0">
                          <a:ln>
                            <a:noFill/>
                          </a:ln>
                          <a:solidFill>
                            <a:schemeClr val="tx1"/>
                          </a:solidFill>
                          <a:effectLst/>
                          <a:latin typeface="Arial" charset="0"/>
                          <a:ea typeface="宋体" charset="-122"/>
                        </a:rPr>
                        <a:t> preliminary reply.The action is being started but</a:t>
                      </a:r>
                    </a:p>
                    <a:p>
                      <a:pPr marL="0" marR="0" lvl="0" indent="0" algn="l" defTabSz="914400" rtl="0" eaLnBrk="1" fontAlgn="base" latinLnBrk="0" hangingPunct="1">
                        <a:lnSpc>
                          <a:spcPct val="6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     expect another reply before sending another cmd.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charset="-122"/>
                        </a:rPr>
                        <a:t>Positive</a:t>
                      </a:r>
                      <a:r>
                        <a:rPr kumimoji="0" lang="en-US" altLang="zh-CN" sz="1800" b="0" i="0" u="none" strike="noStrike" cap="none" normalizeH="0" baseline="0" smtClean="0">
                          <a:ln>
                            <a:noFill/>
                          </a:ln>
                          <a:solidFill>
                            <a:schemeClr val="tx1"/>
                          </a:solidFill>
                          <a:effectLst/>
                          <a:latin typeface="Arial" charset="0"/>
                          <a:ea typeface="宋体" charset="-122"/>
                        </a:rPr>
                        <a:t> completion reply.  A new cmd can be sent.</a:t>
                      </a:r>
                    </a:p>
                    <a:p>
                      <a:pPr marL="0" marR="0" lvl="0" indent="0" algn="l" defTabSz="914400" rtl="0" eaLnBrk="1" fontAlgn="base" latinLnBrk="0" hangingPunct="1">
                        <a:lnSpc>
                          <a:spcPct val="105000"/>
                        </a:lnSpc>
                        <a:spcBef>
                          <a:spcPct val="2000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charset="0"/>
                          <a:ea typeface="宋体" charset="-122"/>
                        </a:rPr>
                        <a:t>Positive</a:t>
                      </a:r>
                      <a:r>
                        <a:rPr kumimoji="0" lang="en-US" altLang="zh-CN" sz="1800" b="0" i="0" u="none" strike="noStrike" cap="none" normalizeH="0" baseline="0" smtClean="0">
                          <a:ln>
                            <a:noFill/>
                          </a:ln>
                          <a:solidFill>
                            <a:schemeClr val="tx1"/>
                          </a:solidFill>
                          <a:effectLst/>
                          <a:latin typeface="Arial" charset="0"/>
                          <a:ea typeface="宋体" charset="-122"/>
                        </a:rPr>
                        <a:t> intermediate reply. The cmd has been accepted but</a:t>
                      </a:r>
                    </a:p>
                    <a:p>
                      <a:pPr marL="0" marR="0" lvl="0" indent="0" algn="l" defTabSz="914400" rtl="0" eaLnBrk="1" fontAlgn="base" latinLnBrk="0" hangingPunct="1">
                        <a:lnSpc>
                          <a:spcPct val="6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     another cmd </a:t>
                      </a:r>
                      <a:r>
                        <a:rPr kumimoji="0" lang="en-US" altLang="zh-CN" sz="1800" b="0" i="1" u="sng" strike="noStrike" cap="none" normalizeH="0" baseline="0" smtClean="0">
                          <a:ln>
                            <a:noFill/>
                          </a:ln>
                          <a:solidFill>
                            <a:schemeClr val="tx1"/>
                          </a:solidFill>
                          <a:effectLst/>
                          <a:latin typeface="Arial" charset="0"/>
                          <a:ea typeface="宋体" charset="-122"/>
                        </a:rPr>
                        <a:t>must</a:t>
                      </a:r>
                      <a:r>
                        <a:rPr kumimoji="0" lang="en-US" altLang="zh-CN" sz="1800" b="0" i="0" u="none" strike="noStrike" cap="none" normalizeH="0" baseline="0" smtClean="0">
                          <a:ln>
                            <a:noFill/>
                          </a:ln>
                          <a:solidFill>
                            <a:schemeClr val="tx1"/>
                          </a:solidFill>
                          <a:effectLst/>
                          <a:latin typeface="Arial" charset="0"/>
                          <a:ea typeface="宋体" charset="-122"/>
                        </a:rPr>
                        <a:t> be sent.</a:t>
                      </a:r>
                    </a:p>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Transient </a:t>
                      </a:r>
                      <a:r>
                        <a:rPr kumimoji="0" lang="en-US" altLang="zh-CN" sz="1800" b="1" i="0" u="none" strike="noStrike" cap="none" normalizeH="0" baseline="0" smtClean="0">
                          <a:ln>
                            <a:noFill/>
                          </a:ln>
                          <a:solidFill>
                            <a:schemeClr val="tx1"/>
                          </a:solidFill>
                          <a:effectLst/>
                          <a:latin typeface="Arial" charset="0"/>
                          <a:ea typeface="宋体" charset="-122"/>
                        </a:rPr>
                        <a:t>negative</a:t>
                      </a:r>
                      <a:r>
                        <a:rPr kumimoji="0" lang="en-US" altLang="zh-CN" sz="1800" b="0" i="0" u="none" strike="noStrike" cap="none" normalizeH="0" baseline="0" smtClean="0">
                          <a:ln>
                            <a:noFill/>
                          </a:ln>
                          <a:solidFill>
                            <a:schemeClr val="tx1"/>
                          </a:solidFill>
                          <a:effectLst/>
                          <a:latin typeface="Arial" charset="0"/>
                          <a:ea typeface="宋体" charset="-122"/>
                        </a:rPr>
                        <a:t> completion reply.  The requested action</a:t>
                      </a:r>
                    </a:p>
                    <a:p>
                      <a:pPr marL="0" marR="0" lvl="0" indent="0" algn="l" defTabSz="914400" rtl="0" eaLnBrk="1" fontAlgn="base" latinLnBrk="0" hangingPunct="1">
                        <a:lnSpc>
                          <a:spcPct val="6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     did not take place but can be sent later</a:t>
                      </a:r>
                    </a:p>
                    <a:p>
                      <a:pPr marL="0" marR="0" lvl="0" indent="0" algn="l" defTabSz="914400" rtl="0" eaLnBrk="1" fontAlgn="base" latinLnBrk="0" hangingPunct="1">
                        <a:lnSpc>
                          <a:spcPct val="9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Permanent </a:t>
                      </a:r>
                      <a:r>
                        <a:rPr kumimoji="0" lang="en-US" altLang="zh-CN" sz="1800" b="1" i="0" u="none" strike="noStrike" cap="none" normalizeH="0" baseline="0" smtClean="0">
                          <a:ln>
                            <a:noFill/>
                          </a:ln>
                          <a:solidFill>
                            <a:schemeClr val="tx1"/>
                          </a:solidFill>
                          <a:effectLst/>
                          <a:latin typeface="Arial" charset="0"/>
                          <a:ea typeface="宋体" charset="-122"/>
                        </a:rPr>
                        <a:t>negative</a:t>
                      </a:r>
                      <a:r>
                        <a:rPr kumimoji="0" lang="en-US" altLang="zh-CN" sz="1800" b="0" i="0" u="none" strike="noStrike" cap="none" normalizeH="0" baseline="0" smtClean="0">
                          <a:ln>
                            <a:noFill/>
                          </a:ln>
                          <a:solidFill>
                            <a:schemeClr val="tx1"/>
                          </a:solidFill>
                          <a:effectLst/>
                          <a:latin typeface="Arial" charset="0"/>
                          <a:ea typeface="宋体" charset="-122"/>
                        </a:rPr>
                        <a:t> completion reply.  Cmd not accepted and</a:t>
                      </a:r>
                    </a:p>
                    <a:p>
                      <a:pPr marL="0" marR="0" lvl="0" indent="0" algn="l" defTabSz="914400" rtl="0" eaLnBrk="1" fontAlgn="base" latinLnBrk="0" hangingPunct="1">
                        <a:lnSpc>
                          <a:spcPct val="6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     should not be reissued.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6150">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0</a:t>
                      </a:r>
                      <a:r>
                        <a:rPr kumimoji="0" lang="en-US" altLang="zh-CN" sz="1800" b="0" i="0" u="none" strike="noStrike" cap="none" normalizeH="0" baseline="0" smtClean="0">
                          <a:ln>
                            <a:noFill/>
                          </a:ln>
                          <a:solidFill>
                            <a:schemeClr val="tx1"/>
                          </a:solidFill>
                          <a:effectLst/>
                          <a:latin typeface="Arial" charset="0"/>
                          <a:ea typeface="宋体" charset="-122"/>
                        </a:rPr>
                        <a:t>z</a:t>
                      </a:r>
                    </a:p>
                    <a:p>
                      <a:pPr marL="0" marR="0" lvl="0" indent="0" algn="l" defTabSz="914400" rtl="0" eaLnBrk="1" fontAlgn="base" latinLnBrk="0" hangingPunct="1">
                        <a:lnSpc>
                          <a:spcPct val="7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1</a:t>
                      </a:r>
                      <a:r>
                        <a:rPr kumimoji="0" lang="en-US" altLang="zh-CN" sz="1800" b="0" i="0" u="none" strike="noStrike" cap="none" normalizeH="0" baseline="0" smtClean="0">
                          <a:ln>
                            <a:noFill/>
                          </a:ln>
                          <a:solidFill>
                            <a:schemeClr val="tx1"/>
                          </a:solidFill>
                          <a:effectLst/>
                          <a:latin typeface="Arial" charset="0"/>
                          <a:ea typeface="宋体" charset="-122"/>
                        </a:rPr>
                        <a:t>z</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2</a:t>
                      </a:r>
                      <a:r>
                        <a:rPr kumimoji="0" lang="en-US" altLang="zh-CN" sz="1800" b="0" i="0" u="none" strike="noStrike" cap="none" normalizeH="0" baseline="0" smtClean="0">
                          <a:ln>
                            <a:noFill/>
                          </a:ln>
                          <a:solidFill>
                            <a:schemeClr val="tx1"/>
                          </a:solidFill>
                          <a:effectLst/>
                          <a:latin typeface="Arial" charset="0"/>
                          <a:ea typeface="宋体" charset="-122"/>
                        </a:rPr>
                        <a:t>z</a:t>
                      </a:r>
                    </a:p>
                    <a:p>
                      <a:pPr marL="0" marR="0" lvl="0" indent="0" algn="l" defTabSz="914400" rtl="0" eaLnBrk="1" fontAlgn="base" latinLnBrk="0" hangingPunct="1">
                        <a:lnSpc>
                          <a:spcPct val="17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3</a:t>
                      </a:r>
                      <a:r>
                        <a:rPr kumimoji="0" lang="en-US" altLang="zh-CN" sz="1800" b="0" i="0" u="none" strike="noStrike" cap="none" normalizeH="0" baseline="0" smtClean="0">
                          <a:ln>
                            <a:noFill/>
                          </a:ln>
                          <a:solidFill>
                            <a:schemeClr val="tx1"/>
                          </a:solidFill>
                          <a:effectLst/>
                          <a:latin typeface="Arial" charset="0"/>
                          <a:ea typeface="宋体" charset="-122"/>
                        </a:rPr>
                        <a:t>z</a:t>
                      </a:r>
                    </a:p>
                    <a:p>
                      <a:pPr marL="0" marR="0" lvl="0" indent="0" algn="l" defTabSz="914400" rtl="0" eaLnBrk="1" fontAlgn="base" latinLnBrk="0" hangingPunct="1">
                        <a:lnSpc>
                          <a:spcPct val="16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4</a:t>
                      </a:r>
                      <a:r>
                        <a:rPr kumimoji="0" lang="en-US" altLang="zh-CN" sz="1800" b="0" i="0" u="none" strike="noStrike" cap="none" normalizeH="0" baseline="0" smtClean="0">
                          <a:ln>
                            <a:noFill/>
                          </a:ln>
                          <a:solidFill>
                            <a:schemeClr val="tx1"/>
                          </a:solidFill>
                          <a:effectLst/>
                          <a:latin typeface="Arial" charset="0"/>
                          <a:ea typeface="宋体" charset="-122"/>
                        </a:rPr>
                        <a:t>z</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charset="0"/>
                          <a:ea typeface="宋体" charset="-122"/>
                        </a:rPr>
                        <a:t>x</a:t>
                      </a:r>
                      <a:r>
                        <a:rPr kumimoji="0" lang="en-US" altLang="zh-CN" sz="2000" b="1" i="0" u="none" strike="noStrike" cap="none" normalizeH="0" baseline="0" smtClean="0">
                          <a:ln>
                            <a:noFill/>
                          </a:ln>
                          <a:solidFill>
                            <a:schemeClr val="tx1"/>
                          </a:solidFill>
                          <a:effectLst/>
                          <a:latin typeface="Arial" charset="0"/>
                          <a:ea typeface="宋体" charset="-122"/>
                        </a:rPr>
                        <a:t>5</a:t>
                      </a:r>
                      <a:r>
                        <a:rPr kumimoji="0" lang="en-US" altLang="zh-CN" sz="1800" b="0" i="0" u="none" strike="noStrike" cap="none" normalizeH="0" baseline="0" smtClean="0">
                          <a:ln>
                            <a:noFill/>
                          </a:ln>
                          <a:solidFill>
                            <a:schemeClr val="tx1"/>
                          </a:solidFill>
                          <a:effectLst/>
                          <a:latin typeface="Arial" charset="0"/>
                          <a:ea typeface="宋体" charset="-122"/>
                        </a:rPr>
                        <a:t>z</a:t>
                      </a:r>
                    </a:p>
                  </a:txBody>
                  <a:tcP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Syntax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Information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Connections.  Replies referring to control or data connections.</a:t>
                      </a:r>
                      <a:endParaRPr kumimoji="0" lang="en-US" altLang="zh-CN" sz="1200" b="0" i="0" u="none" strike="noStrike" cap="none" normalizeH="0" baseline="0" dirty="0" smtClean="0">
                        <a:ln>
                          <a:noFill/>
                        </a:ln>
                        <a:solidFill>
                          <a:schemeClr val="tx1"/>
                        </a:solidFill>
                        <a:effectLst/>
                        <a:latin typeface="Arial" charset="0"/>
                        <a:ea typeface="宋体" charset="-122"/>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Arial" charset="0"/>
                        <a:ea typeface="宋体"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Authentication and accounting  </a:t>
                      </a:r>
                    </a:p>
                    <a:p>
                      <a:pPr marL="0" marR="0" lvl="0" indent="0" algn="l" defTabSz="914400" rtl="0" eaLnBrk="1" fontAlgn="base" latinLnBrk="0" hangingPunct="1">
                        <a:lnSpc>
                          <a:spcPct val="65000"/>
                        </a:lnSpc>
                        <a:spcBef>
                          <a:spcPct val="2000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charset="0"/>
                        <a:ea typeface="宋体"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charset="-122"/>
                        </a:rPr>
                        <a:t>Unspecified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err="1" smtClean="0">
                          <a:ln>
                            <a:noFill/>
                          </a:ln>
                          <a:solidFill>
                            <a:schemeClr val="tx1"/>
                          </a:solidFill>
                          <a:effectLst/>
                          <a:latin typeface="Arial" charset="0"/>
                          <a:ea typeface="宋体" charset="-122"/>
                        </a:rPr>
                        <a:t>Filesystem</a:t>
                      </a:r>
                      <a:r>
                        <a:rPr kumimoji="0" lang="en-US" altLang="zh-CN" sz="1800" b="0" i="0" u="none" strike="noStrike" cap="none" normalizeH="0" baseline="0" dirty="0" smtClean="0">
                          <a:ln>
                            <a:noFill/>
                          </a:ln>
                          <a:solidFill>
                            <a:schemeClr val="tx1"/>
                          </a:solidFill>
                          <a:effectLst/>
                          <a:latin typeface="Arial" charset="0"/>
                          <a:ea typeface="宋体" charset="-122"/>
                        </a:rPr>
                        <a:t> status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62000" y="1600200"/>
            <a:ext cx="7696200" cy="4708981"/>
          </a:xfrm>
          <a:prstGeom prst="rect">
            <a:avLst/>
          </a:prstGeom>
          <a:noFill/>
          <a:ln w="9525">
            <a:noFill/>
            <a:miter lim="800000"/>
            <a:headEnd/>
            <a:tailEnd/>
          </a:ln>
        </p:spPr>
        <p:txBody>
          <a:bodyPr>
            <a:spAutoFit/>
          </a:bodyPr>
          <a:lstStyle/>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120 </a:t>
            </a:r>
            <a:r>
              <a:rPr lang="en-US" altLang="zh-CN" sz="2400" b="0" dirty="0">
                <a:solidFill>
                  <a:schemeClr val="tx1"/>
                </a:solidFill>
                <a:latin typeface="Tahoma" pitchFamily="34" charset="0"/>
                <a:ea typeface="宋体" charset="-122"/>
              </a:rPr>
              <a:t>	   Service will be ready shortly</a:t>
            </a:r>
          </a:p>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200</a:t>
            </a:r>
            <a:r>
              <a:rPr lang="en-US" altLang="zh-CN" sz="2400" b="0" dirty="0">
                <a:solidFill>
                  <a:schemeClr val="tx1"/>
                </a:solidFill>
                <a:latin typeface="Tahoma" pitchFamily="34" charset="0"/>
                <a:ea typeface="宋体" charset="-122"/>
              </a:rPr>
              <a:t>    Command OK</a:t>
            </a:r>
          </a:p>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230     </a:t>
            </a:r>
            <a:r>
              <a:rPr lang="en-US" altLang="zh-CN" sz="2400" b="0" dirty="0">
                <a:solidFill>
                  <a:schemeClr val="tx1"/>
                </a:solidFill>
                <a:latin typeface="Tahoma" pitchFamily="34" charset="0"/>
                <a:ea typeface="宋体" charset="-122"/>
              </a:rPr>
              <a:t>User login OK</a:t>
            </a:r>
          </a:p>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331     </a:t>
            </a:r>
            <a:r>
              <a:rPr lang="en-US" altLang="zh-CN" sz="2400" b="0" dirty="0">
                <a:solidFill>
                  <a:schemeClr val="tx1"/>
                </a:solidFill>
                <a:latin typeface="Tahoma" pitchFamily="34" charset="0"/>
                <a:ea typeface="宋体" charset="-122"/>
              </a:rPr>
              <a:t>User name OK; password is needed</a:t>
            </a:r>
          </a:p>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421     </a:t>
            </a:r>
            <a:r>
              <a:rPr lang="en-US" altLang="zh-CN" sz="2400" b="0" dirty="0">
                <a:solidFill>
                  <a:schemeClr val="tx1"/>
                </a:solidFill>
                <a:latin typeface="Tahoma" pitchFamily="34" charset="0"/>
                <a:ea typeface="宋体" charset="-122"/>
              </a:rPr>
              <a:t>Service not available</a:t>
            </a:r>
          </a:p>
          <a:p>
            <a:pPr>
              <a:spcBef>
                <a:spcPct val="50000"/>
              </a:spcBef>
              <a:buFontTx/>
              <a:buChar char="•"/>
            </a:pPr>
            <a:r>
              <a:rPr lang="en-US" altLang="zh-CN" sz="2400" dirty="0">
                <a:solidFill>
                  <a:schemeClr val="tx1"/>
                </a:solidFill>
                <a:latin typeface="Tahoma" pitchFamily="34" charset="0"/>
                <a:ea typeface="宋体" charset="-122"/>
              </a:rPr>
              <a:t> 530  </a:t>
            </a:r>
            <a:r>
              <a:rPr lang="en-US" altLang="zh-CN" sz="2400" b="0" dirty="0">
                <a:solidFill>
                  <a:schemeClr val="tx1"/>
                </a:solidFill>
                <a:latin typeface="Tahoma" pitchFamily="34" charset="0"/>
                <a:ea typeface="宋体" charset="-122"/>
              </a:rPr>
              <a:t>   User not logged in</a:t>
            </a:r>
          </a:p>
          <a:p>
            <a:pPr>
              <a:spcBef>
                <a:spcPct val="50000"/>
              </a:spcBef>
              <a:buFontTx/>
              <a:buChar char="•"/>
            </a:pPr>
            <a:r>
              <a:rPr lang="en-US" altLang="zh-CN" sz="2400" b="0" dirty="0">
                <a:solidFill>
                  <a:schemeClr val="tx1"/>
                </a:solidFill>
                <a:latin typeface="Tahoma" pitchFamily="34" charset="0"/>
                <a:ea typeface="宋体" charset="-122"/>
              </a:rPr>
              <a:t> </a:t>
            </a:r>
            <a:r>
              <a:rPr lang="en-US" altLang="zh-CN" sz="2400" dirty="0">
                <a:solidFill>
                  <a:schemeClr val="tx1"/>
                </a:solidFill>
                <a:latin typeface="Tahoma" pitchFamily="34" charset="0"/>
                <a:ea typeface="宋体" charset="-122"/>
              </a:rPr>
              <a:t>552     </a:t>
            </a:r>
            <a:r>
              <a:rPr lang="en-US" altLang="zh-CN" sz="2400" b="0" dirty="0">
                <a:solidFill>
                  <a:schemeClr val="tx1"/>
                </a:solidFill>
                <a:latin typeface="Tahoma" pitchFamily="34" charset="0"/>
                <a:ea typeface="宋体" charset="-122"/>
              </a:rPr>
              <a:t>Requested action aborted; exceeded storage </a:t>
            </a:r>
            <a:r>
              <a:rPr lang="en-US" altLang="zh-CN" sz="2400" b="0" dirty="0" smtClean="0">
                <a:solidFill>
                  <a:schemeClr val="tx1"/>
                </a:solidFill>
                <a:latin typeface="Tahoma" pitchFamily="34" charset="0"/>
                <a:ea typeface="宋体" charset="-122"/>
              </a:rPr>
              <a:t>	    allocation</a:t>
            </a:r>
            <a:endParaRPr lang="en-US" altLang="zh-CN" sz="2400" b="0" dirty="0">
              <a:solidFill>
                <a:schemeClr val="tx1"/>
              </a:solidFill>
              <a:latin typeface="Tahoma" pitchFamily="34" charset="0"/>
              <a:ea typeface="宋体" charset="-122"/>
            </a:endParaRPr>
          </a:p>
          <a:p>
            <a:pPr>
              <a:spcBef>
                <a:spcPct val="50000"/>
              </a:spcBef>
            </a:pPr>
            <a:r>
              <a:rPr lang="en-US" altLang="zh-CN" sz="2400" b="0" dirty="0">
                <a:solidFill>
                  <a:schemeClr val="tx1"/>
                </a:solidFill>
                <a:latin typeface="Tahoma" pitchFamily="34" charset="0"/>
                <a:ea typeface="宋体" charset="-122"/>
              </a:rPr>
              <a:t> </a:t>
            </a:r>
            <a:endParaRPr lang="en-US" altLang="zh-CN" sz="2400" dirty="0">
              <a:solidFill>
                <a:schemeClr val="tx1"/>
              </a:solidFill>
              <a:latin typeface="Tahoma" pitchFamily="34" charset="0"/>
              <a:ea typeface="宋体" charset="-122"/>
            </a:endParaRPr>
          </a:p>
        </p:txBody>
      </p:sp>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 Example FTP Responses</a:t>
            </a:r>
            <a:endParaRPr lang="zh-CN"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762000" y="2133600"/>
            <a:ext cx="7391400" cy="457200"/>
          </a:xfrm>
          <a:prstGeom prst="rect">
            <a:avLst/>
          </a:prstGeom>
          <a:noFill/>
          <a:ln w="9525">
            <a:noFill/>
            <a:miter lim="800000"/>
            <a:headEnd/>
            <a:tailEnd/>
          </a:ln>
        </p:spPr>
        <p:txBody>
          <a:bodyPr>
            <a:spAutoFit/>
          </a:bodyPr>
          <a:lstStyle/>
          <a:p>
            <a:pPr>
              <a:spcBef>
                <a:spcPct val="50000"/>
              </a:spcBef>
            </a:pPr>
            <a:endParaRPr lang="zh-CN" altLang="zh-CN" sz="2400" b="0">
              <a:solidFill>
                <a:schemeClr val="tx1"/>
              </a:solidFill>
              <a:latin typeface="Arial" charset="0"/>
            </a:endParaRPr>
          </a:p>
        </p:txBody>
      </p:sp>
      <p:sp>
        <p:nvSpPr>
          <p:cNvPr id="3075" name="Text Box 5"/>
          <p:cNvSpPr txBox="1">
            <a:spLocks noChangeArrowheads="1"/>
          </p:cNvSpPr>
          <p:nvPr/>
        </p:nvSpPr>
        <p:spPr bwMode="auto">
          <a:xfrm>
            <a:off x="791029" y="1384074"/>
            <a:ext cx="7620000" cy="4893647"/>
          </a:xfrm>
          <a:prstGeom prst="rect">
            <a:avLst/>
          </a:prstGeom>
          <a:noFill/>
          <a:ln w="9525">
            <a:noFill/>
            <a:miter lim="800000"/>
            <a:headEnd/>
            <a:tailEnd/>
          </a:ln>
        </p:spPr>
        <p:txBody>
          <a:bodyPr>
            <a:spAutoFit/>
          </a:bodyPr>
          <a:lstStyle/>
          <a:p>
            <a:pPr>
              <a:spcBef>
                <a:spcPct val="50000"/>
              </a:spcBef>
            </a:pPr>
            <a:r>
              <a:rPr lang="en-US" altLang="zh-CN" sz="2400" dirty="0">
                <a:solidFill>
                  <a:schemeClr val="tx1"/>
                </a:solidFill>
                <a:latin typeface="Tahoma" pitchFamily="34" charset="0"/>
                <a:ea typeface="宋体" charset="-122"/>
              </a:rPr>
              <a:t> File Transfer Protocol (RFC 959)</a:t>
            </a:r>
            <a:endParaRPr lang="en-US" altLang="zh-CN" sz="2400" b="0" dirty="0">
              <a:solidFill>
                <a:schemeClr val="tx1"/>
              </a:solidFill>
              <a:latin typeface="Tahoma" pitchFamily="34" charset="0"/>
              <a:ea typeface="宋体" charset="-122"/>
            </a:endParaRPr>
          </a:p>
          <a:p>
            <a:pPr lvl="1">
              <a:spcBef>
                <a:spcPct val="50000"/>
              </a:spcBef>
              <a:buFontTx/>
              <a:buChar char="•"/>
            </a:pPr>
            <a:r>
              <a:rPr lang="en-US" altLang="zh-CN" sz="2400" b="0" dirty="0" smtClean="0">
                <a:solidFill>
                  <a:schemeClr val="tx1"/>
                </a:solidFill>
                <a:latin typeface="Tahoma" pitchFamily="34" charset="0"/>
                <a:ea typeface="宋体" charset="-122"/>
              </a:rPr>
              <a:t> Why </a:t>
            </a:r>
            <a:r>
              <a:rPr lang="en-US" altLang="zh-CN" sz="2400" b="0" dirty="0">
                <a:solidFill>
                  <a:schemeClr val="tx1"/>
                </a:solidFill>
                <a:latin typeface="Tahoma" pitchFamily="34" charset="0"/>
                <a:ea typeface="宋体" charset="-122"/>
              </a:rPr>
              <a:t>FTP?</a:t>
            </a:r>
          </a:p>
          <a:p>
            <a:pPr lvl="1">
              <a:spcBef>
                <a:spcPct val="50000"/>
              </a:spcBef>
              <a:buFontTx/>
              <a:buChar char="•"/>
            </a:pPr>
            <a:r>
              <a:rPr lang="en-US" altLang="zh-CN" sz="2400" b="0" dirty="0">
                <a:solidFill>
                  <a:schemeClr val="tx1"/>
                </a:solidFill>
                <a:latin typeface="Tahoma" pitchFamily="34" charset="0"/>
                <a:ea typeface="宋体" charset="-122"/>
              </a:rPr>
              <a:t> FTP’s connections</a:t>
            </a:r>
          </a:p>
          <a:p>
            <a:pPr lvl="1">
              <a:spcBef>
                <a:spcPct val="50000"/>
              </a:spcBef>
              <a:buFontTx/>
              <a:buChar char="•"/>
            </a:pPr>
            <a:r>
              <a:rPr lang="en-US" altLang="zh-CN" sz="2400" b="0" dirty="0">
                <a:solidFill>
                  <a:schemeClr val="tx1"/>
                </a:solidFill>
                <a:latin typeface="Tahoma" pitchFamily="34" charset="0"/>
                <a:ea typeface="宋体" charset="-122"/>
              </a:rPr>
              <a:t> FTP in action</a:t>
            </a:r>
          </a:p>
          <a:p>
            <a:pPr lvl="1">
              <a:spcBef>
                <a:spcPct val="50000"/>
              </a:spcBef>
              <a:buFontTx/>
              <a:buChar char="•"/>
            </a:pPr>
            <a:r>
              <a:rPr lang="en-US" altLang="zh-CN" sz="2400" b="0" dirty="0">
                <a:solidFill>
                  <a:schemeClr val="tx1"/>
                </a:solidFill>
                <a:latin typeface="Tahoma" pitchFamily="34" charset="0"/>
                <a:ea typeface="宋体" charset="-122"/>
              </a:rPr>
              <a:t> FTP </a:t>
            </a:r>
            <a:r>
              <a:rPr lang="en-US" altLang="zh-CN" sz="2400" b="0" dirty="0" smtClean="0">
                <a:solidFill>
                  <a:schemeClr val="tx1"/>
                </a:solidFill>
                <a:latin typeface="Tahoma" pitchFamily="34" charset="0"/>
                <a:ea typeface="宋体" charset="-122"/>
              </a:rPr>
              <a:t>commands/responses</a:t>
            </a:r>
          </a:p>
          <a:p>
            <a:pPr lvl="1">
              <a:spcBef>
                <a:spcPct val="50000"/>
              </a:spcBef>
              <a:buFontTx/>
              <a:buChar char="•"/>
            </a:pPr>
            <a:r>
              <a:rPr lang="en-US" altLang="zh-CN" sz="2400" b="0" dirty="0" smtClean="0">
                <a:solidFill>
                  <a:schemeClr val="tx1"/>
                </a:solidFill>
                <a:latin typeface="Tahoma" pitchFamily="34" charset="0"/>
                <a:ea typeface="宋体" charset="-122"/>
              </a:rPr>
              <a:t> Internationalization of FTP (RFC 2640)</a:t>
            </a:r>
          </a:p>
          <a:p>
            <a:pPr lvl="1">
              <a:spcBef>
                <a:spcPct val="50000"/>
              </a:spcBef>
            </a:pPr>
            <a:endParaRPr lang="en-US" altLang="zh-CN" sz="2400" b="0" dirty="0" smtClean="0">
              <a:solidFill>
                <a:schemeClr val="tx1"/>
              </a:solidFill>
              <a:latin typeface="Tahoma" pitchFamily="34" charset="0"/>
              <a:ea typeface="宋体" charset="-122"/>
            </a:endParaRPr>
          </a:p>
          <a:p>
            <a:pPr lvl="1">
              <a:spcBef>
                <a:spcPct val="50000"/>
              </a:spcBef>
            </a:pPr>
            <a:endParaRPr lang="en-US" altLang="zh-CN" sz="2400" b="0" dirty="0">
              <a:latin typeface="Tahoma" pitchFamily="34" charset="0"/>
              <a:ea typeface="宋体" charset="-122"/>
            </a:endParaRPr>
          </a:p>
          <a:p>
            <a:pPr lvl="1">
              <a:spcBef>
                <a:spcPct val="50000"/>
              </a:spcBef>
            </a:pPr>
            <a:endParaRPr lang="en-US" altLang="zh-CN" sz="2400" b="0" dirty="0">
              <a:solidFill>
                <a:schemeClr val="tx1"/>
              </a:solidFill>
              <a:latin typeface="Tahoma" pitchFamily="34" charset="0"/>
              <a:ea typeface="宋体" charset="-122"/>
            </a:endParaRPr>
          </a:p>
        </p:txBody>
      </p:sp>
      <p:sp>
        <p:nvSpPr>
          <p:cNvPr id="8" name="Rectangle 7"/>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altLang="zh-CN" sz="2800" dirty="0" smtClean="0">
                <a:solidFill>
                  <a:schemeClr val="tx1"/>
                </a:solidFill>
              </a:rPr>
              <a:t>Outline</a:t>
            </a:r>
            <a:endParaRPr lang="zh-CN" altLang="en-US" sz="28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335314"/>
            <a:ext cx="8229600" cy="4790849"/>
          </a:xfrm>
        </p:spPr>
        <p:txBody>
          <a:bodyPr>
            <a:normAutofit fontScale="92500"/>
          </a:bodyPr>
          <a:lstStyle/>
          <a:p>
            <a:pPr eaLnBrk="1" hangingPunct="1"/>
            <a:r>
              <a:rPr lang="en-US" altLang="zh-CN" sz="2400" dirty="0" smtClean="0">
                <a:latin typeface="Tahoma" pitchFamily="34" charset="0"/>
                <a:ea typeface="Tahoma" pitchFamily="34" charset="0"/>
                <a:cs typeface="Tahoma" pitchFamily="34" charset="0"/>
              </a:rPr>
              <a:t>FTP has 2 connections</a:t>
            </a:r>
          </a:p>
          <a:p>
            <a:pPr lvl="1" eaLnBrk="1" hangingPunct="1">
              <a:buFontTx/>
              <a:buChar char="-"/>
            </a:pPr>
            <a:r>
              <a:rPr lang="en-US" altLang="zh-CN" sz="2400" dirty="0" smtClean="0">
                <a:latin typeface="Tahoma" pitchFamily="34" charset="0"/>
                <a:ea typeface="Tahoma" pitchFamily="34" charset="0"/>
                <a:cs typeface="Tahoma" pitchFamily="34" charset="0"/>
              </a:rPr>
              <a:t>Control (persistent connection)</a:t>
            </a:r>
          </a:p>
          <a:p>
            <a:pPr lvl="2" eaLnBrk="1" hangingPunct="1">
              <a:buFontTx/>
              <a:buChar char="-"/>
            </a:pPr>
            <a:r>
              <a:rPr lang="en-US" altLang="zh-CN" dirty="0" smtClean="0">
                <a:latin typeface="Tahoma" pitchFamily="34" charset="0"/>
                <a:ea typeface="Tahoma" pitchFamily="34" charset="0"/>
                <a:cs typeface="Tahoma" pitchFamily="34" charset="0"/>
              </a:rPr>
              <a:t>Server issues a passive open on well-known 21</a:t>
            </a:r>
          </a:p>
          <a:p>
            <a:pPr lvl="2" eaLnBrk="1" hangingPunct="1">
              <a:buFontTx/>
              <a:buChar char="-"/>
            </a:pPr>
            <a:r>
              <a:rPr lang="en-US" altLang="zh-CN" dirty="0" smtClean="0">
                <a:latin typeface="Tahoma" pitchFamily="34" charset="0"/>
                <a:ea typeface="Tahoma" pitchFamily="34" charset="0"/>
                <a:cs typeface="Tahoma" pitchFamily="34" charset="0"/>
              </a:rPr>
              <a:t>Client uses an ephemeral port to issue active open</a:t>
            </a:r>
          </a:p>
          <a:p>
            <a:pPr lvl="2" eaLnBrk="1" hangingPunct="1">
              <a:buFontTx/>
              <a:buChar char="-"/>
            </a:pPr>
            <a:r>
              <a:rPr lang="en-US" altLang="zh-CN" dirty="0" smtClean="0">
                <a:latin typeface="Tahoma" pitchFamily="34" charset="0"/>
                <a:ea typeface="Tahoma" pitchFamily="34" charset="0"/>
                <a:cs typeface="Tahoma" pitchFamily="34" charset="0"/>
              </a:rPr>
              <a:t>Server ultimately closes control connection</a:t>
            </a:r>
          </a:p>
          <a:p>
            <a:pPr lvl="2" eaLnBrk="1" hangingPunct="1">
              <a:buFontTx/>
              <a:buChar char="-"/>
            </a:pPr>
            <a:r>
              <a:rPr lang="en-US" altLang="zh-CN" dirty="0" smtClean="0">
                <a:latin typeface="Tahoma" pitchFamily="34" charset="0"/>
                <a:ea typeface="Tahoma" pitchFamily="34" charset="0"/>
                <a:cs typeface="Tahoma" pitchFamily="34" charset="0"/>
              </a:rPr>
              <a:t>The connection is designed for minimum delay</a:t>
            </a:r>
          </a:p>
          <a:p>
            <a:pPr lvl="1" eaLnBrk="1" hangingPunct="1">
              <a:buFontTx/>
              <a:buChar char="-"/>
            </a:pPr>
            <a:r>
              <a:rPr lang="en-US" altLang="zh-CN" sz="2400" dirty="0" smtClean="0">
                <a:latin typeface="Tahoma" pitchFamily="34" charset="0"/>
                <a:ea typeface="Tahoma" pitchFamily="34" charset="0"/>
                <a:cs typeface="Tahoma" pitchFamily="34" charset="0"/>
              </a:rPr>
              <a:t>Data (ephemeral connection)</a:t>
            </a:r>
          </a:p>
          <a:p>
            <a:pPr lvl="2" eaLnBrk="1" hangingPunct="1">
              <a:buFontTx/>
              <a:buChar char="-"/>
            </a:pPr>
            <a:r>
              <a:rPr lang="en-US" altLang="zh-CN" dirty="0" smtClean="0">
                <a:latin typeface="Tahoma" pitchFamily="34" charset="0"/>
                <a:ea typeface="Tahoma" pitchFamily="34" charset="0"/>
                <a:cs typeface="Tahoma" pitchFamily="34" charset="0"/>
              </a:rPr>
              <a:t>Client issues passive open on an ephemeral port</a:t>
            </a:r>
          </a:p>
          <a:p>
            <a:pPr lvl="2" eaLnBrk="1" hangingPunct="1">
              <a:buFontTx/>
              <a:buChar char="-"/>
            </a:pPr>
            <a:r>
              <a:rPr lang="en-US" altLang="zh-CN" dirty="0" smtClean="0">
                <a:latin typeface="Tahoma" pitchFamily="34" charset="0"/>
                <a:ea typeface="Tahoma" pitchFamily="34" charset="0"/>
                <a:cs typeface="Tahoma" pitchFamily="34" charset="0"/>
              </a:rPr>
              <a:t>Client sends this port to server via PORT command</a:t>
            </a:r>
          </a:p>
          <a:p>
            <a:pPr lvl="2" eaLnBrk="1" hangingPunct="1">
              <a:buFontTx/>
              <a:buChar char="-"/>
            </a:pPr>
            <a:r>
              <a:rPr lang="en-US" altLang="zh-CN" dirty="0" smtClean="0">
                <a:latin typeface="Tahoma" pitchFamily="34" charset="0"/>
                <a:ea typeface="Tahoma" pitchFamily="34" charset="0"/>
                <a:cs typeface="Tahoma" pitchFamily="34" charset="0"/>
              </a:rPr>
              <a:t>Server receives the port number and issues active open using its well-known 20 to the received ephemeral port</a:t>
            </a:r>
          </a:p>
          <a:p>
            <a:pPr lvl="2">
              <a:buFontTx/>
              <a:buChar char="-"/>
            </a:pPr>
            <a:r>
              <a:rPr lang="en-US" altLang="zh-CN" dirty="0" smtClean="0">
                <a:latin typeface="Tahoma" pitchFamily="34" charset="0"/>
                <a:ea typeface="Tahoma" pitchFamily="34" charset="0"/>
                <a:cs typeface="Tahoma" pitchFamily="34" charset="0"/>
              </a:rPr>
              <a:t>The connection is designed for maximum throughput</a:t>
            </a:r>
          </a:p>
          <a:p>
            <a:pPr lvl="2" eaLnBrk="1" hangingPunct="1">
              <a:buFontTx/>
              <a:buChar char="-"/>
            </a:pPr>
            <a:endParaRPr lang="en-US" altLang="zh-CN" dirty="0" smtClean="0">
              <a:latin typeface="Tahoma" pitchFamily="34" charset="0"/>
              <a:ea typeface="Tahoma" pitchFamily="34" charset="0"/>
              <a:cs typeface="Tahoma" pitchFamily="34" charset="0"/>
            </a:endParaRPr>
          </a:p>
          <a:p>
            <a:pPr lvl="1" eaLnBrk="1" hangingPunct="1">
              <a:buFontTx/>
              <a:buNone/>
            </a:pPr>
            <a:endParaRPr lang="en-US" altLang="zh-CN" sz="2400" dirty="0" smtClean="0">
              <a:latin typeface="Tahoma" pitchFamily="34" charset="0"/>
              <a:ea typeface="Tahoma" pitchFamily="34" charset="0"/>
              <a:cs typeface="Tahoma" pitchFamily="34" charset="0"/>
            </a:endParaRPr>
          </a:p>
          <a:p>
            <a:pPr lvl="1" eaLnBrk="1" hangingPunct="1">
              <a:buFontTx/>
              <a:buNone/>
            </a:pPr>
            <a:endParaRPr lang="en-US" altLang="zh-CN" sz="2400" dirty="0" smtClean="0">
              <a:latin typeface="Tahoma" pitchFamily="34" charset="0"/>
              <a:ea typeface="Tahoma" pitchFamily="34" charset="0"/>
              <a:cs typeface="Tahoma" pitchFamily="34" charset="0"/>
            </a:endParaRPr>
          </a:p>
        </p:txBody>
      </p:sp>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 Summary of FTP Connections</a:t>
            </a:r>
            <a:endParaRPr lang="zh-CN" alt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r>
              <a:rPr lang="en-US" altLang="zh-CN" dirty="0" smtClean="0">
                <a:ea typeface="宋体" charset="-122"/>
              </a:rPr>
              <a:t>PORT does not always work…why?</a:t>
            </a:r>
          </a:p>
          <a:p>
            <a:pPr eaLnBrk="1" hangingPunct="1"/>
            <a:r>
              <a:rPr lang="en-US" altLang="zh-CN" dirty="0" smtClean="0">
                <a:ea typeface="宋体" charset="-122"/>
              </a:rPr>
              <a:t>Instead, use PASV command</a:t>
            </a:r>
          </a:p>
          <a:p>
            <a:pPr lvl="1" eaLnBrk="1" hangingPunct="1"/>
            <a:r>
              <a:rPr lang="en-US" altLang="zh-CN" dirty="0" smtClean="0">
                <a:ea typeface="宋体" charset="-122"/>
              </a:rPr>
              <a:t>Client sends PASV command to server</a:t>
            </a:r>
          </a:p>
          <a:p>
            <a:pPr lvl="1" eaLnBrk="1" hangingPunct="1"/>
            <a:r>
              <a:rPr lang="en-US" altLang="zh-CN" dirty="0" smtClean="0">
                <a:ea typeface="宋体" charset="-122"/>
              </a:rPr>
              <a:t>Server chooses ephemeral port: passive open</a:t>
            </a:r>
          </a:p>
          <a:p>
            <a:pPr lvl="1" eaLnBrk="1" hangingPunct="1"/>
            <a:r>
              <a:rPr lang="en-US" altLang="zh-CN" dirty="0" smtClean="0">
                <a:ea typeface="宋体" charset="-122"/>
              </a:rPr>
              <a:t>Server responds with IP, Port in reply (227)</a:t>
            </a:r>
          </a:p>
          <a:p>
            <a:pPr lvl="1" eaLnBrk="1" hangingPunct="1"/>
            <a:r>
              <a:rPr lang="en-US" altLang="zh-CN" dirty="0" smtClean="0">
                <a:ea typeface="宋体" charset="-122"/>
              </a:rPr>
              <a:t>Client issues active open to server’s port</a:t>
            </a:r>
          </a:p>
          <a:p>
            <a:pPr eaLnBrk="1" hangingPunct="1"/>
            <a:r>
              <a:rPr lang="en-US" altLang="zh-CN" sz="2800" dirty="0" smtClean="0">
                <a:ea typeface="宋体" charset="-122"/>
              </a:rPr>
              <a:t>Ultimately, the data sender closes connection</a:t>
            </a:r>
          </a:p>
          <a:p>
            <a:pPr lvl="1" eaLnBrk="1" hangingPunct="1">
              <a:buFontTx/>
              <a:buNone/>
            </a:pPr>
            <a:endParaRPr lang="en-US" altLang="zh-CN" dirty="0" smtClean="0">
              <a:ea typeface="宋体" charset="-122"/>
            </a:endParaRPr>
          </a:p>
        </p:txBody>
      </p:sp>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chemeClr val="tx1"/>
                </a:solidFill>
                <a:latin typeface="Tahoma" pitchFamily="34" charset="0"/>
                <a:ea typeface="Tahoma" pitchFamily="34" charset="0"/>
                <a:cs typeface="Tahoma" pitchFamily="34" charset="0"/>
              </a:rPr>
              <a:t>Data Connection</a:t>
            </a:r>
            <a:endParaRPr lang="en-US"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Line 26"/>
          <p:cNvSpPr>
            <a:spLocks noChangeShapeType="1"/>
          </p:cNvSpPr>
          <p:nvPr/>
        </p:nvSpPr>
        <p:spPr bwMode="auto">
          <a:xfrm>
            <a:off x="7772400" y="5715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sp>
        <p:nvSpPr>
          <p:cNvPr id="19459" name="Rectangle 90"/>
          <p:cNvSpPr>
            <a:spLocks noChangeArrowheads="1"/>
          </p:cNvSpPr>
          <p:nvPr/>
        </p:nvSpPr>
        <p:spPr bwMode="auto">
          <a:xfrm>
            <a:off x="14478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9460" name="Rectangle 97"/>
          <p:cNvSpPr>
            <a:spLocks noChangeArrowheads="1"/>
          </p:cNvSpPr>
          <p:nvPr/>
        </p:nvSpPr>
        <p:spPr bwMode="auto">
          <a:xfrm>
            <a:off x="59436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7604" name="AutoShape 84"/>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44" name="AutoShape 124"/>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45" name="AutoShape 125"/>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524" name="Cloud"/>
          <p:cNvSpPr>
            <a:spLocks noChangeAspect="1" noEditPoints="1" noChangeArrowheads="1"/>
          </p:cNvSpPr>
          <p:nvPr/>
        </p:nvSpPr>
        <p:spPr bwMode="auto">
          <a:xfrm rot="16860000">
            <a:off x="2893219" y="3718719"/>
            <a:ext cx="3433762"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endParaRPr lang="zh-CN" altLang="zh-CN" sz="1800" b="0">
              <a:solidFill>
                <a:schemeClr val="tx1"/>
              </a:solidFill>
              <a:latin typeface="Arial" charset="0"/>
            </a:endParaRPr>
          </a:p>
        </p:txBody>
      </p:sp>
      <p:sp>
        <p:nvSpPr>
          <p:cNvPr id="19465" name="Rectangle 6"/>
          <p:cNvSpPr>
            <a:spLocks noChangeArrowheads="1"/>
          </p:cNvSpPr>
          <p:nvPr/>
        </p:nvSpPr>
        <p:spPr bwMode="auto">
          <a:xfrm>
            <a:off x="1447800" y="1905000"/>
            <a:ext cx="1828800" cy="914400"/>
          </a:xfrm>
          <a:prstGeom prst="rect">
            <a:avLst/>
          </a:prstGeom>
          <a:solidFill>
            <a:srgbClr val="C0C0C0"/>
          </a:solidFill>
          <a:ln w="9525">
            <a:solidFill>
              <a:schemeClr val="tx1"/>
            </a:solidFill>
            <a:miter lim="800000"/>
            <a:headEnd/>
            <a:tailEnd/>
          </a:ln>
        </p:spPr>
        <p:txBody>
          <a:bodyPr wrap="none" anchor="ctr"/>
          <a:lstStyle/>
          <a:p>
            <a:pPr algn="ctr"/>
            <a:r>
              <a:rPr lang="en-US" altLang="zh-CN">
                <a:solidFill>
                  <a:schemeClr val="tx1"/>
                </a:solidFill>
                <a:ea typeface="宋体" charset="-122"/>
              </a:rPr>
              <a:t>User</a:t>
            </a:r>
          </a:p>
          <a:p>
            <a:pPr algn="ctr"/>
            <a:r>
              <a:rPr lang="en-US" altLang="zh-CN">
                <a:solidFill>
                  <a:schemeClr val="tx1"/>
                </a:solidFill>
                <a:ea typeface="宋体" charset="-122"/>
              </a:rPr>
              <a:t>Interface</a:t>
            </a:r>
          </a:p>
        </p:txBody>
      </p:sp>
      <p:sp>
        <p:nvSpPr>
          <p:cNvPr id="19466" name="Rectangle 8"/>
          <p:cNvSpPr>
            <a:spLocks noChangeArrowheads="1"/>
          </p:cNvSpPr>
          <p:nvPr/>
        </p:nvSpPr>
        <p:spPr bwMode="auto">
          <a:xfrm>
            <a:off x="1447800" y="3505200"/>
            <a:ext cx="1828800" cy="914400"/>
          </a:xfrm>
          <a:prstGeom prst="rect">
            <a:avLst/>
          </a:prstGeom>
          <a:solidFill>
            <a:schemeClr val="accent1"/>
          </a:solidFill>
          <a:ln w="9525">
            <a:solidFill>
              <a:schemeClr val="tx1"/>
            </a:solidFill>
            <a:miter lim="800000"/>
            <a:headEnd/>
            <a:tailEnd/>
          </a:ln>
        </p:spPr>
        <p:txBody>
          <a:bodyPr wrap="none" anchor="ctr"/>
          <a:lstStyle/>
          <a:p>
            <a:pPr algn="ctr">
              <a:lnSpc>
                <a:spcPct val="85000"/>
              </a:lnSpc>
            </a:pPr>
            <a:r>
              <a:rPr lang="en-US" altLang="zh-CN">
                <a:solidFill>
                  <a:srgbClr val="FF5050"/>
                </a:solidFill>
                <a:ea typeface="宋体" charset="-122"/>
              </a:rPr>
              <a:t>User</a:t>
            </a:r>
          </a:p>
          <a:p>
            <a:pPr algn="ctr">
              <a:lnSpc>
                <a:spcPct val="85000"/>
              </a:lnSpc>
            </a:pPr>
            <a:r>
              <a:rPr lang="en-US" altLang="zh-CN">
                <a:solidFill>
                  <a:srgbClr val="FF5050"/>
                </a:solidFill>
                <a:ea typeface="宋体" charset="-122"/>
              </a:rPr>
              <a:t>Protocol</a:t>
            </a:r>
          </a:p>
          <a:p>
            <a:pPr algn="ctr">
              <a:lnSpc>
                <a:spcPct val="85000"/>
              </a:lnSpc>
            </a:pPr>
            <a:r>
              <a:rPr lang="en-US" altLang="zh-CN">
                <a:solidFill>
                  <a:srgbClr val="FF5050"/>
                </a:solidFill>
                <a:ea typeface="宋体" charset="-122"/>
              </a:rPr>
              <a:t>Interpreter</a:t>
            </a:r>
          </a:p>
        </p:txBody>
      </p:sp>
      <p:sp>
        <p:nvSpPr>
          <p:cNvPr id="19467" name="Rectangle 9"/>
          <p:cNvSpPr>
            <a:spLocks noChangeArrowheads="1"/>
          </p:cNvSpPr>
          <p:nvPr/>
        </p:nvSpPr>
        <p:spPr bwMode="auto">
          <a:xfrm>
            <a:off x="1219200" y="1676400"/>
            <a:ext cx="2286000" cy="46482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19468" name="Rectangle 10"/>
          <p:cNvSpPr>
            <a:spLocks noChangeArrowheads="1"/>
          </p:cNvSpPr>
          <p:nvPr/>
        </p:nvSpPr>
        <p:spPr bwMode="auto">
          <a:xfrm>
            <a:off x="6019800" y="3505200"/>
            <a:ext cx="1828800" cy="914400"/>
          </a:xfrm>
          <a:prstGeom prst="rect">
            <a:avLst/>
          </a:prstGeom>
          <a:solidFill>
            <a:schemeClr val="accent1"/>
          </a:solidFill>
          <a:ln w="9525">
            <a:solidFill>
              <a:schemeClr val="tx1"/>
            </a:solidFill>
            <a:miter lim="800000"/>
            <a:headEnd/>
            <a:tailEnd/>
          </a:ln>
        </p:spPr>
        <p:txBody>
          <a:bodyPr wrap="none" anchor="ctr"/>
          <a:lstStyle/>
          <a:p>
            <a:pPr algn="ctr">
              <a:lnSpc>
                <a:spcPct val="85000"/>
              </a:lnSpc>
            </a:pPr>
            <a:r>
              <a:rPr lang="en-US" altLang="zh-CN">
                <a:solidFill>
                  <a:srgbClr val="FF5050"/>
                </a:solidFill>
                <a:ea typeface="宋体" charset="-122"/>
              </a:rPr>
              <a:t>Server</a:t>
            </a:r>
          </a:p>
          <a:p>
            <a:pPr algn="ctr">
              <a:lnSpc>
                <a:spcPct val="85000"/>
              </a:lnSpc>
            </a:pPr>
            <a:r>
              <a:rPr lang="en-US" altLang="zh-CN">
                <a:solidFill>
                  <a:srgbClr val="FF5050"/>
                </a:solidFill>
                <a:ea typeface="宋体" charset="-122"/>
              </a:rPr>
              <a:t>Protocol</a:t>
            </a:r>
          </a:p>
          <a:p>
            <a:pPr algn="ctr">
              <a:lnSpc>
                <a:spcPct val="85000"/>
              </a:lnSpc>
            </a:pPr>
            <a:r>
              <a:rPr lang="en-US" altLang="zh-CN">
                <a:solidFill>
                  <a:srgbClr val="FF5050"/>
                </a:solidFill>
                <a:ea typeface="宋体" charset="-122"/>
              </a:rPr>
              <a:t>Interpreter</a:t>
            </a:r>
          </a:p>
        </p:txBody>
      </p:sp>
      <p:sp>
        <p:nvSpPr>
          <p:cNvPr id="19469" name="Rectangle 12"/>
          <p:cNvSpPr>
            <a:spLocks noChangeArrowheads="1"/>
          </p:cNvSpPr>
          <p:nvPr/>
        </p:nvSpPr>
        <p:spPr bwMode="auto">
          <a:xfrm>
            <a:off x="5791200" y="3276600"/>
            <a:ext cx="2209800" cy="30480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19470" name="Line 13"/>
          <p:cNvSpPr>
            <a:spLocks noChangeShapeType="1"/>
          </p:cNvSpPr>
          <p:nvPr/>
        </p:nvSpPr>
        <p:spPr bwMode="auto">
          <a:xfrm>
            <a:off x="3276600" y="39624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19471" name="Line 14"/>
          <p:cNvSpPr>
            <a:spLocks noChangeShapeType="1"/>
          </p:cNvSpPr>
          <p:nvPr/>
        </p:nvSpPr>
        <p:spPr bwMode="auto">
          <a:xfrm>
            <a:off x="3276600" y="55626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19472" name="Text Box 15"/>
          <p:cNvSpPr txBox="1">
            <a:spLocks noChangeArrowheads="1"/>
          </p:cNvSpPr>
          <p:nvPr/>
        </p:nvSpPr>
        <p:spPr bwMode="auto">
          <a:xfrm>
            <a:off x="1905000" y="1279525"/>
            <a:ext cx="847725"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client</a:t>
            </a:r>
          </a:p>
        </p:txBody>
      </p:sp>
      <p:sp>
        <p:nvSpPr>
          <p:cNvPr id="19473" name="Text Box 16"/>
          <p:cNvSpPr txBox="1">
            <a:spLocks noChangeArrowheads="1"/>
          </p:cNvSpPr>
          <p:nvPr/>
        </p:nvSpPr>
        <p:spPr bwMode="auto">
          <a:xfrm>
            <a:off x="6400800" y="2879725"/>
            <a:ext cx="958850"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server</a:t>
            </a:r>
          </a:p>
        </p:txBody>
      </p:sp>
      <p:sp>
        <p:nvSpPr>
          <p:cNvPr id="19474" name="Text Box 17"/>
          <p:cNvSpPr txBox="1">
            <a:spLocks noChangeArrowheads="1"/>
          </p:cNvSpPr>
          <p:nvPr/>
        </p:nvSpPr>
        <p:spPr bwMode="auto">
          <a:xfrm>
            <a:off x="3733800" y="3597275"/>
            <a:ext cx="1911350" cy="822325"/>
          </a:xfrm>
          <a:prstGeom prst="rect">
            <a:avLst/>
          </a:prstGeom>
          <a:noFill/>
          <a:ln w="9525">
            <a:noFill/>
            <a:miter lim="800000"/>
            <a:headEnd/>
            <a:tailEnd/>
          </a:ln>
        </p:spPr>
        <p:txBody>
          <a:bodyPr wrap="none">
            <a:spAutoFit/>
          </a:bodyPr>
          <a:lstStyle/>
          <a:p>
            <a:r>
              <a:rPr lang="en-US" altLang="zh-CN" sz="2400">
                <a:solidFill>
                  <a:srgbClr val="FFFF00"/>
                </a:solidFill>
                <a:latin typeface="Times New Roman" charset="0"/>
                <a:ea typeface="宋体" charset="-122"/>
              </a:rPr>
              <a:t>  </a:t>
            </a:r>
            <a:r>
              <a:rPr lang="en-US" altLang="zh-CN" sz="2400">
                <a:solidFill>
                  <a:srgbClr val="6666FF"/>
                </a:solidFill>
                <a:latin typeface="Tahoma" pitchFamily="34" charset="0"/>
                <a:ea typeface="宋体" charset="-122"/>
              </a:rPr>
              <a:t>Control</a:t>
            </a:r>
          </a:p>
          <a:p>
            <a:r>
              <a:rPr lang="en-US" altLang="zh-CN" sz="2400">
                <a:solidFill>
                  <a:srgbClr val="6666FF"/>
                </a:solidFill>
                <a:latin typeface="Tahoma" pitchFamily="34" charset="0"/>
                <a:ea typeface="宋体" charset="-122"/>
              </a:rPr>
              <a:t>Connection</a:t>
            </a:r>
          </a:p>
        </p:txBody>
      </p:sp>
      <p:sp>
        <p:nvSpPr>
          <p:cNvPr id="19475" name="Text Box 18"/>
          <p:cNvSpPr txBox="1">
            <a:spLocks noChangeArrowheads="1"/>
          </p:cNvSpPr>
          <p:nvPr/>
        </p:nvSpPr>
        <p:spPr bwMode="auto">
          <a:xfrm>
            <a:off x="3581400" y="5114925"/>
            <a:ext cx="1911350" cy="822325"/>
          </a:xfrm>
          <a:prstGeom prst="rect">
            <a:avLst/>
          </a:prstGeom>
          <a:noFill/>
          <a:ln w="9525">
            <a:noFill/>
            <a:miter lim="800000"/>
            <a:headEnd/>
            <a:tailEnd/>
          </a:ln>
        </p:spPr>
        <p:txBody>
          <a:bodyPr wrap="none">
            <a:spAutoFit/>
          </a:bodyPr>
          <a:lstStyle/>
          <a:p>
            <a:r>
              <a:rPr lang="en-US" altLang="zh-CN" sz="2400">
                <a:solidFill>
                  <a:srgbClr val="6666FF"/>
                </a:solidFill>
                <a:latin typeface="Times New Roman" charset="0"/>
                <a:ea typeface="宋体" charset="-122"/>
              </a:rPr>
              <a:t>     </a:t>
            </a:r>
            <a:r>
              <a:rPr lang="en-US" altLang="zh-CN" sz="2400">
                <a:solidFill>
                  <a:srgbClr val="6666FF"/>
                </a:solidFill>
                <a:latin typeface="Tahoma" pitchFamily="34" charset="0"/>
                <a:ea typeface="宋体" charset="-122"/>
              </a:rPr>
              <a:t>Data</a:t>
            </a:r>
          </a:p>
          <a:p>
            <a:r>
              <a:rPr lang="en-US" altLang="zh-CN" sz="2400">
                <a:solidFill>
                  <a:srgbClr val="6666FF"/>
                </a:solidFill>
                <a:latin typeface="Tahoma" pitchFamily="34" charset="0"/>
                <a:ea typeface="宋体" charset="-122"/>
              </a:rPr>
              <a:t>Connection</a:t>
            </a:r>
          </a:p>
        </p:txBody>
      </p:sp>
      <p:sp>
        <p:nvSpPr>
          <p:cNvPr id="19476" name="Line 19"/>
          <p:cNvSpPr>
            <a:spLocks noChangeShapeType="1"/>
          </p:cNvSpPr>
          <p:nvPr/>
        </p:nvSpPr>
        <p:spPr bwMode="auto">
          <a:xfrm>
            <a:off x="2362200" y="28194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19477" name="Line 20"/>
          <p:cNvSpPr>
            <a:spLocks noChangeShapeType="1"/>
          </p:cNvSpPr>
          <p:nvPr/>
        </p:nvSpPr>
        <p:spPr bwMode="auto">
          <a:xfrm>
            <a:off x="23622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19478" name="Line 21"/>
          <p:cNvSpPr>
            <a:spLocks noChangeShapeType="1"/>
          </p:cNvSpPr>
          <p:nvPr/>
        </p:nvSpPr>
        <p:spPr bwMode="auto">
          <a:xfrm>
            <a:off x="68580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pic>
        <p:nvPicPr>
          <p:cNvPr id="19479" name="Picture 23" descr="FileCabinet"/>
          <p:cNvPicPr>
            <a:picLocks noChangeAspect="1" noChangeArrowheads="1"/>
          </p:cNvPicPr>
          <p:nvPr/>
        </p:nvPicPr>
        <p:blipFill>
          <a:blip r:embed="rId3" cstate="print"/>
          <a:srcRect/>
          <a:stretch>
            <a:fillRect/>
          </a:stretch>
        </p:blipFill>
        <p:spPr bwMode="auto">
          <a:xfrm>
            <a:off x="228600" y="5122863"/>
            <a:ext cx="777875" cy="973137"/>
          </a:xfrm>
          <a:prstGeom prst="rect">
            <a:avLst/>
          </a:prstGeom>
          <a:noFill/>
          <a:ln w="9525">
            <a:noFill/>
            <a:miter lim="800000"/>
            <a:headEnd/>
            <a:tailEnd/>
          </a:ln>
        </p:spPr>
      </p:pic>
      <p:pic>
        <p:nvPicPr>
          <p:cNvPr id="19480" name="Picture 24" descr="FileCabinet"/>
          <p:cNvPicPr>
            <a:picLocks noChangeAspect="1" noChangeArrowheads="1"/>
          </p:cNvPicPr>
          <p:nvPr/>
        </p:nvPicPr>
        <p:blipFill>
          <a:blip r:embed="rId3" cstate="print"/>
          <a:srcRect/>
          <a:stretch>
            <a:fillRect/>
          </a:stretch>
        </p:blipFill>
        <p:spPr bwMode="auto">
          <a:xfrm>
            <a:off x="8213725" y="5122863"/>
            <a:ext cx="777875" cy="973137"/>
          </a:xfrm>
          <a:prstGeom prst="rect">
            <a:avLst/>
          </a:prstGeom>
          <a:noFill/>
          <a:ln w="9525">
            <a:noFill/>
            <a:miter lim="800000"/>
            <a:headEnd/>
            <a:tailEnd/>
          </a:ln>
        </p:spPr>
      </p:pic>
      <p:sp>
        <p:nvSpPr>
          <p:cNvPr id="19481" name="Line 25"/>
          <p:cNvSpPr>
            <a:spLocks noChangeShapeType="1"/>
          </p:cNvSpPr>
          <p:nvPr/>
        </p:nvSpPr>
        <p:spPr bwMode="auto">
          <a:xfrm>
            <a:off x="914400" y="5334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cxnSp>
        <p:nvCxnSpPr>
          <p:cNvPr id="19482" name="AutoShape 28"/>
          <p:cNvCxnSpPr>
            <a:cxnSpLocks noChangeShapeType="1"/>
          </p:cNvCxnSpPr>
          <p:nvPr/>
        </p:nvCxnSpPr>
        <p:spPr bwMode="auto">
          <a:xfrm rot="16200000" flipH="1">
            <a:off x="1010444" y="1886744"/>
            <a:ext cx="190500" cy="836612"/>
          </a:xfrm>
          <a:prstGeom prst="bentConnector2">
            <a:avLst/>
          </a:prstGeom>
          <a:noFill/>
          <a:ln w="15875">
            <a:solidFill>
              <a:schemeClr val="tx1"/>
            </a:solidFill>
            <a:miter lim="800000"/>
            <a:headEnd type="triangle" w="sm" len="lg"/>
            <a:tailEnd type="triangle" w="sm" len="lg"/>
          </a:ln>
        </p:spPr>
      </p:cxnSp>
      <p:pic>
        <p:nvPicPr>
          <p:cNvPr id="19483" name="Picture 29" descr="hacker2"/>
          <p:cNvPicPr>
            <a:picLocks noChangeAspect="1" noChangeArrowheads="1"/>
          </p:cNvPicPr>
          <p:nvPr/>
        </p:nvPicPr>
        <p:blipFill>
          <a:blip r:embed="rId4" cstate="print"/>
          <a:srcRect/>
          <a:stretch>
            <a:fillRect/>
          </a:stretch>
        </p:blipFill>
        <p:spPr bwMode="auto">
          <a:xfrm>
            <a:off x="228600" y="1089025"/>
            <a:ext cx="1222375" cy="1120775"/>
          </a:xfrm>
          <a:prstGeom prst="rect">
            <a:avLst/>
          </a:prstGeom>
          <a:noFill/>
          <a:ln w="9525">
            <a:noFill/>
            <a:miter lim="800000"/>
            <a:headEnd/>
            <a:tailEnd/>
          </a:ln>
        </p:spPr>
      </p:pic>
      <p:sp>
        <p:nvSpPr>
          <p:cNvPr id="107583" name="AutoShape 63"/>
          <p:cNvSpPr>
            <a:spLocks noChangeArrowheads="1"/>
          </p:cNvSpPr>
          <p:nvPr/>
        </p:nvSpPr>
        <p:spPr bwMode="auto">
          <a:xfrm>
            <a:off x="2209800" y="44196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pic>
        <p:nvPicPr>
          <p:cNvPr id="107585" name="Picture 65" descr="ear2"/>
          <p:cNvPicPr>
            <a:picLocks noChangeAspect="1"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4867275" y="5156200"/>
            <a:ext cx="1212850" cy="787400"/>
          </a:xfrm>
          <a:prstGeom prst="rect">
            <a:avLst/>
          </a:prstGeom>
          <a:noFill/>
          <a:ln w="9525">
            <a:noFill/>
            <a:miter lim="800000"/>
            <a:headEnd/>
            <a:tailEnd/>
          </a:ln>
        </p:spPr>
      </p:pic>
      <p:sp>
        <p:nvSpPr>
          <p:cNvPr id="107620" name="AutoShape 100"/>
          <p:cNvSpPr>
            <a:spLocks noChangeArrowheads="1"/>
          </p:cNvSpPr>
          <p:nvPr/>
        </p:nvSpPr>
        <p:spPr bwMode="auto">
          <a:xfrm>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581" name="AutoShape 61"/>
          <p:cNvSpPr>
            <a:spLocks noChangeArrowheads="1"/>
          </p:cNvSpPr>
          <p:nvPr/>
        </p:nvSpPr>
        <p:spPr bwMode="auto">
          <a:xfrm>
            <a:off x="457200" y="2286000"/>
            <a:ext cx="990600" cy="228600"/>
          </a:xfrm>
          <a:prstGeom prst="righ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21" name="Text Box 101"/>
          <p:cNvSpPr txBox="1">
            <a:spLocks noChangeArrowheads="1"/>
          </p:cNvSpPr>
          <p:nvPr/>
        </p:nvSpPr>
        <p:spPr bwMode="auto">
          <a:xfrm>
            <a:off x="3581400" y="1279525"/>
            <a:ext cx="2041478" cy="400110"/>
          </a:xfrm>
          <a:prstGeom prst="rect">
            <a:avLst/>
          </a:prstGeom>
          <a:noFill/>
          <a:ln w="9525" algn="ctr">
            <a:noFill/>
            <a:miter lim="800000"/>
            <a:headEnd/>
            <a:tailEnd/>
          </a:ln>
        </p:spPr>
        <p:txBody>
          <a:bodyPr wrap="square">
            <a:spAutoFit/>
          </a:bodyPr>
          <a:lstStyle/>
          <a:p>
            <a:r>
              <a:rPr lang="en-US" altLang="zh-CN" dirty="0" err="1">
                <a:solidFill>
                  <a:srgbClr val="0000FF"/>
                </a:solidFill>
                <a:ea typeface="宋体" charset="-122"/>
              </a:rPr>
              <a:t>ls</a:t>
            </a:r>
            <a:r>
              <a:rPr lang="en-US" altLang="zh-CN" dirty="0">
                <a:solidFill>
                  <a:srgbClr val="0000FF"/>
                </a:solidFill>
                <a:ea typeface="宋体" charset="-122"/>
              </a:rPr>
              <a:t> </a:t>
            </a:r>
            <a:r>
              <a:rPr lang="en-US" altLang="zh-CN" dirty="0" smtClean="0">
                <a:solidFill>
                  <a:srgbClr val="0000FF"/>
                </a:solidFill>
                <a:ea typeface="宋体" charset="-122"/>
              </a:rPr>
              <a:t>server1.txt</a:t>
            </a:r>
            <a:endParaRPr lang="en-US" altLang="zh-CN" dirty="0">
              <a:solidFill>
                <a:srgbClr val="0000FF"/>
              </a:solidFill>
              <a:ea typeface="宋体" charset="-122"/>
            </a:endParaRPr>
          </a:p>
        </p:txBody>
      </p:sp>
      <p:sp>
        <p:nvSpPr>
          <p:cNvPr id="107624" name="AutoShape 104"/>
          <p:cNvSpPr>
            <a:spLocks noChangeArrowheads="1"/>
          </p:cNvSpPr>
          <p:nvPr/>
        </p:nvSpPr>
        <p:spPr bwMode="auto">
          <a:xfrm>
            <a:off x="2209800" y="28194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r>
              <a:rPr lang="en-US" altLang="zh-CN" sz="1800" b="0">
                <a:solidFill>
                  <a:schemeClr val="tx1"/>
                </a:solidFill>
                <a:latin typeface="Arial" charset="0"/>
                <a:ea typeface="宋体" charset="-122"/>
              </a:rPr>
              <a:t> </a:t>
            </a:r>
          </a:p>
        </p:txBody>
      </p:sp>
      <p:sp>
        <p:nvSpPr>
          <p:cNvPr id="107625" name="Text Box 105"/>
          <p:cNvSpPr txBox="1">
            <a:spLocks noChangeArrowheads="1"/>
          </p:cNvSpPr>
          <p:nvPr/>
        </p:nvSpPr>
        <p:spPr bwMode="auto">
          <a:xfrm>
            <a:off x="4657725" y="4419600"/>
            <a:ext cx="2125663" cy="701675"/>
          </a:xfrm>
          <a:prstGeom prst="rect">
            <a:avLst/>
          </a:prstGeom>
          <a:noFill/>
          <a:ln w="9525" algn="ctr">
            <a:noFill/>
            <a:miter lim="800000"/>
            <a:headEnd/>
            <a:tailEnd/>
          </a:ln>
        </p:spPr>
        <p:txBody>
          <a:bodyPr>
            <a:spAutoFit/>
          </a:bodyPr>
          <a:lstStyle/>
          <a:p>
            <a:r>
              <a:rPr lang="en-US" altLang="zh-CN">
                <a:solidFill>
                  <a:schemeClr val="tx1"/>
                </a:solidFill>
                <a:ea typeface="宋体" charset="-122"/>
              </a:rPr>
              <a:t>Passive open on</a:t>
            </a:r>
          </a:p>
          <a:p>
            <a:r>
              <a:rPr lang="en-US" altLang="zh-CN">
                <a:solidFill>
                  <a:schemeClr val="tx1"/>
                </a:solidFill>
                <a:ea typeface="宋体" charset="-122"/>
              </a:rPr>
              <a:t>Port 5125</a:t>
            </a:r>
          </a:p>
        </p:txBody>
      </p:sp>
      <p:sp>
        <p:nvSpPr>
          <p:cNvPr id="107626" name="Text Box 106"/>
          <p:cNvSpPr txBox="1">
            <a:spLocks noChangeArrowheads="1"/>
          </p:cNvSpPr>
          <p:nvPr/>
        </p:nvSpPr>
        <p:spPr bwMode="auto">
          <a:xfrm>
            <a:off x="3557588" y="2590800"/>
            <a:ext cx="852487"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PASV</a:t>
            </a:r>
          </a:p>
        </p:txBody>
      </p:sp>
      <p:sp>
        <p:nvSpPr>
          <p:cNvPr id="107627" name="AutoShape 107"/>
          <p:cNvSpPr>
            <a:spLocks noChangeArrowheads="1"/>
          </p:cNvSpPr>
          <p:nvPr/>
        </p:nvSpPr>
        <p:spPr bwMode="auto">
          <a:xfrm rot="10800000">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28" name="Text Box 108"/>
          <p:cNvSpPr txBox="1">
            <a:spLocks noChangeArrowheads="1"/>
          </p:cNvSpPr>
          <p:nvPr/>
        </p:nvSpPr>
        <p:spPr bwMode="auto">
          <a:xfrm>
            <a:off x="3176588" y="2590800"/>
            <a:ext cx="6167437"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227 Entering Passive Mode (128,4,40,42,20,5)</a:t>
            </a:r>
            <a:r>
              <a:rPr lang="en-US" altLang="zh-CN">
                <a:ea typeface="宋体" charset="-122"/>
              </a:rPr>
              <a:t> </a:t>
            </a:r>
          </a:p>
        </p:txBody>
      </p:sp>
      <p:sp>
        <p:nvSpPr>
          <p:cNvPr id="107630" name="AutoShape 110"/>
          <p:cNvSpPr>
            <a:spLocks noChangeArrowheads="1"/>
          </p:cNvSpPr>
          <p:nvPr/>
        </p:nvSpPr>
        <p:spPr bwMode="auto">
          <a:xfrm>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31" name="Text Box 111"/>
          <p:cNvSpPr txBox="1">
            <a:spLocks noChangeArrowheads="1"/>
          </p:cNvSpPr>
          <p:nvPr/>
        </p:nvSpPr>
        <p:spPr bwMode="auto">
          <a:xfrm>
            <a:off x="3505200" y="2563504"/>
            <a:ext cx="2372765" cy="400110"/>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LIST </a:t>
            </a:r>
            <a:r>
              <a:rPr lang="en-US" altLang="zh-CN" dirty="0" smtClean="0">
                <a:solidFill>
                  <a:schemeClr val="tx1"/>
                </a:solidFill>
                <a:ea typeface="宋体" charset="-122"/>
              </a:rPr>
              <a:t>server1.txt</a:t>
            </a:r>
            <a:endParaRPr lang="en-US" altLang="zh-CN" dirty="0">
              <a:solidFill>
                <a:schemeClr val="tx1"/>
              </a:solidFill>
              <a:ea typeface="宋体" charset="-122"/>
            </a:endParaRPr>
          </a:p>
        </p:txBody>
      </p:sp>
      <p:sp>
        <p:nvSpPr>
          <p:cNvPr id="107632" name="AutoShape 112"/>
          <p:cNvSpPr>
            <a:spLocks noChangeArrowheads="1"/>
          </p:cNvSpPr>
          <p:nvPr/>
        </p:nvSpPr>
        <p:spPr bwMode="auto">
          <a:xfrm>
            <a:off x="6705600" y="4419600"/>
            <a:ext cx="228600" cy="685800"/>
          </a:xfrm>
          <a:prstGeom prst="downArrow">
            <a:avLst>
              <a:gd name="adj1" fmla="val 50000"/>
              <a:gd name="adj2" fmla="val 75000"/>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33" name="AutoShape 113"/>
          <p:cNvSpPr>
            <a:spLocks noChangeArrowheads="1"/>
          </p:cNvSpPr>
          <p:nvPr/>
        </p:nvSpPr>
        <p:spPr bwMode="auto">
          <a:xfrm rot="10800000">
            <a:off x="3276600" y="5410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38" name="AutoShape 118"/>
          <p:cNvSpPr>
            <a:spLocks noChangeArrowheads="1"/>
          </p:cNvSpPr>
          <p:nvPr/>
        </p:nvSpPr>
        <p:spPr bwMode="auto">
          <a:xfrm rot="10800000">
            <a:off x="3276600" y="5410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40" name="AutoShape 120"/>
          <p:cNvSpPr>
            <a:spLocks noChangeArrowheads="1"/>
          </p:cNvSpPr>
          <p:nvPr/>
        </p:nvSpPr>
        <p:spPr bwMode="auto">
          <a:xfrm rot="10800000">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43" name="Text Box 123"/>
          <p:cNvSpPr txBox="1">
            <a:spLocks noChangeArrowheads="1"/>
          </p:cNvSpPr>
          <p:nvPr/>
        </p:nvSpPr>
        <p:spPr bwMode="auto">
          <a:xfrm>
            <a:off x="3489325" y="2608263"/>
            <a:ext cx="5253038" cy="396875"/>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150 Data Connection will be open shortly</a:t>
            </a:r>
          </a:p>
        </p:txBody>
      </p:sp>
      <p:sp>
        <p:nvSpPr>
          <p:cNvPr id="107649" name="Text Box 129"/>
          <p:cNvSpPr txBox="1">
            <a:spLocks noChangeArrowheads="1"/>
          </p:cNvSpPr>
          <p:nvPr/>
        </p:nvSpPr>
        <p:spPr bwMode="auto">
          <a:xfrm>
            <a:off x="3489325" y="2559359"/>
            <a:ext cx="3673475" cy="396875"/>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226 Closing Data Connection</a:t>
            </a:r>
          </a:p>
        </p:txBody>
      </p:sp>
      <p:sp>
        <p:nvSpPr>
          <p:cNvPr id="107653" name="Rectangle 133"/>
          <p:cNvSpPr>
            <a:spLocks noChangeArrowheads="1"/>
          </p:cNvSpPr>
          <p:nvPr/>
        </p:nvSpPr>
        <p:spPr bwMode="auto">
          <a:xfrm>
            <a:off x="4495800" y="1676400"/>
            <a:ext cx="4648200" cy="304800"/>
          </a:xfrm>
          <a:prstGeom prst="rect">
            <a:avLst/>
          </a:prstGeom>
          <a:solidFill>
            <a:schemeClr val="bg1"/>
          </a:solidFill>
          <a:ln w="9525">
            <a:noFill/>
            <a:miter lim="800000"/>
            <a:headEnd/>
            <a:tailEnd/>
          </a:ln>
        </p:spPr>
        <p:txBody>
          <a:bodyPr wrap="none" anchor="ctr"/>
          <a:lstStyle/>
          <a:p>
            <a:pPr algn="ctr"/>
            <a:endParaRPr lang="zh-CN" altLang="zh-CN">
              <a:solidFill>
                <a:schemeClr val="tx1"/>
              </a:solidFill>
              <a:latin typeface="Tahoma" pitchFamily="34" charset="0"/>
            </a:endParaRPr>
          </a:p>
        </p:txBody>
      </p:sp>
      <p:sp>
        <p:nvSpPr>
          <p:cNvPr id="107654" name="Text Box 134"/>
          <p:cNvSpPr txBox="1">
            <a:spLocks noChangeArrowheads="1"/>
          </p:cNvSpPr>
          <p:nvPr/>
        </p:nvSpPr>
        <p:spPr bwMode="auto">
          <a:xfrm>
            <a:off x="3581400" y="1660525"/>
            <a:ext cx="5235575" cy="396875"/>
          </a:xfrm>
          <a:prstGeom prst="rect">
            <a:avLst/>
          </a:prstGeom>
          <a:noFill/>
          <a:ln w="9525" algn="ctr">
            <a:noFill/>
            <a:miter lim="800000"/>
            <a:headEnd/>
            <a:tailEnd/>
          </a:ln>
        </p:spPr>
        <p:txBody>
          <a:bodyPr>
            <a:spAutoFit/>
          </a:bodyPr>
          <a:lstStyle/>
          <a:p>
            <a:pPr>
              <a:spcBef>
                <a:spcPct val="50000"/>
              </a:spcBef>
            </a:pPr>
            <a:r>
              <a:rPr lang="en-US" altLang="zh-CN" dirty="0">
                <a:solidFill>
                  <a:srgbClr val="0000FF"/>
                </a:solidFill>
                <a:ea typeface="宋体" charset="-122"/>
              </a:rPr>
              <a:t>-</a:t>
            </a:r>
            <a:r>
              <a:rPr lang="en-US" altLang="zh-CN" dirty="0" err="1">
                <a:solidFill>
                  <a:srgbClr val="0000FF"/>
                </a:solidFill>
                <a:ea typeface="宋体" charset="-122"/>
              </a:rPr>
              <a:t>rw</a:t>
            </a:r>
            <a:r>
              <a:rPr lang="en-US" altLang="zh-CN" dirty="0">
                <a:solidFill>
                  <a:srgbClr val="0000FF"/>
                </a:solidFill>
                <a:ea typeface="宋体" charset="-122"/>
              </a:rPr>
              <a:t>-r--r-- </a:t>
            </a:r>
            <a:r>
              <a:rPr lang="en-US" altLang="zh-CN" dirty="0" err="1">
                <a:solidFill>
                  <a:srgbClr val="0000FF"/>
                </a:solidFill>
                <a:ea typeface="宋体" charset="-122"/>
              </a:rPr>
              <a:t>lucasb</a:t>
            </a:r>
            <a:r>
              <a:rPr lang="en-US" altLang="zh-CN" dirty="0">
                <a:solidFill>
                  <a:srgbClr val="0000FF"/>
                </a:solidFill>
                <a:ea typeface="宋体" charset="-122"/>
              </a:rPr>
              <a:t> </a:t>
            </a:r>
            <a:r>
              <a:rPr lang="en-US" altLang="zh-CN" dirty="0" smtClean="0">
                <a:solidFill>
                  <a:srgbClr val="0000FF"/>
                </a:solidFill>
                <a:ea typeface="宋体" charset="-122"/>
              </a:rPr>
              <a:t>server1.txt</a:t>
            </a:r>
            <a:endParaRPr lang="en-US" altLang="zh-CN" dirty="0">
              <a:solidFill>
                <a:srgbClr val="0000FF"/>
              </a:solidFill>
              <a:ea typeface="宋体" charset="-122"/>
            </a:endParaRPr>
          </a:p>
        </p:txBody>
      </p:sp>
      <p:sp>
        <p:nvSpPr>
          <p:cNvPr id="107655" name="Text Box 135"/>
          <p:cNvSpPr txBox="1">
            <a:spLocks noChangeArrowheads="1"/>
          </p:cNvSpPr>
          <p:nvPr/>
        </p:nvSpPr>
        <p:spPr bwMode="auto">
          <a:xfrm>
            <a:off x="2971800" y="6384925"/>
            <a:ext cx="3378200" cy="396875"/>
          </a:xfrm>
          <a:prstGeom prst="rect">
            <a:avLst/>
          </a:prstGeom>
          <a:noFill/>
          <a:ln w="9525" algn="ctr">
            <a:noFill/>
            <a:miter lim="800000"/>
            <a:headEnd/>
            <a:tailEnd/>
          </a:ln>
        </p:spPr>
        <p:txBody>
          <a:bodyPr>
            <a:spAutoFit/>
          </a:bodyPr>
          <a:lstStyle/>
          <a:p>
            <a:r>
              <a:rPr lang="en-US" altLang="zh-CN">
                <a:solidFill>
                  <a:schemeClr val="tx1"/>
                </a:solidFill>
                <a:ea typeface="宋体" charset="-122"/>
              </a:rPr>
              <a:t>Establish Data Connection</a:t>
            </a:r>
          </a:p>
        </p:txBody>
      </p:sp>
      <p:sp>
        <p:nvSpPr>
          <p:cNvPr id="19505" name="Rectangle 136"/>
          <p:cNvSpPr>
            <a:spLocks noChangeArrowheads="1"/>
          </p:cNvSpPr>
          <p:nvPr/>
        </p:nvSpPr>
        <p:spPr bwMode="auto">
          <a:xfrm>
            <a:off x="14478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9506" name="Rectangle 137"/>
          <p:cNvSpPr>
            <a:spLocks noChangeArrowheads="1"/>
          </p:cNvSpPr>
          <p:nvPr/>
        </p:nvSpPr>
        <p:spPr bwMode="auto">
          <a:xfrm>
            <a:off x="60198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2" name="AutoShape 118"/>
          <p:cNvSpPr>
            <a:spLocks noChangeArrowheads="1"/>
          </p:cNvSpPr>
          <p:nvPr/>
        </p:nvSpPr>
        <p:spPr bwMode="auto">
          <a:xfrm rot="10800000" flipH="1">
            <a:off x="3260725" y="5410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rot="10800000" wrap="none" anchor="ctr"/>
          <a:lstStyle/>
          <a:p>
            <a:pPr algn="ctr"/>
            <a:endParaRPr lang="zh-CN" altLang="zh-CN" sz="1800" b="0">
              <a:solidFill>
                <a:schemeClr val="tx1"/>
              </a:solidFill>
              <a:latin typeface="Arial" charset="0"/>
            </a:endParaRPr>
          </a:p>
        </p:txBody>
      </p:sp>
      <p:sp>
        <p:nvSpPr>
          <p:cNvPr id="56" name="Rectangle 5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 FTP Passive Data Transfer</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withEffect">
                                  <p:stCondLst>
                                    <p:cond delay="0"/>
                                  </p:stCondLst>
                                  <p:childTnLst>
                                    <p:set>
                                      <p:cBhvr>
                                        <p:cTn id="6" dur="1" fill="hold">
                                          <p:stCondLst>
                                            <p:cond delay="0"/>
                                          </p:stCondLst>
                                        </p:cTn>
                                        <p:tgtEl>
                                          <p:spTgt spid="107581"/>
                                        </p:tgtEl>
                                        <p:attrNameLst>
                                          <p:attrName>style.visibility</p:attrName>
                                        </p:attrNameLst>
                                      </p:cBhvr>
                                      <p:to>
                                        <p:strVal val="visible"/>
                                      </p:to>
                                    </p:set>
                                    <p:anim calcmode="lin" valueType="num">
                                      <p:cBhvr>
                                        <p:cTn id="7" dur="1000" fill="hold"/>
                                        <p:tgtEl>
                                          <p:spTgt spid="107581"/>
                                        </p:tgtEl>
                                        <p:attrNameLst>
                                          <p:attrName>ppt_x</p:attrName>
                                        </p:attrNameLst>
                                      </p:cBhvr>
                                      <p:tavLst>
                                        <p:tav tm="0">
                                          <p:val>
                                            <p:strVal val="#ppt_x-#ppt_w/2"/>
                                          </p:val>
                                        </p:tav>
                                        <p:tav tm="100000">
                                          <p:val>
                                            <p:strVal val="#ppt_x"/>
                                          </p:val>
                                        </p:tav>
                                      </p:tavLst>
                                    </p:anim>
                                    <p:anim calcmode="lin" valueType="num">
                                      <p:cBhvr>
                                        <p:cTn id="8" dur="1000" fill="hold"/>
                                        <p:tgtEl>
                                          <p:spTgt spid="107581"/>
                                        </p:tgtEl>
                                        <p:attrNameLst>
                                          <p:attrName>ppt_y</p:attrName>
                                        </p:attrNameLst>
                                      </p:cBhvr>
                                      <p:tavLst>
                                        <p:tav tm="0">
                                          <p:val>
                                            <p:strVal val="#ppt_y"/>
                                          </p:val>
                                        </p:tav>
                                        <p:tav tm="100000">
                                          <p:val>
                                            <p:strVal val="#ppt_y"/>
                                          </p:val>
                                        </p:tav>
                                      </p:tavLst>
                                    </p:anim>
                                    <p:anim calcmode="lin" valueType="num">
                                      <p:cBhvr>
                                        <p:cTn id="9" dur="1000" fill="hold"/>
                                        <p:tgtEl>
                                          <p:spTgt spid="107581"/>
                                        </p:tgtEl>
                                        <p:attrNameLst>
                                          <p:attrName>ppt_w</p:attrName>
                                        </p:attrNameLst>
                                      </p:cBhvr>
                                      <p:tavLst>
                                        <p:tav tm="0">
                                          <p:val>
                                            <p:fltVal val="0"/>
                                          </p:val>
                                        </p:tav>
                                        <p:tav tm="100000">
                                          <p:val>
                                            <p:strVal val="#ppt_w"/>
                                          </p:val>
                                        </p:tav>
                                      </p:tavLst>
                                    </p:anim>
                                    <p:anim calcmode="lin" valueType="num">
                                      <p:cBhvr>
                                        <p:cTn id="10" dur="1000" fill="hold"/>
                                        <p:tgtEl>
                                          <p:spTgt spid="10758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581"/>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107621"/>
                                        </p:tgtEl>
                                        <p:attrNameLst>
                                          <p:attrName>style.visibility</p:attrName>
                                        </p:attrNameLst>
                                      </p:cBhvr>
                                      <p:to>
                                        <p:strVal val="visible"/>
                                      </p:to>
                                    </p:set>
                                  </p:childTnLst>
                                  <p:subTnLst>
                                    <p:set>
                                      <p:cBhvr override="childStyle">
                                        <p:cTn dur="1" fill="hold" display="0" masterRel="nextClick" afterEffect="1"/>
                                        <p:tgtEl>
                                          <p:spTgt spid="10762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07624"/>
                                        </p:tgtEl>
                                        <p:attrNameLst>
                                          <p:attrName>style.visibility</p:attrName>
                                        </p:attrNameLst>
                                      </p:cBhvr>
                                      <p:to>
                                        <p:strVal val="visible"/>
                                      </p:to>
                                    </p:set>
                                    <p:anim calcmode="lin" valueType="num">
                                      <p:cBhvr>
                                        <p:cTn id="17" dur="1000" fill="hold"/>
                                        <p:tgtEl>
                                          <p:spTgt spid="107624"/>
                                        </p:tgtEl>
                                        <p:attrNameLst>
                                          <p:attrName>ppt_x</p:attrName>
                                        </p:attrNameLst>
                                      </p:cBhvr>
                                      <p:tavLst>
                                        <p:tav tm="0">
                                          <p:val>
                                            <p:strVal val="#ppt_x"/>
                                          </p:val>
                                        </p:tav>
                                        <p:tav tm="100000">
                                          <p:val>
                                            <p:strVal val="#ppt_x"/>
                                          </p:val>
                                        </p:tav>
                                      </p:tavLst>
                                    </p:anim>
                                    <p:anim calcmode="lin" valueType="num">
                                      <p:cBhvr>
                                        <p:cTn id="18" dur="1000" fill="hold"/>
                                        <p:tgtEl>
                                          <p:spTgt spid="107624"/>
                                        </p:tgtEl>
                                        <p:attrNameLst>
                                          <p:attrName>ppt_y</p:attrName>
                                        </p:attrNameLst>
                                      </p:cBhvr>
                                      <p:tavLst>
                                        <p:tav tm="0">
                                          <p:val>
                                            <p:strVal val="#ppt_y-#ppt_h/2"/>
                                          </p:val>
                                        </p:tav>
                                        <p:tav tm="100000">
                                          <p:val>
                                            <p:strVal val="#ppt_y"/>
                                          </p:val>
                                        </p:tav>
                                      </p:tavLst>
                                    </p:anim>
                                    <p:anim calcmode="lin" valueType="num">
                                      <p:cBhvr>
                                        <p:cTn id="19" dur="1000" fill="hold"/>
                                        <p:tgtEl>
                                          <p:spTgt spid="107624"/>
                                        </p:tgtEl>
                                        <p:attrNameLst>
                                          <p:attrName>ppt_w</p:attrName>
                                        </p:attrNameLst>
                                      </p:cBhvr>
                                      <p:tavLst>
                                        <p:tav tm="0">
                                          <p:val>
                                            <p:strVal val="#ppt_w"/>
                                          </p:val>
                                        </p:tav>
                                        <p:tav tm="100000">
                                          <p:val>
                                            <p:strVal val="#ppt_w"/>
                                          </p:val>
                                        </p:tav>
                                      </p:tavLst>
                                    </p:anim>
                                    <p:anim calcmode="lin" valueType="num">
                                      <p:cBhvr>
                                        <p:cTn id="20" dur="1000" fill="hold"/>
                                        <p:tgtEl>
                                          <p:spTgt spid="10762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5"/>
                                            </p:cond>
                                          </p:stCondLst>
                                        </p:cTn>
                                        <p:tgtEl>
                                          <p:spTgt spid="107624"/>
                                        </p:tgtEl>
                                        <p:attrNameLst>
                                          <p:attrName>style.visibility</p:attrName>
                                        </p:attrNameLst>
                                      </p:cBhvr>
                                      <p:to>
                                        <p:strVal val="hidden"/>
                                      </p:to>
                                    </p:set>
                                  </p:subTnLst>
                                </p:cTn>
                              </p:par>
                            </p:childTnLst>
                          </p:cTn>
                        </p:par>
                        <p:par>
                          <p:cTn id="21" fill="hold">
                            <p:stCondLst>
                              <p:cond delay="1000"/>
                            </p:stCondLst>
                            <p:childTnLst>
                              <p:par>
                                <p:cTn id="22" presetID="17" presetClass="entr" presetSubtype="8" fill="hold" grpId="0" nodeType="afterEffect">
                                  <p:stCondLst>
                                    <p:cond delay="0"/>
                                  </p:stCondLst>
                                  <p:childTnLst>
                                    <p:set>
                                      <p:cBhvr>
                                        <p:cTn id="23" dur="1" fill="hold">
                                          <p:stCondLst>
                                            <p:cond delay="0"/>
                                          </p:stCondLst>
                                        </p:cTn>
                                        <p:tgtEl>
                                          <p:spTgt spid="107620"/>
                                        </p:tgtEl>
                                        <p:attrNameLst>
                                          <p:attrName>style.visibility</p:attrName>
                                        </p:attrNameLst>
                                      </p:cBhvr>
                                      <p:to>
                                        <p:strVal val="visible"/>
                                      </p:to>
                                    </p:set>
                                    <p:anim calcmode="lin" valueType="num">
                                      <p:cBhvr>
                                        <p:cTn id="24" dur="1000" fill="hold"/>
                                        <p:tgtEl>
                                          <p:spTgt spid="107620"/>
                                        </p:tgtEl>
                                        <p:attrNameLst>
                                          <p:attrName>ppt_x</p:attrName>
                                        </p:attrNameLst>
                                      </p:cBhvr>
                                      <p:tavLst>
                                        <p:tav tm="0">
                                          <p:val>
                                            <p:strVal val="#ppt_x-#ppt_w/2"/>
                                          </p:val>
                                        </p:tav>
                                        <p:tav tm="100000">
                                          <p:val>
                                            <p:strVal val="#ppt_x"/>
                                          </p:val>
                                        </p:tav>
                                      </p:tavLst>
                                    </p:anim>
                                    <p:anim calcmode="lin" valueType="num">
                                      <p:cBhvr>
                                        <p:cTn id="25" dur="1000" fill="hold"/>
                                        <p:tgtEl>
                                          <p:spTgt spid="107620"/>
                                        </p:tgtEl>
                                        <p:attrNameLst>
                                          <p:attrName>ppt_y</p:attrName>
                                        </p:attrNameLst>
                                      </p:cBhvr>
                                      <p:tavLst>
                                        <p:tav tm="0">
                                          <p:val>
                                            <p:strVal val="#ppt_y"/>
                                          </p:val>
                                        </p:tav>
                                        <p:tav tm="100000">
                                          <p:val>
                                            <p:strVal val="#ppt_y"/>
                                          </p:val>
                                        </p:tav>
                                      </p:tavLst>
                                    </p:anim>
                                    <p:anim calcmode="lin" valueType="num">
                                      <p:cBhvr>
                                        <p:cTn id="26" dur="1000" fill="hold"/>
                                        <p:tgtEl>
                                          <p:spTgt spid="107620"/>
                                        </p:tgtEl>
                                        <p:attrNameLst>
                                          <p:attrName>ppt_w</p:attrName>
                                        </p:attrNameLst>
                                      </p:cBhvr>
                                      <p:tavLst>
                                        <p:tav tm="0">
                                          <p:val>
                                            <p:fltVal val="0"/>
                                          </p:val>
                                        </p:tav>
                                        <p:tav tm="100000">
                                          <p:val>
                                            <p:strVal val="#ppt_w"/>
                                          </p:val>
                                        </p:tav>
                                      </p:tavLst>
                                    </p:anim>
                                    <p:anim calcmode="lin" valueType="num">
                                      <p:cBhvr>
                                        <p:cTn id="27" dur="1000" fill="hold"/>
                                        <p:tgtEl>
                                          <p:spTgt spid="10762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20"/>
                                        </p:tgtEl>
                                        <p:attrNameLst>
                                          <p:attrName>style.visibility</p:attrName>
                                        </p:attrNameLst>
                                      </p:cBhvr>
                                      <p:to>
                                        <p:strVal val="hidden"/>
                                      </p:to>
                                    </p:set>
                                  </p:subTnLst>
                                </p:cTn>
                              </p:par>
                              <p:par>
                                <p:cTn id="28" presetID="1" presetClass="entr" presetSubtype="0" fill="hold" grpId="0" nodeType="withEffect">
                                  <p:stCondLst>
                                    <p:cond delay="0"/>
                                  </p:stCondLst>
                                  <p:childTnLst>
                                    <p:set>
                                      <p:cBhvr>
                                        <p:cTn id="29" dur="1" fill="hold">
                                          <p:stCondLst>
                                            <p:cond delay="0"/>
                                          </p:stCondLst>
                                        </p:cTn>
                                        <p:tgtEl>
                                          <p:spTgt spid="107626"/>
                                        </p:tgtEl>
                                        <p:attrNameLst>
                                          <p:attrName>style.visibility</p:attrName>
                                        </p:attrNameLst>
                                      </p:cBhvr>
                                      <p:to>
                                        <p:strVal val="visible"/>
                                      </p:to>
                                    </p:set>
                                  </p:childTnLst>
                                  <p:subTnLst>
                                    <p:set>
                                      <p:cBhvr override="childStyle">
                                        <p:cTn dur="1" fill="hold" display="0" masterRel="nextClick" afterEffect="1"/>
                                        <p:tgtEl>
                                          <p:spTgt spid="10762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7" presetClass="entr" presetSubtype="1" fill="hold" grpId="0" nodeType="clickEffect">
                                  <p:stCondLst>
                                    <p:cond delay="0"/>
                                  </p:stCondLst>
                                  <p:childTnLst>
                                    <p:set>
                                      <p:cBhvr>
                                        <p:cTn id="33" dur="1" fill="hold">
                                          <p:stCondLst>
                                            <p:cond delay="0"/>
                                          </p:stCondLst>
                                        </p:cTn>
                                        <p:tgtEl>
                                          <p:spTgt spid="107632"/>
                                        </p:tgtEl>
                                        <p:attrNameLst>
                                          <p:attrName>style.visibility</p:attrName>
                                        </p:attrNameLst>
                                      </p:cBhvr>
                                      <p:to>
                                        <p:strVal val="visible"/>
                                      </p:to>
                                    </p:set>
                                    <p:anim calcmode="lin" valueType="num">
                                      <p:cBhvr>
                                        <p:cTn id="34" dur="1000" fill="hold"/>
                                        <p:tgtEl>
                                          <p:spTgt spid="107632"/>
                                        </p:tgtEl>
                                        <p:attrNameLst>
                                          <p:attrName>ppt_x</p:attrName>
                                        </p:attrNameLst>
                                      </p:cBhvr>
                                      <p:tavLst>
                                        <p:tav tm="0">
                                          <p:val>
                                            <p:strVal val="#ppt_x"/>
                                          </p:val>
                                        </p:tav>
                                        <p:tav tm="100000">
                                          <p:val>
                                            <p:strVal val="#ppt_x"/>
                                          </p:val>
                                        </p:tav>
                                      </p:tavLst>
                                    </p:anim>
                                    <p:anim calcmode="lin" valueType="num">
                                      <p:cBhvr>
                                        <p:cTn id="35" dur="1000" fill="hold"/>
                                        <p:tgtEl>
                                          <p:spTgt spid="107632"/>
                                        </p:tgtEl>
                                        <p:attrNameLst>
                                          <p:attrName>ppt_y</p:attrName>
                                        </p:attrNameLst>
                                      </p:cBhvr>
                                      <p:tavLst>
                                        <p:tav tm="0">
                                          <p:val>
                                            <p:strVal val="#ppt_y-#ppt_h/2"/>
                                          </p:val>
                                        </p:tav>
                                        <p:tav tm="100000">
                                          <p:val>
                                            <p:strVal val="#ppt_y"/>
                                          </p:val>
                                        </p:tav>
                                      </p:tavLst>
                                    </p:anim>
                                    <p:anim calcmode="lin" valueType="num">
                                      <p:cBhvr>
                                        <p:cTn id="36" dur="1000" fill="hold"/>
                                        <p:tgtEl>
                                          <p:spTgt spid="107632"/>
                                        </p:tgtEl>
                                        <p:attrNameLst>
                                          <p:attrName>ppt_w</p:attrName>
                                        </p:attrNameLst>
                                      </p:cBhvr>
                                      <p:tavLst>
                                        <p:tav tm="0">
                                          <p:val>
                                            <p:strVal val="#ppt_w"/>
                                          </p:val>
                                        </p:tav>
                                        <p:tav tm="100000">
                                          <p:val>
                                            <p:strVal val="#ppt_w"/>
                                          </p:val>
                                        </p:tav>
                                      </p:tavLst>
                                    </p:anim>
                                    <p:anim calcmode="lin" valueType="num">
                                      <p:cBhvr>
                                        <p:cTn id="37" dur="1000" fill="hold"/>
                                        <p:tgtEl>
                                          <p:spTgt spid="10763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32"/>
                                            </p:cond>
                                          </p:stCondLst>
                                        </p:cTn>
                                        <p:tgtEl>
                                          <p:spTgt spid="107632"/>
                                        </p:tgtEl>
                                        <p:attrNameLst>
                                          <p:attrName>style.visibility</p:attrName>
                                        </p:attrNameLst>
                                      </p:cBhvr>
                                      <p:to>
                                        <p:strVal val="hidden"/>
                                      </p:to>
                                    </p:set>
                                  </p:subTnLst>
                                </p:cTn>
                              </p:par>
                            </p:childTnLst>
                          </p:cTn>
                        </p:par>
                        <p:par>
                          <p:cTn id="38" fill="hold">
                            <p:stCondLst>
                              <p:cond delay="1000"/>
                            </p:stCondLst>
                            <p:childTnLst>
                              <p:par>
                                <p:cTn id="39" presetID="1" presetClass="entr" presetSubtype="0" fill="hold" nodeType="afterEffect">
                                  <p:stCondLst>
                                    <p:cond delay="0"/>
                                  </p:stCondLst>
                                  <p:childTnLst>
                                    <p:set>
                                      <p:cBhvr>
                                        <p:cTn id="40" dur="1" fill="hold">
                                          <p:stCondLst>
                                            <p:cond delay="0"/>
                                          </p:stCondLst>
                                        </p:cTn>
                                        <p:tgtEl>
                                          <p:spTgt spid="10758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7625"/>
                                        </p:tgtEl>
                                        <p:attrNameLst>
                                          <p:attrName>style.visibility</p:attrName>
                                        </p:attrNameLst>
                                      </p:cBhvr>
                                      <p:to>
                                        <p:strVal val="visible"/>
                                      </p:to>
                                    </p:set>
                                  </p:childTnLst>
                                  <p:subTnLst>
                                    <p:set>
                                      <p:cBhvr override="childStyle">
                                        <p:cTn dur="1" fill="hold" display="0" masterRel="nextClick" afterEffect="1"/>
                                        <p:tgtEl>
                                          <p:spTgt spid="10762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107627"/>
                                        </p:tgtEl>
                                        <p:attrNameLst>
                                          <p:attrName>style.visibility</p:attrName>
                                        </p:attrNameLst>
                                      </p:cBhvr>
                                      <p:to>
                                        <p:strVal val="visible"/>
                                      </p:to>
                                    </p:set>
                                    <p:anim calcmode="lin" valueType="num">
                                      <p:cBhvr>
                                        <p:cTn id="47" dur="1000" fill="hold"/>
                                        <p:tgtEl>
                                          <p:spTgt spid="107627"/>
                                        </p:tgtEl>
                                        <p:attrNameLst>
                                          <p:attrName>ppt_x</p:attrName>
                                        </p:attrNameLst>
                                      </p:cBhvr>
                                      <p:tavLst>
                                        <p:tav tm="0">
                                          <p:val>
                                            <p:strVal val="#ppt_x+#ppt_w/2"/>
                                          </p:val>
                                        </p:tav>
                                        <p:tav tm="100000">
                                          <p:val>
                                            <p:strVal val="#ppt_x"/>
                                          </p:val>
                                        </p:tav>
                                      </p:tavLst>
                                    </p:anim>
                                    <p:anim calcmode="lin" valueType="num">
                                      <p:cBhvr>
                                        <p:cTn id="48" dur="1000" fill="hold"/>
                                        <p:tgtEl>
                                          <p:spTgt spid="107627"/>
                                        </p:tgtEl>
                                        <p:attrNameLst>
                                          <p:attrName>ppt_y</p:attrName>
                                        </p:attrNameLst>
                                      </p:cBhvr>
                                      <p:tavLst>
                                        <p:tav tm="0">
                                          <p:val>
                                            <p:strVal val="#ppt_y"/>
                                          </p:val>
                                        </p:tav>
                                        <p:tav tm="100000">
                                          <p:val>
                                            <p:strVal val="#ppt_y"/>
                                          </p:val>
                                        </p:tav>
                                      </p:tavLst>
                                    </p:anim>
                                    <p:anim calcmode="lin" valueType="num">
                                      <p:cBhvr>
                                        <p:cTn id="49" dur="1000" fill="hold"/>
                                        <p:tgtEl>
                                          <p:spTgt spid="107627"/>
                                        </p:tgtEl>
                                        <p:attrNameLst>
                                          <p:attrName>ppt_w</p:attrName>
                                        </p:attrNameLst>
                                      </p:cBhvr>
                                      <p:tavLst>
                                        <p:tav tm="0">
                                          <p:val>
                                            <p:fltVal val="0"/>
                                          </p:val>
                                        </p:tav>
                                        <p:tav tm="100000">
                                          <p:val>
                                            <p:strVal val="#ppt_w"/>
                                          </p:val>
                                        </p:tav>
                                      </p:tavLst>
                                    </p:anim>
                                    <p:anim calcmode="lin" valueType="num">
                                      <p:cBhvr>
                                        <p:cTn id="50" dur="1000" fill="hold"/>
                                        <p:tgtEl>
                                          <p:spTgt spid="10762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27"/>
                                        </p:tgtEl>
                                        <p:attrNameLst>
                                          <p:attrName>style.visibility</p:attrName>
                                        </p:attrNameLst>
                                      </p:cBhvr>
                                      <p:to>
                                        <p:strVal val="hidden"/>
                                      </p:to>
                                    </p:set>
                                  </p:subTnLst>
                                </p:cTn>
                              </p:par>
                              <p:par>
                                <p:cTn id="51" presetID="1" presetClass="entr" presetSubtype="0" fill="hold" grpId="0" nodeType="withEffect">
                                  <p:stCondLst>
                                    <p:cond delay="0"/>
                                  </p:stCondLst>
                                  <p:childTnLst>
                                    <p:set>
                                      <p:cBhvr>
                                        <p:cTn id="52" dur="1" fill="hold">
                                          <p:stCondLst>
                                            <p:cond delay="0"/>
                                          </p:stCondLst>
                                        </p:cTn>
                                        <p:tgtEl>
                                          <p:spTgt spid="107628"/>
                                        </p:tgtEl>
                                        <p:attrNameLst>
                                          <p:attrName>style.visibility</p:attrName>
                                        </p:attrNameLst>
                                      </p:cBhvr>
                                      <p:to>
                                        <p:strVal val="visible"/>
                                      </p:to>
                                    </p:set>
                                  </p:childTnLst>
                                  <p:subTnLst>
                                    <p:set>
                                      <p:cBhvr override="childStyle">
                                        <p:cTn dur="1" fill="hold" display="0" masterRel="nextClick" afterEffect="1"/>
                                        <p:tgtEl>
                                          <p:spTgt spid="107628"/>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7" presetClass="entr" presetSubtype="8" fill="hold" grpId="0" nodeType="clickEffect">
                                  <p:stCondLst>
                                    <p:cond delay="0"/>
                                  </p:stCondLst>
                                  <p:childTnLst>
                                    <p:set>
                                      <p:cBhvr>
                                        <p:cTn id="56" dur="1" fill="hold">
                                          <p:stCondLst>
                                            <p:cond delay="0"/>
                                          </p:stCondLst>
                                        </p:cTn>
                                        <p:tgtEl>
                                          <p:spTgt spid="107630"/>
                                        </p:tgtEl>
                                        <p:attrNameLst>
                                          <p:attrName>style.visibility</p:attrName>
                                        </p:attrNameLst>
                                      </p:cBhvr>
                                      <p:to>
                                        <p:strVal val="visible"/>
                                      </p:to>
                                    </p:set>
                                    <p:anim calcmode="lin" valueType="num">
                                      <p:cBhvr>
                                        <p:cTn id="57" dur="2000" fill="hold"/>
                                        <p:tgtEl>
                                          <p:spTgt spid="107630"/>
                                        </p:tgtEl>
                                        <p:attrNameLst>
                                          <p:attrName>ppt_x</p:attrName>
                                        </p:attrNameLst>
                                      </p:cBhvr>
                                      <p:tavLst>
                                        <p:tav tm="0">
                                          <p:val>
                                            <p:strVal val="#ppt_x-#ppt_w/2"/>
                                          </p:val>
                                        </p:tav>
                                        <p:tav tm="100000">
                                          <p:val>
                                            <p:strVal val="#ppt_x"/>
                                          </p:val>
                                        </p:tav>
                                      </p:tavLst>
                                    </p:anim>
                                    <p:anim calcmode="lin" valueType="num">
                                      <p:cBhvr>
                                        <p:cTn id="58" dur="2000" fill="hold"/>
                                        <p:tgtEl>
                                          <p:spTgt spid="107630"/>
                                        </p:tgtEl>
                                        <p:attrNameLst>
                                          <p:attrName>ppt_y</p:attrName>
                                        </p:attrNameLst>
                                      </p:cBhvr>
                                      <p:tavLst>
                                        <p:tav tm="0">
                                          <p:val>
                                            <p:strVal val="#ppt_y"/>
                                          </p:val>
                                        </p:tav>
                                        <p:tav tm="100000">
                                          <p:val>
                                            <p:strVal val="#ppt_y"/>
                                          </p:val>
                                        </p:tav>
                                      </p:tavLst>
                                    </p:anim>
                                    <p:anim calcmode="lin" valueType="num">
                                      <p:cBhvr>
                                        <p:cTn id="59" dur="2000" fill="hold"/>
                                        <p:tgtEl>
                                          <p:spTgt spid="107630"/>
                                        </p:tgtEl>
                                        <p:attrNameLst>
                                          <p:attrName>ppt_w</p:attrName>
                                        </p:attrNameLst>
                                      </p:cBhvr>
                                      <p:tavLst>
                                        <p:tav tm="0">
                                          <p:val>
                                            <p:fltVal val="0"/>
                                          </p:val>
                                        </p:tav>
                                        <p:tav tm="100000">
                                          <p:val>
                                            <p:strVal val="#ppt_w"/>
                                          </p:val>
                                        </p:tav>
                                      </p:tavLst>
                                    </p:anim>
                                    <p:anim calcmode="lin" valueType="num">
                                      <p:cBhvr>
                                        <p:cTn id="60" dur="2000" fill="hold"/>
                                        <p:tgtEl>
                                          <p:spTgt spid="10763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0"/>
                                        </p:tgtEl>
                                        <p:attrNameLst>
                                          <p:attrName>style.visibility</p:attrName>
                                        </p:attrNameLst>
                                      </p:cBhvr>
                                      <p:to>
                                        <p:strVal val="hidden"/>
                                      </p:to>
                                    </p:set>
                                  </p:subTnLst>
                                </p:cTn>
                              </p:par>
                              <p:par>
                                <p:cTn id="61" presetID="1" presetClass="entr" presetSubtype="0" fill="hold" grpId="0" nodeType="withEffect">
                                  <p:stCondLst>
                                    <p:cond delay="0"/>
                                  </p:stCondLst>
                                  <p:childTnLst>
                                    <p:set>
                                      <p:cBhvr>
                                        <p:cTn id="62" dur="1" fill="hold">
                                          <p:stCondLst>
                                            <p:cond delay="0"/>
                                          </p:stCondLst>
                                        </p:cTn>
                                        <p:tgtEl>
                                          <p:spTgt spid="107631"/>
                                        </p:tgtEl>
                                        <p:attrNameLst>
                                          <p:attrName>style.visibility</p:attrName>
                                        </p:attrNameLst>
                                      </p:cBhvr>
                                      <p:to>
                                        <p:strVal val="visible"/>
                                      </p:to>
                                    </p:set>
                                  </p:childTnLst>
                                  <p:subTnLst>
                                    <p:set>
                                      <p:cBhvr override="childStyle">
                                        <p:cTn dur="1" fill="hold" display="0" masterRel="nextClick" afterEffect="1"/>
                                        <p:tgtEl>
                                          <p:spTgt spid="107631"/>
                                        </p:tgtEl>
                                        <p:attrNameLst>
                                          <p:attrName>style.visibility</p:attrName>
                                        </p:attrNameLst>
                                      </p:cBhvr>
                                      <p:to>
                                        <p:strVal val="hidden"/>
                                      </p:to>
                                    </p:set>
                                  </p:subTnLst>
                                </p:cTn>
                              </p:par>
                              <p:par>
                                <p:cTn id="63" presetID="17" presetClass="entr" presetSubtype="1" fill="hold" grpId="0" nodeType="withEffect">
                                  <p:stCondLst>
                                    <p:cond delay="0"/>
                                  </p:stCondLst>
                                  <p:childTnLst>
                                    <p:set>
                                      <p:cBhvr>
                                        <p:cTn id="64" dur="1" fill="hold">
                                          <p:stCondLst>
                                            <p:cond delay="0"/>
                                          </p:stCondLst>
                                        </p:cTn>
                                        <p:tgtEl>
                                          <p:spTgt spid="107583"/>
                                        </p:tgtEl>
                                        <p:attrNameLst>
                                          <p:attrName>style.visibility</p:attrName>
                                        </p:attrNameLst>
                                      </p:cBhvr>
                                      <p:to>
                                        <p:strVal val="visible"/>
                                      </p:to>
                                    </p:set>
                                    <p:anim calcmode="lin" valueType="num">
                                      <p:cBhvr>
                                        <p:cTn id="65" dur="1000" fill="hold"/>
                                        <p:tgtEl>
                                          <p:spTgt spid="107583"/>
                                        </p:tgtEl>
                                        <p:attrNameLst>
                                          <p:attrName>ppt_x</p:attrName>
                                        </p:attrNameLst>
                                      </p:cBhvr>
                                      <p:tavLst>
                                        <p:tav tm="0">
                                          <p:val>
                                            <p:strVal val="#ppt_x"/>
                                          </p:val>
                                        </p:tav>
                                        <p:tav tm="100000">
                                          <p:val>
                                            <p:strVal val="#ppt_x"/>
                                          </p:val>
                                        </p:tav>
                                      </p:tavLst>
                                    </p:anim>
                                    <p:anim calcmode="lin" valueType="num">
                                      <p:cBhvr>
                                        <p:cTn id="66" dur="1000" fill="hold"/>
                                        <p:tgtEl>
                                          <p:spTgt spid="107583"/>
                                        </p:tgtEl>
                                        <p:attrNameLst>
                                          <p:attrName>ppt_y</p:attrName>
                                        </p:attrNameLst>
                                      </p:cBhvr>
                                      <p:tavLst>
                                        <p:tav tm="0">
                                          <p:val>
                                            <p:strVal val="#ppt_y-#ppt_h/2"/>
                                          </p:val>
                                        </p:tav>
                                        <p:tav tm="100000">
                                          <p:val>
                                            <p:strVal val="#ppt_y"/>
                                          </p:val>
                                        </p:tav>
                                      </p:tavLst>
                                    </p:anim>
                                    <p:anim calcmode="lin" valueType="num">
                                      <p:cBhvr>
                                        <p:cTn id="67" dur="1000" fill="hold"/>
                                        <p:tgtEl>
                                          <p:spTgt spid="107583"/>
                                        </p:tgtEl>
                                        <p:attrNameLst>
                                          <p:attrName>ppt_w</p:attrName>
                                        </p:attrNameLst>
                                      </p:cBhvr>
                                      <p:tavLst>
                                        <p:tav tm="0">
                                          <p:val>
                                            <p:strVal val="#ppt_w"/>
                                          </p:val>
                                        </p:tav>
                                        <p:tav tm="100000">
                                          <p:val>
                                            <p:strVal val="#ppt_w"/>
                                          </p:val>
                                        </p:tav>
                                      </p:tavLst>
                                    </p:anim>
                                    <p:anim calcmode="lin" valueType="num">
                                      <p:cBhvr>
                                        <p:cTn id="68" dur="1000" fill="hold"/>
                                        <p:tgtEl>
                                          <p:spTgt spid="10758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63"/>
                                            </p:cond>
                                          </p:stCondLst>
                                        </p:cTn>
                                        <p:tgtEl>
                                          <p:spTgt spid="107583"/>
                                        </p:tgtEl>
                                        <p:attrNameLst>
                                          <p:attrName>style.visibility</p:attrName>
                                        </p:attrNameLst>
                                      </p:cBhvr>
                                      <p:to>
                                        <p:strVal val="hidden"/>
                                      </p:to>
                                    </p:set>
                                  </p:subTnLst>
                                </p:cTn>
                              </p:par>
                              <p:par>
                                <p:cTn id="69" presetID="1" presetClass="entr" presetSubtype="0" fill="hold" grpId="0" nodeType="withEffect">
                                  <p:stCondLst>
                                    <p:cond delay="0"/>
                                  </p:stCondLst>
                                  <p:childTnLst>
                                    <p:set>
                                      <p:cBhvr>
                                        <p:cTn id="70" dur="1" fill="hold">
                                          <p:stCondLst>
                                            <p:cond delay="0"/>
                                          </p:stCondLst>
                                        </p:cTn>
                                        <p:tgtEl>
                                          <p:spTgt spid="107655"/>
                                        </p:tgtEl>
                                        <p:attrNameLst>
                                          <p:attrName>style.visibility</p:attrName>
                                        </p:attrNameLst>
                                      </p:cBhvr>
                                      <p:to>
                                        <p:strVal val="visible"/>
                                      </p:to>
                                    </p:set>
                                  </p:childTnLst>
                                  <p:subTnLst>
                                    <p:set>
                                      <p:cBhvr override="childStyle">
                                        <p:cTn dur="1" fill="hold" display="0" masterRel="nextClick" afterEffect="1"/>
                                        <p:tgtEl>
                                          <p:spTgt spid="107655"/>
                                        </p:tgtEl>
                                        <p:attrNameLst>
                                          <p:attrName>style.visibility</p:attrName>
                                        </p:attrNameLst>
                                      </p:cBhvr>
                                      <p:to>
                                        <p:strVal val="hidden"/>
                                      </p:to>
                                    </p:set>
                                  </p:subTnLst>
                                </p:cTn>
                              </p:par>
                              <p:par>
                                <p:cTn id="71" presetID="17" presetClass="entr" presetSubtype="8" fill="hold" grpId="0" nodeType="withEffect">
                                  <p:stCondLst>
                                    <p:cond delay="1000"/>
                                  </p:stCondLst>
                                  <p:childTnLst>
                                    <p:set>
                                      <p:cBhvr>
                                        <p:cTn id="72" dur="1" fill="hold">
                                          <p:stCondLst>
                                            <p:cond delay="0"/>
                                          </p:stCondLst>
                                        </p:cTn>
                                        <p:tgtEl>
                                          <p:spTgt spid="2"/>
                                        </p:tgtEl>
                                        <p:attrNameLst>
                                          <p:attrName>style.visibility</p:attrName>
                                        </p:attrNameLst>
                                      </p:cBhvr>
                                      <p:to>
                                        <p:strVal val="visible"/>
                                      </p:to>
                                    </p:set>
                                    <p:anim calcmode="lin" valueType="num">
                                      <p:cBhvr>
                                        <p:cTn id="73" dur="1000" fill="hold"/>
                                        <p:tgtEl>
                                          <p:spTgt spid="2"/>
                                        </p:tgtEl>
                                        <p:attrNameLst>
                                          <p:attrName>ppt_x</p:attrName>
                                        </p:attrNameLst>
                                      </p:cBhvr>
                                      <p:tavLst>
                                        <p:tav tm="0">
                                          <p:val>
                                            <p:strVal val="#ppt_x-#ppt_w/2"/>
                                          </p:val>
                                        </p:tav>
                                        <p:tav tm="100000">
                                          <p:val>
                                            <p:strVal val="#ppt_x"/>
                                          </p:val>
                                        </p:tav>
                                      </p:tavLst>
                                    </p:anim>
                                    <p:anim calcmode="lin" valueType="num">
                                      <p:cBhvr>
                                        <p:cTn id="74" dur="1000" fill="hold"/>
                                        <p:tgtEl>
                                          <p:spTgt spid="2"/>
                                        </p:tgtEl>
                                        <p:attrNameLst>
                                          <p:attrName>ppt_y</p:attrName>
                                        </p:attrNameLst>
                                      </p:cBhvr>
                                      <p:tavLst>
                                        <p:tav tm="0">
                                          <p:val>
                                            <p:strVal val="#ppt_y"/>
                                          </p:val>
                                        </p:tav>
                                        <p:tav tm="100000">
                                          <p:val>
                                            <p:strVal val="#ppt_y"/>
                                          </p:val>
                                        </p:tav>
                                      </p:tavLst>
                                    </p:anim>
                                    <p:anim calcmode="lin" valueType="num">
                                      <p:cBhvr>
                                        <p:cTn id="75" dur="1000" fill="hold"/>
                                        <p:tgtEl>
                                          <p:spTgt spid="2"/>
                                        </p:tgtEl>
                                        <p:attrNameLst>
                                          <p:attrName>ppt_w</p:attrName>
                                        </p:attrNameLst>
                                      </p:cBhvr>
                                      <p:tavLst>
                                        <p:tav tm="0">
                                          <p:val>
                                            <p:fltVal val="0"/>
                                          </p:val>
                                        </p:tav>
                                        <p:tav tm="100000">
                                          <p:val>
                                            <p:strVal val="#ppt_w"/>
                                          </p:val>
                                        </p:tav>
                                      </p:tavLst>
                                    </p:anim>
                                    <p:anim calcmode="lin" valueType="num">
                                      <p:cBhvr>
                                        <p:cTn id="76" dur="1000" fill="hold"/>
                                        <p:tgtEl>
                                          <p:spTgt spid="2"/>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7" fill="hold">
                      <p:stCondLst>
                        <p:cond delay="indefinite"/>
                      </p:stCondLst>
                      <p:childTnLst>
                        <p:par>
                          <p:cTn id="78" fill="hold">
                            <p:stCondLst>
                              <p:cond delay="0"/>
                            </p:stCondLst>
                            <p:childTnLst>
                              <p:par>
                                <p:cTn id="79" presetID="17" presetClass="entr" presetSubtype="2" fill="hold" grpId="0" nodeType="clickEffect">
                                  <p:stCondLst>
                                    <p:cond delay="0"/>
                                  </p:stCondLst>
                                  <p:childTnLst>
                                    <p:set>
                                      <p:cBhvr>
                                        <p:cTn id="80" dur="1" fill="hold">
                                          <p:stCondLst>
                                            <p:cond delay="0"/>
                                          </p:stCondLst>
                                        </p:cTn>
                                        <p:tgtEl>
                                          <p:spTgt spid="107640"/>
                                        </p:tgtEl>
                                        <p:attrNameLst>
                                          <p:attrName>style.visibility</p:attrName>
                                        </p:attrNameLst>
                                      </p:cBhvr>
                                      <p:to>
                                        <p:strVal val="visible"/>
                                      </p:to>
                                    </p:set>
                                    <p:anim calcmode="lin" valueType="num">
                                      <p:cBhvr>
                                        <p:cTn id="81" dur="1000" fill="hold"/>
                                        <p:tgtEl>
                                          <p:spTgt spid="107640"/>
                                        </p:tgtEl>
                                        <p:attrNameLst>
                                          <p:attrName>ppt_x</p:attrName>
                                        </p:attrNameLst>
                                      </p:cBhvr>
                                      <p:tavLst>
                                        <p:tav tm="0">
                                          <p:val>
                                            <p:strVal val="#ppt_x+#ppt_w/2"/>
                                          </p:val>
                                        </p:tav>
                                        <p:tav tm="100000">
                                          <p:val>
                                            <p:strVal val="#ppt_x"/>
                                          </p:val>
                                        </p:tav>
                                      </p:tavLst>
                                    </p:anim>
                                    <p:anim calcmode="lin" valueType="num">
                                      <p:cBhvr>
                                        <p:cTn id="82" dur="1000" fill="hold"/>
                                        <p:tgtEl>
                                          <p:spTgt spid="107640"/>
                                        </p:tgtEl>
                                        <p:attrNameLst>
                                          <p:attrName>ppt_y</p:attrName>
                                        </p:attrNameLst>
                                      </p:cBhvr>
                                      <p:tavLst>
                                        <p:tav tm="0">
                                          <p:val>
                                            <p:strVal val="#ppt_y"/>
                                          </p:val>
                                        </p:tav>
                                        <p:tav tm="100000">
                                          <p:val>
                                            <p:strVal val="#ppt_y"/>
                                          </p:val>
                                        </p:tav>
                                      </p:tavLst>
                                    </p:anim>
                                    <p:anim calcmode="lin" valueType="num">
                                      <p:cBhvr>
                                        <p:cTn id="83" dur="1000" fill="hold"/>
                                        <p:tgtEl>
                                          <p:spTgt spid="107640"/>
                                        </p:tgtEl>
                                        <p:attrNameLst>
                                          <p:attrName>ppt_w</p:attrName>
                                        </p:attrNameLst>
                                      </p:cBhvr>
                                      <p:tavLst>
                                        <p:tav tm="0">
                                          <p:val>
                                            <p:fltVal val="0"/>
                                          </p:val>
                                        </p:tav>
                                        <p:tav tm="100000">
                                          <p:val>
                                            <p:strVal val="#ppt_w"/>
                                          </p:val>
                                        </p:tav>
                                      </p:tavLst>
                                    </p:anim>
                                    <p:anim calcmode="lin" valueType="num">
                                      <p:cBhvr>
                                        <p:cTn id="84" dur="1000" fill="hold"/>
                                        <p:tgtEl>
                                          <p:spTgt spid="10764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40"/>
                                        </p:tgtEl>
                                        <p:attrNameLst>
                                          <p:attrName>style.visibility</p:attrName>
                                        </p:attrNameLst>
                                      </p:cBhvr>
                                      <p:to>
                                        <p:strVal val="hidden"/>
                                      </p:to>
                                    </p:set>
                                  </p:subTnLst>
                                </p:cTn>
                              </p:par>
                              <p:par>
                                <p:cTn id="85" presetID="1" presetClass="entr" presetSubtype="0" fill="hold" grpId="0" nodeType="withEffect">
                                  <p:stCondLst>
                                    <p:cond delay="0"/>
                                  </p:stCondLst>
                                  <p:childTnLst>
                                    <p:set>
                                      <p:cBhvr>
                                        <p:cTn id="86" dur="1" fill="hold">
                                          <p:stCondLst>
                                            <p:cond delay="0"/>
                                          </p:stCondLst>
                                        </p:cTn>
                                        <p:tgtEl>
                                          <p:spTgt spid="107643"/>
                                        </p:tgtEl>
                                        <p:attrNameLst>
                                          <p:attrName>style.visibility</p:attrName>
                                        </p:attrNameLst>
                                      </p:cBhvr>
                                      <p:to>
                                        <p:strVal val="visible"/>
                                      </p:to>
                                    </p:set>
                                  </p:childTnLst>
                                  <p:subTnLst>
                                    <p:set>
                                      <p:cBhvr override="childStyle">
                                        <p:cTn dur="1" fill="hold" display="0" masterRel="nextClick" afterEffect="1"/>
                                        <p:tgtEl>
                                          <p:spTgt spid="107643"/>
                                        </p:tgtEl>
                                        <p:attrNameLst>
                                          <p:attrName>style.visibility</p:attrName>
                                        </p:attrNameLst>
                                      </p:cBhvr>
                                      <p:to>
                                        <p:strVal val="hidden"/>
                                      </p:to>
                                    </p:set>
                                  </p:subTnLst>
                                </p:cTn>
                              </p:par>
                            </p:childTnLst>
                          </p:cTn>
                        </p:par>
                      </p:childTnLst>
                    </p:cTn>
                  </p:par>
                  <p:par>
                    <p:cTn id="87" fill="hold">
                      <p:stCondLst>
                        <p:cond delay="indefinite"/>
                      </p:stCondLst>
                      <p:childTnLst>
                        <p:par>
                          <p:cTn id="88" fill="hold">
                            <p:stCondLst>
                              <p:cond delay="0"/>
                            </p:stCondLst>
                            <p:childTnLst>
                              <p:par>
                                <p:cTn id="89" presetID="17" presetClass="entr" presetSubtype="2" fill="hold" grpId="0" nodeType="clickEffect">
                                  <p:stCondLst>
                                    <p:cond delay="0"/>
                                  </p:stCondLst>
                                  <p:childTnLst>
                                    <p:set>
                                      <p:cBhvr>
                                        <p:cTn id="90" dur="1" fill="hold">
                                          <p:stCondLst>
                                            <p:cond delay="0"/>
                                          </p:stCondLst>
                                        </p:cTn>
                                        <p:tgtEl>
                                          <p:spTgt spid="107644"/>
                                        </p:tgtEl>
                                        <p:attrNameLst>
                                          <p:attrName>style.visibility</p:attrName>
                                        </p:attrNameLst>
                                      </p:cBhvr>
                                      <p:to>
                                        <p:strVal val="visible"/>
                                      </p:to>
                                    </p:set>
                                    <p:anim calcmode="lin" valueType="num">
                                      <p:cBhvr>
                                        <p:cTn id="91" dur="1000" fill="hold"/>
                                        <p:tgtEl>
                                          <p:spTgt spid="107644"/>
                                        </p:tgtEl>
                                        <p:attrNameLst>
                                          <p:attrName>ppt_x</p:attrName>
                                        </p:attrNameLst>
                                      </p:cBhvr>
                                      <p:tavLst>
                                        <p:tav tm="0">
                                          <p:val>
                                            <p:strVal val="#ppt_x+#ppt_w/2"/>
                                          </p:val>
                                        </p:tav>
                                        <p:tav tm="100000">
                                          <p:val>
                                            <p:strVal val="#ppt_x"/>
                                          </p:val>
                                        </p:tav>
                                      </p:tavLst>
                                    </p:anim>
                                    <p:anim calcmode="lin" valueType="num">
                                      <p:cBhvr>
                                        <p:cTn id="92" dur="1000" fill="hold"/>
                                        <p:tgtEl>
                                          <p:spTgt spid="107644"/>
                                        </p:tgtEl>
                                        <p:attrNameLst>
                                          <p:attrName>ppt_y</p:attrName>
                                        </p:attrNameLst>
                                      </p:cBhvr>
                                      <p:tavLst>
                                        <p:tav tm="0">
                                          <p:val>
                                            <p:strVal val="#ppt_y"/>
                                          </p:val>
                                        </p:tav>
                                        <p:tav tm="100000">
                                          <p:val>
                                            <p:strVal val="#ppt_y"/>
                                          </p:val>
                                        </p:tav>
                                      </p:tavLst>
                                    </p:anim>
                                    <p:anim calcmode="lin" valueType="num">
                                      <p:cBhvr>
                                        <p:cTn id="93" dur="1000" fill="hold"/>
                                        <p:tgtEl>
                                          <p:spTgt spid="107644"/>
                                        </p:tgtEl>
                                        <p:attrNameLst>
                                          <p:attrName>ppt_w</p:attrName>
                                        </p:attrNameLst>
                                      </p:cBhvr>
                                      <p:tavLst>
                                        <p:tav tm="0">
                                          <p:val>
                                            <p:fltVal val="0"/>
                                          </p:val>
                                        </p:tav>
                                        <p:tav tm="100000">
                                          <p:val>
                                            <p:strVal val="#ppt_w"/>
                                          </p:val>
                                        </p:tav>
                                      </p:tavLst>
                                    </p:anim>
                                    <p:anim calcmode="lin" valueType="num">
                                      <p:cBhvr>
                                        <p:cTn id="94" dur="1000" fill="hold"/>
                                        <p:tgtEl>
                                          <p:spTgt spid="10764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89"/>
                                            </p:cond>
                                          </p:stCondLst>
                                        </p:cTn>
                                        <p:tgtEl>
                                          <p:spTgt spid="107644"/>
                                        </p:tgtEl>
                                        <p:attrNameLst>
                                          <p:attrName>style.visibility</p:attrName>
                                        </p:attrNameLst>
                                      </p:cBhvr>
                                      <p:to>
                                        <p:strVal val="hidden"/>
                                      </p:to>
                                    </p:set>
                                  </p:subTnLst>
                                </p:cTn>
                              </p:par>
                            </p:childTnLst>
                          </p:cTn>
                        </p:par>
                        <p:par>
                          <p:cTn id="95" fill="hold">
                            <p:stCondLst>
                              <p:cond delay="1000"/>
                            </p:stCondLst>
                            <p:childTnLst>
                              <p:par>
                                <p:cTn id="96" presetID="17" presetClass="entr" presetSubtype="2" fill="hold" grpId="0" nodeType="afterEffect">
                                  <p:stCondLst>
                                    <p:cond delay="1000"/>
                                  </p:stCondLst>
                                  <p:childTnLst>
                                    <p:set>
                                      <p:cBhvr>
                                        <p:cTn id="97" dur="1" fill="hold">
                                          <p:stCondLst>
                                            <p:cond delay="0"/>
                                          </p:stCondLst>
                                        </p:cTn>
                                        <p:tgtEl>
                                          <p:spTgt spid="107645"/>
                                        </p:tgtEl>
                                        <p:attrNameLst>
                                          <p:attrName>style.visibility</p:attrName>
                                        </p:attrNameLst>
                                      </p:cBhvr>
                                      <p:to>
                                        <p:strVal val="visible"/>
                                      </p:to>
                                    </p:set>
                                    <p:anim calcmode="lin" valueType="num">
                                      <p:cBhvr>
                                        <p:cTn id="98" dur="1000" fill="hold"/>
                                        <p:tgtEl>
                                          <p:spTgt spid="107645"/>
                                        </p:tgtEl>
                                        <p:attrNameLst>
                                          <p:attrName>ppt_x</p:attrName>
                                        </p:attrNameLst>
                                      </p:cBhvr>
                                      <p:tavLst>
                                        <p:tav tm="0">
                                          <p:val>
                                            <p:strVal val="#ppt_x+#ppt_w/2"/>
                                          </p:val>
                                        </p:tav>
                                        <p:tav tm="100000">
                                          <p:val>
                                            <p:strVal val="#ppt_x"/>
                                          </p:val>
                                        </p:tav>
                                      </p:tavLst>
                                    </p:anim>
                                    <p:anim calcmode="lin" valueType="num">
                                      <p:cBhvr>
                                        <p:cTn id="99" dur="1000" fill="hold"/>
                                        <p:tgtEl>
                                          <p:spTgt spid="107645"/>
                                        </p:tgtEl>
                                        <p:attrNameLst>
                                          <p:attrName>ppt_y</p:attrName>
                                        </p:attrNameLst>
                                      </p:cBhvr>
                                      <p:tavLst>
                                        <p:tav tm="0">
                                          <p:val>
                                            <p:strVal val="#ppt_y"/>
                                          </p:val>
                                        </p:tav>
                                        <p:tav tm="100000">
                                          <p:val>
                                            <p:strVal val="#ppt_y"/>
                                          </p:val>
                                        </p:tav>
                                      </p:tavLst>
                                    </p:anim>
                                    <p:anim calcmode="lin" valueType="num">
                                      <p:cBhvr>
                                        <p:cTn id="100" dur="1000" fill="hold"/>
                                        <p:tgtEl>
                                          <p:spTgt spid="107645"/>
                                        </p:tgtEl>
                                        <p:attrNameLst>
                                          <p:attrName>ppt_w</p:attrName>
                                        </p:attrNameLst>
                                      </p:cBhvr>
                                      <p:tavLst>
                                        <p:tav tm="0">
                                          <p:val>
                                            <p:fltVal val="0"/>
                                          </p:val>
                                        </p:tav>
                                        <p:tav tm="100000">
                                          <p:val>
                                            <p:strVal val="#ppt_w"/>
                                          </p:val>
                                        </p:tav>
                                      </p:tavLst>
                                    </p:anim>
                                    <p:anim calcmode="lin" valueType="num">
                                      <p:cBhvr>
                                        <p:cTn id="101" dur="1000" fill="hold"/>
                                        <p:tgtEl>
                                          <p:spTgt spid="107645"/>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96"/>
                                            </p:cond>
                                          </p:stCondLst>
                                        </p:cTn>
                                        <p:tgtEl>
                                          <p:spTgt spid="107645"/>
                                        </p:tgtEl>
                                        <p:attrNameLst>
                                          <p:attrName>style.visibility</p:attrName>
                                        </p:attrNameLst>
                                      </p:cBhvr>
                                      <p:to>
                                        <p:strVal val="hidden"/>
                                      </p:to>
                                    </p:set>
                                  </p:subTnLst>
                                </p:cTn>
                              </p:par>
                            </p:childTnLst>
                          </p:cTn>
                        </p:par>
                        <p:par>
                          <p:cTn id="102" fill="hold">
                            <p:stCondLst>
                              <p:cond delay="3000"/>
                            </p:stCondLst>
                            <p:childTnLst>
                              <p:par>
                                <p:cTn id="103" presetID="17" presetClass="entr" presetSubtype="2" fill="hold" grpId="0" nodeType="afterEffect">
                                  <p:stCondLst>
                                    <p:cond delay="0"/>
                                  </p:stCondLst>
                                  <p:childTnLst>
                                    <p:set>
                                      <p:cBhvr>
                                        <p:cTn id="104" dur="1" fill="hold">
                                          <p:stCondLst>
                                            <p:cond delay="0"/>
                                          </p:stCondLst>
                                        </p:cTn>
                                        <p:tgtEl>
                                          <p:spTgt spid="107604"/>
                                        </p:tgtEl>
                                        <p:attrNameLst>
                                          <p:attrName>style.visibility</p:attrName>
                                        </p:attrNameLst>
                                      </p:cBhvr>
                                      <p:to>
                                        <p:strVal val="visible"/>
                                      </p:to>
                                    </p:set>
                                    <p:anim calcmode="lin" valueType="num">
                                      <p:cBhvr>
                                        <p:cTn id="105" dur="1000" fill="hold"/>
                                        <p:tgtEl>
                                          <p:spTgt spid="107604"/>
                                        </p:tgtEl>
                                        <p:attrNameLst>
                                          <p:attrName>ppt_x</p:attrName>
                                        </p:attrNameLst>
                                      </p:cBhvr>
                                      <p:tavLst>
                                        <p:tav tm="0">
                                          <p:val>
                                            <p:strVal val="#ppt_x+#ppt_w/2"/>
                                          </p:val>
                                        </p:tav>
                                        <p:tav tm="100000">
                                          <p:val>
                                            <p:strVal val="#ppt_x"/>
                                          </p:val>
                                        </p:tav>
                                      </p:tavLst>
                                    </p:anim>
                                    <p:anim calcmode="lin" valueType="num">
                                      <p:cBhvr>
                                        <p:cTn id="106" dur="1000" fill="hold"/>
                                        <p:tgtEl>
                                          <p:spTgt spid="107604"/>
                                        </p:tgtEl>
                                        <p:attrNameLst>
                                          <p:attrName>ppt_y</p:attrName>
                                        </p:attrNameLst>
                                      </p:cBhvr>
                                      <p:tavLst>
                                        <p:tav tm="0">
                                          <p:val>
                                            <p:strVal val="#ppt_y"/>
                                          </p:val>
                                        </p:tav>
                                        <p:tav tm="100000">
                                          <p:val>
                                            <p:strVal val="#ppt_y"/>
                                          </p:val>
                                        </p:tav>
                                      </p:tavLst>
                                    </p:anim>
                                    <p:anim calcmode="lin" valueType="num">
                                      <p:cBhvr>
                                        <p:cTn id="107" dur="1000" fill="hold"/>
                                        <p:tgtEl>
                                          <p:spTgt spid="107604"/>
                                        </p:tgtEl>
                                        <p:attrNameLst>
                                          <p:attrName>ppt_w</p:attrName>
                                        </p:attrNameLst>
                                      </p:cBhvr>
                                      <p:tavLst>
                                        <p:tav tm="0">
                                          <p:val>
                                            <p:fltVal val="0"/>
                                          </p:val>
                                        </p:tav>
                                        <p:tav tm="100000">
                                          <p:val>
                                            <p:strVal val="#ppt_w"/>
                                          </p:val>
                                        </p:tav>
                                      </p:tavLst>
                                    </p:anim>
                                    <p:anim calcmode="lin" valueType="num">
                                      <p:cBhvr>
                                        <p:cTn id="108" dur="1000" fill="hold"/>
                                        <p:tgtEl>
                                          <p:spTgt spid="10760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03"/>
                                            </p:cond>
                                          </p:stCondLst>
                                        </p:cTn>
                                        <p:tgtEl>
                                          <p:spTgt spid="107604"/>
                                        </p:tgtEl>
                                        <p:attrNameLst>
                                          <p:attrName>style.visibility</p:attrName>
                                        </p:attrNameLst>
                                      </p:cBhvr>
                                      <p:to>
                                        <p:strVal val="hidden"/>
                                      </p:to>
                                    </p:set>
                                  </p:subTnLst>
                                </p:cTn>
                              </p:par>
                              <p:par>
                                <p:cTn id="109" presetID="1" presetClass="entr" presetSubtype="0" fill="hold" grpId="0" nodeType="withEffect">
                                  <p:stCondLst>
                                    <p:cond delay="0"/>
                                  </p:stCondLst>
                                  <p:childTnLst>
                                    <p:set>
                                      <p:cBhvr>
                                        <p:cTn id="110" dur="1" fill="hold">
                                          <p:stCondLst>
                                            <p:cond delay="0"/>
                                          </p:stCondLst>
                                        </p:cTn>
                                        <p:tgtEl>
                                          <p:spTgt spid="10765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7" presetClass="entr" presetSubtype="2" fill="hold" grpId="0" nodeType="clickEffect">
                                  <p:stCondLst>
                                    <p:cond delay="0"/>
                                  </p:stCondLst>
                                  <p:childTnLst>
                                    <p:set>
                                      <p:cBhvr>
                                        <p:cTn id="114" dur="1" fill="hold">
                                          <p:stCondLst>
                                            <p:cond delay="0"/>
                                          </p:stCondLst>
                                        </p:cTn>
                                        <p:tgtEl>
                                          <p:spTgt spid="107633"/>
                                        </p:tgtEl>
                                        <p:attrNameLst>
                                          <p:attrName>style.visibility</p:attrName>
                                        </p:attrNameLst>
                                      </p:cBhvr>
                                      <p:to>
                                        <p:strVal val="visible"/>
                                      </p:to>
                                    </p:set>
                                    <p:anim calcmode="lin" valueType="num">
                                      <p:cBhvr>
                                        <p:cTn id="115" dur="1000" fill="hold"/>
                                        <p:tgtEl>
                                          <p:spTgt spid="107633"/>
                                        </p:tgtEl>
                                        <p:attrNameLst>
                                          <p:attrName>ppt_x</p:attrName>
                                        </p:attrNameLst>
                                      </p:cBhvr>
                                      <p:tavLst>
                                        <p:tav tm="0">
                                          <p:val>
                                            <p:strVal val="#ppt_x+#ppt_w/2"/>
                                          </p:val>
                                        </p:tav>
                                        <p:tav tm="100000">
                                          <p:val>
                                            <p:strVal val="#ppt_x"/>
                                          </p:val>
                                        </p:tav>
                                      </p:tavLst>
                                    </p:anim>
                                    <p:anim calcmode="lin" valueType="num">
                                      <p:cBhvr>
                                        <p:cTn id="116" dur="1000" fill="hold"/>
                                        <p:tgtEl>
                                          <p:spTgt spid="107633"/>
                                        </p:tgtEl>
                                        <p:attrNameLst>
                                          <p:attrName>ppt_y</p:attrName>
                                        </p:attrNameLst>
                                      </p:cBhvr>
                                      <p:tavLst>
                                        <p:tav tm="0">
                                          <p:val>
                                            <p:strVal val="#ppt_y"/>
                                          </p:val>
                                        </p:tav>
                                        <p:tav tm="100000">
                                          <p:val>
                                            <p:strVal val="#ppt_y"/>
                                          </p:val>
                                        </p:tav>
                                      </p:tavLst>
                                    </p:anim>
                                    <p:anim calcmode="lin" valueType="num">
                                      <p:cBhvr>
                                        <p:cTn id="117" dur="1000" fill="hold"/>
                                        <p:tgtEl>
                                          <p:spTgt spid="107633"/>
                                        </p:tgtEl>
                                        <p:attrNameLst>
                                          <p:attrName>ppt_w</p:attrName>
                                        </p:attrNameLst>
                                      </p:cBhvr>
                                      <p:tavLst>
                                        <p:tav tm="0">
                                          <p:val>
                                            <p:fltVal val="0"/>
                                          </p:val>
                                        </p:tav>
                                        <p:tav tm="100000">
                                          <p:val>
                                            <p:strVal val="#ppt_w"/>
                                          </p:val>
                                        </p:tav>
                                      </p:tavLst>
                                    </p:anim>
                                    <p:anim calcmode="lin" valueType="num">
                                      <p:cBhvr>
                                        <p:cTn id="118" dur="1000" fill="hold"/>
                                        <p:tgtEl>
                                          <p:spTgt spid="10763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3"/>
                                        </p:tgtEl>
                                        <p:attrNameLst>
                                          <p:attrName>style.visibility</p:attrName>
                                        </p:attrNameLst>
                                      </p:cBhvr>
                                      <p:to>
                                        <p:strVal val="hidden"/>
                                      </p:to>
                                    </p:set>
                                  </p:subTnLst>
                                </p:cTn>
                              </p:par>
                              <p:par>
                                <p:cTn id="119" presetID="17" presetClass="entr" presetSubtype="2" fill="hold" grpId="1" nodeType="withEffect">
                                  <p:stCondLst>
                                    <p:cond delay="0"/>
                                  </p:stCondLst>
                                  <p:childTnLst>
                                    <p:set>
                                      <p:cBhvr>
                                        <p:cTn id="120" dur="1" fill="hold">
                                          <p:stCondLst>
                                            <p:cond delay="0"/>
                                          </p:stCondLst>
                                        </p:cTn>
                                        <p:tgtEl>
                                          <p:spTgt spid="107640"/>
                                        </p:tgtEl>
                                        <p:attrNameLst>
                                          <p:attrName>style.visibility</p:attrName>
                                        </p:attrNameLst>
                                      </p:cBhvr>
                                      <p:to>
                                        <p:strVal val="visible"/>
                                      </p:to>
                                    </p:set>
                                    <p:anim calcmode="lin" valueType="num">
                                      <p:cBhvr>
                                        <p:cTn id="121" dur="1000" fill="hold"/>
                                        <p:tgtEl>
                                          <p:spTgt spid="107640"/>
                                        </p:tgtEl>
                                        <p:attrNameLst>
                                          <p:attrName>ppt_x</p:attrName>
                                        </p:attrNameLst>
                                      </p:cBhvr>
                                      <p:tavLst>
                                        <p:tav tm="0">
                                          <p:val>
                                            <p:strVal val="#ppt_x+#ppt_w/2"/>
                                          </p:val>
                                        </p:tav>
                                        <p:tav tm="100000">
                                          <p:val>
                                            <p:strVal val="#ppt_x"/>
                                          </p:val>
                                        </p:tav>
                                      </p:tavLst>
                                    </p:anim>
                                    <p:anim calcmode="lin" valueType="num">
                                      <p:cBhvr>
                                        <p:cTn id="122" dur="1000" fill="hold"/>
                                        <p:tgtEl>
                                          <p:spTgt spid="107640"/>
                                        </p:tgtEl>
                                        <p:attrNameLst>
                                          <p:attrName>ppt_y</p:attrName>
                                        </p:attrNameLst>
                                      </p:cBhvr>
                                      <p:tavLst>
                                        <p:tav tm="0">
                                          <p:val>
                                            <p:strVal val="#ppt_y"/>
                                          </p:val>
                                        </p:tav>
                                        <p:tav tm="100000">
                                          <p:val>
                                            <p:strVal val="#ppt_y"/>
                                          </p:val>
                                        </p:tav>
                                      </p:tavLst>
                                    </p:anim>
                                    <p:anim calcmode="lin" valueType="num">
                                      <p:cBhvr>
                                        <p:cTn id="123" dur="1000" fill="hold"/>
                                        <p:tgtEl>
                                          <p:spTgt spid="107640"/>
                                        </p:tgtEl>
                                        <p:attrNameLst>
                                          <p:attrName>ppt_w</p:attrName>
                                        </p:attrNameLst>
                                      </p:cBhvr>
                                      <p:tavLst>
                                        <p:tav tm="0">
                                          <p:val>
                                            <p:fltVal val="0"/>
                                          </p:val>
                                        </p:tav>
                                        <p:tav tm="100000">
                                          <p:val>
                                            <p:strVal val="#ppt_w"/>
                                          </p:val>
                                        </p:tav>
                                      </p:tavLst>
                                    </p:anim>
                                    <p:anim calcmode="lin" valueType="num">
                                      <p:cBhvr>
                                        <p:cTn id="124" dur="1000" fill="hold"/>
                                        <p:tgtEl>
                                          <p:spTgt spid="10764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40"/>
                                        </p:tgtEl>
                                        <p:attrNameLst>
                                          <p:attrName>style.visibility</p:attrName>
                                        </p:attrNameLst>
                                      </p:cBhvr>
                                      <p:to>
                                        <p:strVal val="hidden"/>
                                      </p:to>
                                    </p:set>
                                  </p:subTnLst>
                                </p:cTn>
                              </p:par>
                              <p:par>
                                <p:cTn id="125" presetID="1" presetClass="entr" presetSubtype="0" fill="hold" grpId="0" nodeType="withEffect">
                                  <p:stCondLst>
                                    <p:cond delay="0"/>
                                  </p:stCondLst>
                                  <p:childTnLst>
                                    <p:set>
                                      <p:cBhvr>
                                        <p:cTn id="126" dur="1" fill="hold">
                                          <p:stCondLst>
                                            <p:cond delay="0"/>
                                          </p:stCondLst>
                                        </p:cTn>
                                        <p:tgtEl>
                                          <p:spTgt spid="107649"/>
                                        </p:tgtEl>
                                        <p:attrNameLst>
                                          <p:attrName>style.visibility</p:attrName>
                                        </p:attrNameLst>
                                      </p:cBhvr>
                                      <p:to>
                                        <p:strVal val="visible"/>
                                      </p:to>
                                    </p:set>
                                  </p:childTnLst>
                                  <p:subTnLst>
                                    <p:set>
                                      <p:cBhvr override="childStyle">
                                        <p:cTn dur="1" fill="hold" display="0" masterRel="nextClick" afterEffect="1"/>
                                        <p:tgtEl>
                                          <p:spTgt spid="107649"/>
                                        </p:tgtEl>
                                        <p:attrNameLst>
                                          <p:attrName>style.visibility</p:attrName>
                                        </p:attrNameLst>
                                      </p:cBhvr>
                                      <p:to>
                                        <p:strVal val="hidden"/>
                                      </p:to>
                                    </p:set>
                                  </p:subTnLst>
                                </p:cTn>
                              </p:par>
                            </p:childTnLst>
                          </p:cTn>
                        </p:par>
                      </p:childTnLst>
                    </p:cTn>
                  </p:par>
                  <p:par>
                    <p:cTn id="127" fill="hold">
                      <p:stCondLst>
                        <p:cond delay="indefinite"/>
                      </p:stCondLst>
                      <p:childTnLst>
                        <p:par>
                          <p:cTn id="128" fill="hold">
                            <p:stCondLst>
                              <p:cond delay="0"/>
                            </p:stCondLst>
                            <p:childTnLst>
                              <p:par>
                                <p:cTn id="129" presetID="17" presetClass="entr" presetSubtype="2" fill="hold" grpId="0" nodeType="clickEffect">
                                  <p:stCondLst>
                                    <p:cond delay="0"/>
                                  </p:stCondLst>
                                  <p:childTnLst>
                                    <p:set>
                                      <p:cBhvr>
                                        <p:cTn id="130" dur="1" fill="hold">
                                          <p:stCondLst>
                                            <p:cond delay="0"/>
                                          </p:stCondLst>
                                        </p:cTn>
                                        <p:tgtEl>
                                          <p:spTgt spid="107638"/>
                                        </p:tgtEl>
                                        <p:attrNameLst>
                                          <p:attrName>style.visibility</p:attrName>
                                        </p:attrNameLst>
                                      </p:cBhvr>
                                      <p:to>
                                        <p:strVal val="visible"/>
                                      </p:to>
                                    </p:set>
                                    <p:anim calcmode="lin" valueType="num">
                                      <p:cBhvr>
                                        <p:cTn id="131" dur="1000" fill="hold"/>
                                        <p:tgtEl>
                                          <p:spTgt spid="107638"/>
                                        </p:tgtEl>
                                        <p:attrNameLst>
                                          <p:attrName>ppt_x</p:attrName>
                                        </p:attrNameLst>
                                      </p:cBhvr>
                                      <p:tavLst>
                                        <p:tav tm="0">
                                          <p:val>
                                            <p:strVal val="#ppt_x+#ppt_w/2"/>
                                          </p:val>
                                        </p:tav>
                                        <p:tav tm="100000">
                                          <p:val>
                                            <p:strVal val="#ppt_x"/>
                                          </p:val>
                                        </p:tav>
                                      </p:tavLst>
                                    </p:anim>
                                    <p:anim calcmode="lin" valueType="num">
                                      <p:cBhvr>
                                        <p:cTn id="132" dur="1000" fill="hold"/>
                                        <p:tgtEl>
                                          <p:spTgt spid="107638"/>
                                        </p:tgtEl>
                                        <p:attrNameLst>
                                          <p:attrName>ppt_y</p:attrName>
                                        </p:attrNameLst>
                                      </p:cBhvr>
                                      <p:tavLst>
                                        <p:tav tm="0">
                                          <p:val>
                                            <p:strVal val="#ppt_y"/>
                                          </p:val>
                                        </p:tav>
                                        <p:tav tm="100000">
                                          <p:val>
                                            <p:strVal val="#ppt_y"/>
                                          </p:val>
                                        </p:tav>
                                      </p:tavLst>
                                    </p:anim>
                                    <p:anim calcmode="lin" valueType="num">
                                      <p:cBhvr>
                                        <p:cTn id="133" dur="1000" fill="hold"/>
                                        <p:tgtEl>
                                          <p:spTgt spid="107638"/>
                                        </p:tgtEl>
                                        <p:attrNameLst>
                                          <p:attrName>ppt_w</p:attrName>
                                        </p:attrNameLst>
                                      </p:cBhvr>
                                      <p:tavLst>
                                        <p:tav tm="0">
                                          <p:val>
                                            <p:fltVal val="0"/>
                                          </p:val>
                                        </p:tav>
                                        <p:tav tm="100000">
                                          <p:val>
                                            <p:strVal val="#ppt_w"/>
                                          </p:val>
                                        </p:tav>
                                      </p:tavLst>
                                    </p:anim>
                                    <p:anim calcmode="lin" valueType="num">
                                      <p:cBhvr>
                                        <p:cTn id="134" dur="1000" fill="hold"/>
                                        <p:tgtEl>
                                          <p:spTgt spid="10763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8"/>
                                        </p:tgtEl>
                                        <p:attrNameLst>
                                          <p:attrName>style.visibility</p:attrName>
                                        </p:attrNameLst>
                                      </p:cBhvr>
                                      <p:to>
                                        <p:strVal val="hidden"/>
                                      </p:to>
                                    </p:set>
                                  </p:subTnLst>
                                </p:cTn>
                              </p:par>
                              <p:par>
                                <p:cTn id="135" presetID="1" presetClass="exit" presetSubtype="0" fill="hold" nodeType="withEffect">
                                  <p:stCondLst>
                                    <p:cond delay="0"/>
                                  </p:stCondLst>
                                  <p:childTnLst>
                                    <p:set>
                                      <p:cBhvr>
                                        <p:cTn id="136" dur="1" fill="hold">
                                          <p:stCondLst>
                                            <p:cond delay="0"/>
                                          </p:stCondLst>
                                        </p:cTn>
                                        <p:tgtEl>
                                          <p:spTgt spid="107585"/>
                                        </p:tgtEl>
                                        <p:attrNameLst>
                                          <p:attrName>style.visibility</p:attrName>
                                        </p:attrNameLst>
                                      </p:cBhvr>
                                      <p:to>
                                        <p:strVal val="hidden"/>
                                      </p:to>
                                    </p:set>
                                  </p:childTnLst>
                                </p:cTn>
                              </p:par>
                              <p:par>
                                <p:cTn id="137" presetID="1" presetClass="entr" presetSubtype="0" fill="hold" nodeType="withEffect">
                                  <p:stCondLst>
                                    <p:cond delay="0"/>
                                  </p:stCondLst>
                                  <p:childTnLst>
                                    <p:set>
                                      <p:cBhvr>
                                        <p:cTn id="138" dur="1" fill="hold">
                                          <p:stCondLst>
                                            <p:cond delay="0"/>
                                          </p:stCondLst>
                                        </p:cTn>
                                        <p:tgtEl>
                                          <p:spTgt spid="107653"/>
                                        </p:tgtEl>
                                        <p:attrNameLst>
                                          <p:attrName>style.visibility</p:attrName>
                                        </p:attrNameLst>
                                      </p:cBhvr>
                                      <p:to>
                                        <p:strVal val="visible"/>
                                      </p:to>
                                    </p:set>
                                  </p:childTnLst>
                                </p:cTn>
                              </p:par>
                            </p:childTnLst>
                          </p:cTn>
                        </p:par>
                        <p:par>
                          <p:cTn id="139" fill="hold">
                            <p:stCondLst>
                              <p:cond delay="1000"/>
                            </p:stCondLst>
                            <p:childTnLst>
                              <p:par>
                                <p:cTn id="140" presetID="1" presetClass="entr" presetSubtype="0" fill="hold" grpId="0" nodeType="afterEffect">
                                  <p:stCondLst>
                                    <p:cond delay="0"/>
                                  </p:stCondLst>
                                  <p:childTnLst>
                                    <p:set>
                                      <p:cBhvr>
                                        <p:cTn id="141" dur="1" fill="hold">
                                          <p:stCondLst>
                                            <p:cond delay="0"/>
                                          </p:stCondLst>
                                        </p:cTn>
                                        <p:tgtEl>
                                          <p:spTgt spid="107653"/>
                                        </p:tgtEl>
                                        <p:attrNameLst>
                                          <p:attrName>style.visibility</p:attrName>
                                        </p:attrNameLst>
                                      </p:cBhvr>
                                      <p:to>
                                        <p:strVal val="visible"/>
                                      </p:to>
                                    </p:set>
                                  </p:childTnLst>
                                </p:cTn>
                              </p:par>
                            </p:childTnLst>
                          </p:cTn>
                        </p:par>
                        <p:par>
                          <p:cTn id="142" fill="hold">
                            <p:stCondLst>
                              <p:cond delay="1000"/>
                            </p:stCondLst>
                            <p:childTnLst>
                              <p:par>
                                <p:cTn id="143" presetID="1" presetClass="entr" presetSubtype="0" fill="hold" grpId="1" nodeType="afterEffect">
                                  <p:stCondLst>
                                    <p:cond delay="0"/>
                                  </p:stCondLst>
                                  <p:childTnLst>
                                    <p:set>
                                      <p:cBhvr>
                                        <p:cTn id="144" dur="1" fill="hold">
                                          <p:stCondLst>
                                            <p:cond delay="0"/>
                                          </p:stCondLst>
                                        </p:cTn>
                                        <p:tgtEl>
                                          <p:spTgt spid="10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04" grpId="0" animBg="1"/>
      <p:bldP spid="107644" grpId="0" animBg="1"/>
      <p:bldP spid="107645" grpId="0" animBg="1"/>
      <p:bldP spid="107583" grpId="0" animBg="1"/>
      <p:bldP spid="107620" grpId="0" animBg="1"/>
      <p:bldP spid="107581" grpId="0" animBg="1"/>
      <p:bldP spid="107621" grpId="0"/>
      <p:bldP spid="107624" grpId="0" animBg="1" autoUpdateAnimBg="0"/>
      <p:bldP spid="107625" grpId="0"/>
      <p:bldP spid="107626" grpId="0"/>
      <p:bldP spid="107627" grpId="0" animBg="1"/>
      <p:bldP spid="107628" grpId="0"/>
      <p:bldP spid="107630" grpId="0" animBg="1"/>
      <p:bldP spid="107631" grpId="0"/>
      <p:bldP spid="107632" grpId="0" animBg="1"/>
      <p:bldP spid="107633" grpId="0" animBg="1"/>
      <p:bldP spid="107638" grpId="0" animBg="1"/>
      <p:bldP spid="107640" grpId="0" animBg="1"/>
      <p:bldP spid="107640" grpId="1" animBg="1"/>
      <p:bldP spid="107643" grpId="0"/>
      <p:bldP spid="107649" grpId="0"/>
      <p:bldP spid="107653" grpId="0" animBg="1"/>
      <p:bldP spid="107653" grpId="1" animBg="1"/>
      <p:bldP spid="107654" grpId="0"/>
      <p:bldP spid="107655" grpId="0"/>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chemeClr val="tx1"/>
                </a:solidFill>
                <a:latin typeface="Tahoma" pitchFamily="34" charset="0"/>
                <a:ea typeface="Tahoma" pitchFamily="34" charset="0"/>
                <a:cs typeface="Tahoma" pitchFamily="34" charset="0"/>
              </a:rPr>
              <a:t>Active Mode </a:t>
            </a:r>
            <a:r>
              <a:rPr lang="en-US" sz="2800" dirty="0" err="1" smtClean="0">
                <a:solidFill>
                  <a:schemeClr val="tx1"/>
                </a:solidFill>
                <a:latin typeface="Tahoma" pitchFamily="34" charset="0"/>
                <a:ea typeface="Tahoma" pitchFamily="34" charset="0"/>
                <a:cs typeface="Tahoma" pitchFamily="34" charset="0"/>
              </a:rPr>
              <a:t>vs</a:t>
            </a:r>
            <a:r>
              <a:rPr lang="en-US" sz="2800" dirty="0" smtClean="0">
                <a:solidFill>
                  <a:schemeClr val="tx1"/>
                </a:solidFill>
                <a:latin typeface="Tahoma" pitchFamily="34" charset="0"/>
                <a:ea typeface="Tahoma" pitchFamily="34" charset="0"/>
                <a:cs typeface="Tahoma" pitchFamily="34" charset="0"/>
              </a:rPr>
              <a:t> Passive Mode</a:t>
            </a:r>
            <a:endParaRPr lang="en-US" sz="2800" dirty="0">
              <a:solidFill>
                <a:schemeClr val="tx1"/>
              </a:solidFill>
              <a:latin typeface="Tahoma" pitchFamily="34" charset="0"/>
              <a:ea typeface="Tahoma" pitchFamily="34" charset="0"/>
              <a:cs typeface="Tahoma" pitchFamily="34" charset="0"/>
            </a:endParaRPr>
          </a:p>
        </p:txBody>
      </p:sp>
      <p:sp>
        <p:nvSpPr>
          <p:cNvPr id="9" name="TextBox 8"/>
          <p:cNvSpPr txBox="1"/>
          <p:nvPr/>
        </p:nvSpPr>
        <p:spPr>
          <a:xfrm>
            <a:off x="1291771" y="5660571"/>
            <a:ext cx="1181734" cy="400110"/>
          </a:xfrm>
          <a:prstGeom prst="rect">
            <a:avLst/>
          </a:prstGeom>
          <a:noFill/>
        </p:spPr>
        <p:txBody>
          <a:bodyPr wrap="none" rtlCol="0">
            <a:spAutoFit/>
          </a:bodyPr>
          <a:lstStyle/>
          <a:p>
            <a:r>
              <a:rPr lang="en-US" dirty="0" smtClean="0">
                <a:solidFill>
                  <a:schemeClr val="tx1"/>
                </a:solidFill>
                <a:latin typeface="Tahoma" pitchFamily="34" charset="0"/>
                <a:ea typeface="Tahoma" pitchFamily="34" charset="0"/>
                <a:cs typeface="Tahoma" pitchFamily="34" charset="0"/>
              </a:rPr>
              <a:t>ACTIVE</a:t>
            </a:r>
            <a:endParaRPr lang="en-US" dirty="0">
              <a:solidFill>
                <a:schemeClr val="tx1"/>
              </a:solidFill>
              <a:latin typeface="Tahoma" pitchFamily="34" charset="0"/>
              <a:ea typeface="Tahoma" pitchFamily="34" charset="0"/>
              <a:cs typeface="Tahoma" pitchFamily="34" charset="0"/>
            </a:endParaRPr>
          </a:p>
        </p:txBody>
      </p:sp>
      <p:sp>
        <p:nvSpPr>
          <p:cNvPr id="10" name="TextBox 9"/>
          <p:cNvSpPr txBox="1"/>
          <p:nvPr/>
        </p:nvSpPr>
        <p:spPr>
          <a:xfrm>
            <a:off x="6023428" y="5660571"/>
            <a:ext cx="1337226" cy="400110"/>
          </a:xfrm>
          <a:prstGeom prst="rect">
            <a:avLst/>
          </a:prstGeom>
          <a:noFill/>
        </p:spPr>
        <p:txBody>
          <a:bodyPr wrap="none" rtlCol="0">
            <a:spAutoFit/>
          </a:bodyPr>
          <a:lstStyle/>
          <a:p>
            <a:r>
              <a:rPr lang="en-US" dirty="0" smtClean="0">
                <a:solidFill>
                  <a:schemeClr val="tx1"/>
                </a:solidFill>
                <a:latin typeface="Tahoma" pitchFamily="34" charset="0"/>
                <a:ea typeface="Tahoma" pitchFamily="34" charset="0"/>
                <a:cs typeface="Tahoma" pitchFamily="34" charset="0"/>
              </a:rPr>
              <a:t>PASSIVE</a:t>
            </a:r>
            <a:endParaRPr lang="en-US" dirty="0">
              <a:solidFill>
                <a:schemeClr val="tx1"/>
              </a:solidFill>
              <a:latin typeface="Tahoma" pitchFamily="34" charset="0"/>
              <a:ea typeface="Tahoma" pitchFamily="34" charset="0"/>
              <a:cs typeface="Tahoma" pitchFamily="34" charset="0"/>
            </a:endParaRPr>
          </a:p>
        </p:txBody>
      </p:sp>
      <p:pic>
        <p:nvPicPr>
          <p:cNvPr id="11" name="Picture 10" descr="Drawing1.png"/>
          <p:cNvPicPr>
            <a:picLocks noChangeAspect="1"/>
          </p:cNvPicPr>
          <p:nvPr/>
        </p:nvPicPr>
        <p:blipFill>
          <a:blip r:embed="rId3" cstate="print"/>
          <a:stretch>
            <a:fillRect/>
          </a:stretch>
        </p:blipFill>
        <p:spPr>
          <a:xfrm>
            <a:off x="216357" y="1669142"/>
            <a:ext cx="4031602" cy="3701143"/>
          </a:xfrm>
          <a:prstGeom prst="rect">
            <a:avLst/>
          </a:prstGeom>
        </p:spPr>
      </p:pic>
      <p:pic>
        <p:nvPicPr>
          <p:cNvPr id="13" name="Picture 12" descr="Drawing2.png"/>
          <p:cNvPicPr>
            <a:picLocks noChangeAspect="1"/>
          </p:cNvPicPr>
          <p:nvPr/>
        </p:nvPicPr>
        <p:blipFill>
          <a:blip r:embed="rId4" cstate="print"/>
          <a:stretch>
            <a:fillRect/>
          </a:stretch>
        </p:blipFill>
        <p:spPr>
          <a:xfrm>
            <a:off x="4371259" y="1664383"/>
            <a:ext cx="4621563" cy="373493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chemeClr val="tx1"/>
                </a:solidFill>
                <a:latin typeface="Tahoma" pitchFamily="34" charset="0"/>
                <a:ea typeface="Tahoma" pitchFamily="34" charset="0"/>
                <a:cs typeface="Tahoma" pitchFamily="34" charset="0"/>
              </a:rPr>
              <a:t>Internationalization of FTP</a:t>
            </a:r>
            <a:endParaRPr lang="en-US" sz="2800" dirty="0">
              <a:solidFill>
                <a:schemeClr val="tx1"/>
              </a:solidFill>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457200" y="928915"/>
            <a:ext cx="8229600" cy="5704114"/>
          </a:xfrm>
        </p:spPr>
        <p:txBody>
          <a:bodyPr>
            <a:noAutofit/>
          </a:bodyPr>
          <a:lstStyle/>
          <a:p>
            <a:pPr>
              <a:lnSpc>
                <a:spcPct val="150000"/>
              </a:lnSpc>
            </a:pPr>
            <a:r>
              <a:rPr lang="en-US" sz="2000" dirty="0" smtClean="0">
                <a:latin typeface="Tahoma" pitchFamily="34" charset="0"/>
                <a:ea typeface="Tahoma" pitchFamily="34" charset="0"/>
                <a:cs typeface="Tahoma" pitchFamily="34" charset="0"/>
              </a:rPr>
              <a:t>The File Transfer Protocol use 7 bit ASCII and 8 bit EBCDIC</a:t>
            </a:r>
          </a:p>
          <a:p>
            <a:pPr>
              <a:lnSpc>
                <a:spcPct val="150000"/>
              </a:lnSpc>
            </a:pPr>
            <a:r>
              <a:rPr lang="en-US" sz="2000" dirty="0" smtClean="0">
                <a:latin typeface="Tahoma" pitchFamily="34" charset="0"/>
                <a:ea typeface="Tahoma" pitchFamily="34" charset="0"/>
                <a:cs typeface="Tahoma" pitchFamily="34" charset="0"/>
              </a:rPr>
              <a:t>Cannot support wide range to characters</a:t>
            </a:r>
          </a:p>
          <a:p>
            <a:pPr>
              <a:lnSpc>
                <a:spcPct val="150000"/>
              </a:lnSpc>
            </a:pPr>
            <a:r>
              <a:rPr lang="en-US" sz="2000" dirty="0" smtClean="0">
                <a:latin typeface="Tahoma" pitchFamily="34" charset="0"/>
                <a:ea typeface="Tahoma" pitchFamily="34" charset="0"/>
                <a:cs typeface="Tahoma" pitchFamily="34" charset="0"/>
              </a:rPr>
              <a:t>Need for single character sets understandable by all systems</a:t>
            </a:r>
          </a:p>
          <a:p>
            <a:pPr>
              <a:lnSpc>
                <a:spcPct val="150000"/>
              </a:lnSpc>
            </a:pPr>
            <a:r>
              <a:rPr lang="en-US" sz="2000" dirty="0" smtClean="0">
                <a:latin typeface="Tahoma" pitchFamily="34" charset="0"/>
                <a:ea typeface="Tahoma" pitchFamily="34" charset="0"/>
                <a:cs typeface="Tahoma" pitchFamily="34" charset="0"/>
              </a:rPr>
              <a:t>RFC 2640 recommends the use of character set </a:t>
            </a:r>
            <a:r>
              <a:rPr lang="en-US" sz="2000" b="1" dirty="0" smtClean="0">
                <a:latin typeface="Tahoma" pitchFamily="34" charset="0"/>
                <a:ea typeface="Tahoma" pitchFamily="34" charset="0"/>
                <a:cs typeface="Tahoma" pitchFamily="34" charset="0"/>
              </a:rPr>
              <a:t>ISO/IEC 10646:1993 </a:t>
            </a:r>
            <a:r>
              <a:rPr lang="en-US" sz="2000" dirty="0" smtClean="0">
                <a:latin typeface="Tahoma" pitchFamily="34" charset="0"/>
                <a:ea typeface="Tahoma" pitchFamily="34" charset="0"/>
                <a:cs typeface="Tahoma" pitchFamily="34" charset="0"/>
              </a:rPr>
              <a:t>and the</a:t>
            </a:r>
            <a:r>
              <a:rPr lang="en-US" sz="2000" b="1" dirty="0" smtClean="0">
                <a:latin typeface="Tahoma" pitchFamily="34" charset="0"/>
                <a:ea typeface="Tahoma" pitchFamily="34" charset="0"/>
                <a:cs typeface="Tahoma" pitchFamily="34" charset="0"/>
              </a:rPr>
              <a:t> UTF-8 </a:t>
            </a:r>
            <a:r>
              <a:rPr lang="en-US" sz="2000" dirty="0" smtClean="0">
                <a:latin typeface="Tahoma" pitchFamily="34" charset="0"/>
                <a:ea typeface="Tahoma" pitchFamily="34" charset="0"/>
                <a:cs typeface="Tahoma" pitchFamily="34" charset="0"/>
              </a:rPr>
              <a:t>encoding</a:t>
            </a:r>
          </a:p>
          <a:p>
            <a:pPr>
              <a:lnSpc>
                <a:spcPct val="150000"/>
              </a:lnSpc>
            </a:pPr>
            <a:r>
              <a:rPr lang="en-US" sz="2000" dirty="0" smtClean="0">
                <a:latin typeface="Tahoma" pitchFamily="34" charset="0"/>
                <a:ea typeface="Tahoma" pitchFamily="34" charset="0"/>
                <a:cs typeface="Tahoma" pitchFamily="34" charset="0"/>
              </a:rPr>
              <a:t>UTF-8 consistent with ASCII character set</a:t>
            </a: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chemeClr val="tx1"/>
                </a:solidFill>
                <a:latin typeface="Tahoma" pitchFamily="34" charset="0"/>
                <a:ea typeface="Tahoma" pitchFamily="34" charset="0"/>
                <a:cs typeface="Tahoma" pitchFamily="34" charset="0"/>
              </a:rPr>
              <a:t>UTF-8 byte sequence(binary) </a:t>
            </a:r>
            <a:endParaRPr lang="en-US" sz="2800" dirty="0">
              <a:solidFill>
                <a:schemeClr val="tx1"/>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928914"/>
            <a:ext cx="8229600" cy="5197249"/>
          </a:xfrm>
        </p:spPr>
        <p:txBody>
          <a:bodyPr>
            <a:normAutofit/>
          </a:bodyPr>
          <a:lstStyle/>
          <a:p>
            <a:r>
              <a:rPr lang="en-US" sz="2000" dirty="0" smtClean="0">
                <a:latin typeface="Tahoma" pitchFamily="34" charset="0"/>
                <a:ea typeface="Tahoma" pitchFamily="34" charset="0"/>
                <a:cs typeface="Tahoma" pitchFamily="34" charset="0"/>
              </a:rPr>
              <a:t>UTF-8 encoding represents each UCS character as a sequence of 1 to 6 bytes in length</a:t>
            </a:r>
          </a:p>
          <a:p>
            <a:r>
              <a:rPr lang="en-US" sz="2000" dirty="0" smtClean="0">
                <a:latin typeface="Tahoma" pitchFamily="34" charset="0"/>
                <a:ea typeface="Tahoma" pitchFamily="34" charset="0"/>
                <a:cs typeface="Tahoma" pitchFamily="34" charset="0"/>
              </a:rPr>
              <a:t>For all sequences of one byte the most significant bit is ZERO</a:t>
            </a:r>
          </a:p>
          <a:p>
            <a:r>
              <a:rPr lang="en-US" sz="2000" dirty="0" smtClean="0">
                <a:latin typeface="Tahoma" pitchFamily="34" charset="0"/>
                <a:ea typeface="Tahoma" pitchFamily="34" charset="0"/>
                <a:cs typeface="Tahoma" pitchFamily="34" charset="0"/>
              </a:rPr>
              <a:t>The number of ONE bits in the first byte indicates the number of bytes used in the UTF-8 sequence</a:t>
            </a:r>
          </a:p>
          <a:p>
            <a:r>
              <a:rPr lang="en-US" sz="2000" dirty="0" smtClean="0">
                <a:latin typeface="Tahoma" pitchFamily="34" charset="0"/>
                <a:ea typeface="Tahoma" pitchFamily="34" charset="0"/>
                <a:cs typeface="Tahoma" pitchFamily="34" charset="0"/>
              </a:rPr>
              <a:t>A beneficial property of UTF-8 is that its single byte sequence is consistent with the ASCII character set</a:t>
            </a:r>
          </a:p>
          <a:p>
            <a:endParaRPr lang="en-US" sz="2000" dirty="0" smtClean="0">
              <a:latin typeface="Tahoma" pitchFamily="34" charset="0"/>
              <a:ea typeface="Tahoma" pitchFamily="34" charset="0"/>
              <a:cs typeface="Tahoma" pitchFamily="34" charset="0"/>
            </a:endParaRPr>
          </a:p>
          <a:p>
            <a:pPr lvl="1">
              <a:buNone/>
            </a:pPr>
            <a:r>
              <a:rPr lang="en-US" sz="1600" b="1" dirty="0" smtClean="0">
                <a:latin typeface="Tahoma" pitchFamily="34" charset="0"/>
                <a:ea typeface="Tahoma" pitchFamily="34" charset="0"/>
                <a:cs typeface="Tahoma" pitchFamily="34" charset="0"/>
              </a:rPr>
              <a:t>0xxxxxxx   </a:t>
            </a:r>
          </a:p>
          <a:p>
            <a:pPr lvl="1">
              <a:buNone/>
            </a:pPr>
            <a:r>
              <a:rPr lang="en-US" sz="1600" b="1" dirty="0" smtClean="0">
                <a:latin typeface="Tahoma" pitchFamily="34" charset="0"/>
                <a:ea typeface="Tahoma" pitchFamily="34" charset="0"/>
                <a:cs typeface="Tahoma" pitchFamily="34" charset="0"/>
              </a:rPr>
              <a:t>110xxxxx 10xxxxxx   </a:t>
            </a:r>
          </a:p>
          <a:p>
            <a:pPr lvl="1">
              <a:buNone/>
            </a:pPr>
            <a:r>
              <a:rPr lang="en-US" sz="1600" b="1" dirty="0" smtClean="0">
                <a:latin typeface="Tahoma" pitchFamily="34" charset="0"/>
                <a:ea typeface="Tahoma" pitchFamily="34" charset="0"/>
                <a:cs typeface="Tahoma" pitchFamily="34" charset="0"/>
              </a:rPr>
              <a:t>1110xxxx 10xxxxxx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p>
          <a:p>
            <a:pPr lvl="1">
              <a:buNone/>
            </a:pPr>
            <a:r>
              <a:rPr lang="en-US" sz="1600" b="1" dirty="0" smtClean="0">
                <a:latin typeface="Tahoma" pitchFamily="34" charset="0"/>
                <a:ea typeface="Tahoma" pitchFamily="34" charset="0"/>
                <a:cs typeface="Tahoma" pitchFamily="34" charset="0"/>
              </a:rPr>
              <a:t>11110xxx 10xxxxxx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p>
          <a:p>
            <a:pPr lvl="1">
              <a:buNone/>
            </a:pPr>
            <a:r>
              <a:rPr lang="en-US" sz="1600" b="1" dirty="0" smtClean="0">
                <a:latin typeface="Tahoma" pitchFamily="34" charset="0"/>
                <a:ea typeface="Tahoma" pitchFamily="34" charset="0"/>
                <a:cs typeface="Tahoma" pitchFamily="34" charset="0"/>
              </a:rPr>
              <a:t>111110xx 10xxxxxx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p>
          <a:p>
            <a:pPr lvl="1">
              <a:buNone/>
            </a:pPr>
            <a:r>
              <a:rPr lang="en-US" sz="1600" b="1" dirty="0" smtClean="0">
                <a:latin typeface="Tahoma" pitchFamily="34" charset="0"/>
                <a:ea typeface="Tahoma" pitchFamily="34" charset="0"/>
                <a:cs typeface="Tahoma" pitchFamily="34" charset="0"/>
              </a:rPr>
              <a:t>1111110x 10xxxxxx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10xxxxxx</a:t>
            </a:r>
            <a:endParaRPr lang="en-US" sz="16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1429" y="914402"/>
            <a:ext cx="8229600" cy="827314"/>
          </a:xfrm>
        </p:spPr>
        <p:txBody>
          <a:bodyPr/>
          <a:lstStyle/>
          <a:p>
            <a:pPr algn="ctr">
              <a:buNone/>
            </a:pPr>
            <a:r>
              <a:rPr lang="en-US" altLang="zh-CN" sz="3600" b="1" dirty="0" smtClean="0"/>
              <a:t>Appendix</a:t>
            </a:r>
            <a:endParaRPr lang="zh-CN" altLang="en-US" sz="3600" b="1" dirty="0"/>
          </a:p>
        </p:txBody>
      </p:sp>
      <p:sp>
        <p:nvSpPr>
          <p:cNvPr id="4" name="Rectangle 3"/>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endParaRPr lang="en-US"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733"/>
          </a:xfrm>
        </p:spPr>
        <p:txBody>
          <a:bodyPr>
            <a:normAutofit/>
          </a:bodyPr>
          <a:lstStyle/>
          <a:p>
            <a:pPr lvl="0" defTabSz="1176338" fontAlgn="base">
              <a:spcAft>
                <a:spcPct val="0"/>
              </a:spcAft>
            </a:pPr>
            <a:r>
              <a:rPr lang="en-US" altLang="zh-CN" sz="2800" b="1" dirty="0">
                <a:latin typeface="Tahoma" pitchFamily="34" charset="0"/>
                <a:ea typeface="宋体" charset="-122"/>
                <a:cs typeface="Tahoma" pitchFamily="34" charset="0"/>
              </a:rPr>
              <a:t>FTP – Data transfer </a:t>
            </a:r>
            <a:r>
              <a:rPr lang="en-US" altLang="zh-CN" sz="2800" b="1" dirty="0" smtClean="0">
                <a:latin typeface="Tahoma" pitchFamily="34" charset="0"/>
                <a:ea typeface="宋体" charset="-122"/>
                <a:cs typeface="Tahoma" pitchFamily="34" charset="0"/>
              </a:rPr>
              <a:t>(</a:t>
            </a:r>
            <a:r>
              <a:rPr lang="en-US" altLang="zh-CN" sz="2800" b="1" dirty="0" err="1" smtClean="0">
                <a:latin typeface="Tahoma" pitchFamily="34" charset="0"/>
                <a:ea typeface="宋体" charset="-122"/>
                <a:cs typeface="Tahoma" pitchFamily="34" charset="0"/>
              </a:rPr>
              <a:t>mget</a:t>
            </a:r>
            <a:r>
              <a:rPr lang="en-US" altLang="zh-CN" sz="2800" b="1" dirty="0" smtClean="0">
                <a:latin typeface="Tahoma" pitchFamily="34" charset="0"/>
                <a:ea typeface="宋体" charset="-122"/>
                <a:cs typeface="Tahoma" pitchFamily="34" charset="0"/>
              </a:rPr>
              <a:t> </a:t>
            </a:r>
            <a:r>
              <a:rPr lang="en-US" altLang="zh-CN" sz="2800" b="1" dirty="0">
                <a:latin typeface="Tahoma" pitchFamily="34" charset="0"/>
                <a:ea typeface="宋体" charset="-122"/>
                <a:cs typeface="Tahoma" pitchFamily="34" charset="0"/>
              </a:rPr>
              <a:t>command</a:t>
            </a:r>
            <a:r>
              <a:rPr lang="en-US" altLang="zh-CN" sz="2800" b="1" dirty="0" smtClean="0">
                <a:latin typeface="Tahoma" pitchFamily="34" charset="0"/>
                <a:ea typeface="宋体" charset="-122"/>
                <a:cs typeface="Tahoma" pitchFamily="34" charset="0"/>
              </a:rPr>
              <a:t>)</a:t>
            </a:r>
            <a:endParaRPr lang="en-US" dirty="0"/>
          </a:p>
        </p:txBody>
      </p:sp>
      <p:sp>
        <p:nvSpPr>
          <p:cNvPr id="4" name="Line 4"/>
          <p:cNvSpPr>
            <a:spLocks noChangeShapeType="1"/>
          </p:cNvSpPr>
          <p:nvPr/>
        </p:nvSpPr>
        <p:spPr bwMode="auto">
          <a:xfrm>
            <a:off x="30067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5" name="Line 5"/>
          <p:cNvSpPr>
            <a:spLocks noChangeShapeType="1"/>
          </p:cNvSpPr>
          <p:nvPr/>
        </p:nvSpPr>
        <p:spPr bwMode="auto">
          <a:xfrm>
            <a:off x="5902325" y="1316038"/>
            <a:ext cx="46038" cy="5541962"/>
          </a:xfrm>
          <a:prstGeom prst="line">
            <a:avLst/>
          </a:prstGeom>
          <a:noFill/>
          <a:ln w="28575">
            <a:solidFill>
              <a:schemeClr val="tx1"/>
            </a:solidFill>
            <a:round/>
            <a:headEnd/>
            <a:tailEnd type="triangle" w="med" len="med"/>
          </a:ln>
        </p:spPr>
        <p:txBody>
          <a:bodyPr/>
          <a:lstStyle/>
          <a:p>
            <a:endParaRPr lang="zh-CN" altLang="en-US"/>
          </a:p>
        </p:txBody>
      </p:sp>
      <p:sp>
        <p:nvSpPr>
          <p:cNvPr id="6" name="Line 6"/>
          <p:cNvSpPr>
            <a:spLocks noChangeShapeType="1"/>
          </p:cNvSpPr>
          <p:nvPr/>
        </p:nvSpPr>
        <p:spPr bwMode="auto">
          <a:xfrm>
            <a:off x="3006725"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7" name="Line 7"/>
          <p:cNvSpPr>
            <a:spLocks noChangeShapeType="1"/>
          </p:cNvSpPr>
          <p:nvPr/>
        </p:nvSpPr>
        <p:spPr bwMode="auto">
          <a:xfrm>
            <a:off x="3006725" y="2292350"/>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8" name="Line 8"/>
          <p:cNvSpPr>
            <a:spLocks noChangeShapeType="1"/>
          </p:cNvSpPr>
          <p:nvPr/>
        </p:nvSpPr>
        <p:spPr bwMode="auto">
          <a:xfrm flipH="1">
            <a:off x="3006725" y="389255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0" name="Text Box 10"/>
          <p:cNvSpPr txBox="1">
            <a:spLocks noChangeArrowheads="1"/>
          </p:cNvSpPr>
          <p:nvPr/>
        </p:nvSpPr>
        <p:spPr bwMode="auto">
          <a:xfrm>
            <a:off x="0" y="1435100"/>
            <a:ext cx="3114675" cy="646331"/>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PORT </a:t>
            </a:r>
            <a:r>
              <a:rPr lang="en-US" altLang="zh-CN" sz="1800" b="0" dirty="0" smtClean="0">
                <a:solidFill>
                  <a:schemeClr val="tx1"/>
                </a:solidFill>
                <a:latin typeface="CourierPS" pitchFamily="49" charset="0"/>
                <a:ea typeface="宋体" charset="-122"/>
              </a:rPr>
              <a:t>128,175,107,41,198,44</a:t>
            </a:r>
            <a:endParaRPr lang="en-US" altLang="zh-CN" sz="1800" b="0" dirty="0">
              <a:solidFill>
                <a:schemeClr val="tx1"/>
              </a:solidFill>
              <a:latin typeface="CourierPS" pitchFamily="49" charset="0"/>
              <a:ea typeface="宋体" charset="-122"/>
            </a:endParaRPr>
          </a:p>
        </p:txBody>
      </p:sp>
      <p:sp>
        <p:nvSpPr>
          <p:cNvPr id="11" name="Text Box 11"/>
          <p:cNvSpPr txBox="1">
            <a:spLocks noChangeArrowheads="1"/>
          </p:cNvSpPr>
          <p:nvPr/>
        </p:nvSpPr>
        <p:spPr bwMode="auto">
          <a:xfrm>
            <a:off x="6403975" y="1743075"/>
            <a:ext cx="2740025" cy="366713"/>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200 Command Successful</a:t>
            </a:r>
          </a:p>
        </p:txBody>
      </p:sp>
      <p:sp>
        <p:nvSpPr>
          <p:cNvPr id="12" name="Text Box 12"/>
          <p:cNvSpPr txBox="1">
            <a:spLocks noChangeArrowheads="1"/>
          </p:cNvSpPr>
          <p:nvPr/>
        </p:nvSpPr>
        <p:spPr bwMode="auto">
          <a:xfrm rot="-354369">
            <a:off x="4100513" y="2708275"/>
            <a:ext cx="942975"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SYN</a:t>
            </a:r>
          </a:p>
        </p:txBody>
      </p:sp>
      <p:sp>
        <p:nvSpPr>
          <p:cNvPr id="13" name="Text Box 13"/>
          <p:cNvSpPr txBox="1">
            <a:spLocks noChangeArrowheads="1"/>
          </p:cNvSpPr>
          <p:nvPr/>
        </p:nvSpPr>
        <p:spPr bwMode="auto">
          <a:xfrm>
            <a:off x="481013" y="2111375"/>
            <a:ext cx="24130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chemeClr val="tx1"/>
                </a:solidFill>
                <a:latin typeface="CourierPS" pitchFamily="49" charset="0"/>
                <a:ea typeface="宋体" charset="-122"/>
              </a:rPr>
              <a:t>NLIST *.txt</a:t>
            </a:r>
            <a:endParaRPr lang="en-US" altLang="zh-CN" sz="1800" b="0" dirty="0">
              <a:solidFill>
                <a:schemeClr val="tx1"/>
              </a:solidFill>
              <a:latin typeface="CourierPS" pitchFamily="49" charset="0"/>
              <a:ea typeface="宋体" charset="-122"/>
            </a:endParaRPr>
          </a:p>
        </p:txBody>
      </p:sp>
      <p:sp>
        <p:nvSpPr>
          <p:cNvPr id="14" name="Text Box 14"/>
          <p:cNvSpPr txBox="1">
            <a:spLocks noChangeArrowheads="1"/>
          </p:cNvSpPr>
          <p:nvPr/>
        </p:nvSpPr>
        <p:spPr bwMode="auto">
          <a:xfrm rot="621584">
            <a:off x="3900488" y="313372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5" name="Text Box 15"/>
          <p:cNvSpPr txBox="1">
            <a:spLocks noChangeArrowheads="1"/>
          </p:cNvSpPr>
          <p:nvPr/>
        </p:nvSpPr>
        <p:spPr bwMode="auto">
          <a:xfrm>
            <a:off x="3878263" y="3554413"/>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16" name="Text Box 16"/>
          <p:cNvSpPr txBox="1">
            <a:spLocks noChangeArrowheads="1"/>
          </p:cNvSpPr>
          <p:nvPr/>
        </p:nvSpPr>
        <p:spPr bwMode="auto">
          <a:xfrm>
            <a:off x="6458856" y="3595688"/>
            <a:ext cx="2685143" cy="641350"/>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150 Data Connection will be open shortly</a:t>
            </a:r>
          </a:p>
        </p:txBody>
      </p:sp>
      <p:sp>
        <p:nvSpPr>
          <p:cNvPr id="17" name="Text Box 17"/>
          <p:cNvSpPr txBox="1">
            <a:spLocks noChangeArrowheads="1"/>
          </p:cNvSpPr>
          <p:nvPr/>
        </p:nvSpPr>
        <p:spPr bwMode="auto">
          <a:xfrm rot="-232178">
            <a:off x="3800475" y="4233863"/>
            <a:ext cx="183515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NAME LIST</a:t>
            </a:r>
          </a:p>
        </p:txBody>
      </p:sp>
      <p:sp>
        <p:nvSpPr>
          <p:cNvPr id="18" name="Text Box 18"/>
          <p:cNvSpPr txBox="1">
            <a:spLocks noChangeArrowheads="1"/>
          </p:cNvSpPr>
          <p:nvPr/>
        </p:nvSpPr>
        <p:spPr bwMode="auto">
          <a:xfrm rot="-147812">
            <a:off x="4572000" y="4679950"/>
            <a:ext cx="838200" cy="366713"/>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FIN</a:t>
            </a:r>
          </a:p>
        </p:txBody>
      </p:sp>
      <p:sp>
        <p:nvSpPr>
          <p:cNvPr id="19" name="Text Box 19"/>
          <p:cNvSpPr txBox="1">
            <a:spLocks noChangeArrowheads="1"/>
          </p:cNvSpPr>
          <p:nvPr/>
        </p:nvSpPr>
        <p:spPr bwMode="auto">
          <a:xfrm rot="236711">
            <a:off x="4395788" y="5083175"/>
            <a:ext cx="14859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21" name="Text Box 21"/>
          <p:cNvSpPr txBox="1">
            <a:spLocks noChangeArrowheads="1"/>
          </p:cNvSpPr>
          <p:nvPr/>
        </p:nvSpPr>
        <p:spPr bwMode="auto">
          <a:xfrm rot="-293996">
            <a:off x="4572000" y="5411788"/>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ACK</a:t>
            </a:r>
          </a:p>
        </p:txBody>
      </p:sp>
      <p:sp>
        <p:nvSpPr>
          <p:cNvPr id="22" name="Line 45"/>
          <p:cNvSpPr>
            <a:spLocks noChangeShapeType="1"/>
          </p:cNvSpPr>
          <p:nvPr/>
        </p:nvSpPr>
        <p:spPr bwMode="auto">
          <a:xfrm>
            <a:off x="3006725" y="3197225"/>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23" name="Line 46"/>
          <p:cNvSpPr>
            <a:spLocks noChangeShapeType="1"/>
          </p:cNvSpPr>
          <p:nvPr/>
        </p:nvSpPr>
        <p:spPr bwMode="auto">
          <a:xfrm>
            <a:off x="3006725" y="5216525"/>
            <a:ext cx="2897188" cy="273050"/>
          </a:xfrm>
          <a:prstGeom prst="line">
            <a:avLst/>
          </a:prstGeom>
          <a:noFill/>
          <a:ln w="19050">
            <a:solidFill>
              <a:srgbClr val="0000FF"/>
            </a:solidFill>
            <a:round/>
            <a:headEnd/>
            <a:tailEnd type="triangle" w="med" len="med"/>
          </a:ln>
        </p:spPr>
        <p:txBody>
          <a:bodyPr/>
          <a:lstStyle/>
          <a:p>
            <a:endParaRPr lang="zh-CN" altLang="en-US"/>
          </a:p>
        </p:txBody>
      </p:sp>
      <p:sp>
        <p:nvSpPr>
          <p:cNvPr id="24" name="Line 47"/>
          <p:cNvSpPr>
            <a:spLocks noChangeShapeType="1"/>
          </p:cNvSpPr>
          <p:nvPr/>
        </p:nvSpPr>
        <p:spPr bwMode="auto">
          <a:xfrm flipH="1">
            <a:off x="3008313"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25" name="Line 48"/>
          <p:cNvSpPr>
            <a:spLocks noChangeShapeType="1"/>
          </p:cNvSpPr>
          <p:nvPr/>
        </p:nvSpPr>
        <p:spPr bwMode="auto">
          <a:xfrm flipH="1">
            <a:off x="3006725" y="2892425"/>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26" name="Line 49"/>
          <p:cNvSpPr>
            <a:spLocks noChangeShapeType="1"/>
          </p:cNvSpPr>
          <p:nvPr/>
        </p:nvSpPr>
        <p:spPr bwMode="auto">
          <a:xfrm flipH="1">
            <a:off x="3006725" y="3738563"/>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27" name="Line 50"/>
          <p:cNvSpPr>
            <a:spLocks noChangeShapeType="1"/>
          </p:cNvSpPr>
          <p:nvPr/>
        </p:nvSpPr>
        <p:spPr bwMode="auto">
          <a:xfrm flipH="1">
            <a:off x="3006725" y="4938713"/>
            <a:ext cx="2897188" cy="142875"/>
          </a:xfrm>
          <a:prstGeom prst="line">
            <a:avLst/>
          </a:prstGeom>
          <a:noFill/>
          <a:ln w="19050">
            <a:solidFill>
              <a:srgbClr val="0000FF"/>
            </a:solidFill>
            <a:round/>
            <a:headEnd/>
            <a:tailEnd type="triangle" w="med" len="med"/>
          </a:ln>
        </p:spPr>
        <p:txBody>
          <a:bodyPr/>
          <a:lstStyle/>
          <a:p>
            <a:endParaRPr lang="zh-CN" altLang="en-US"/>
          </a:p>
        </p:txBody>
      </p:sp>
      <p:sp>
        <p:nvSpPr>
          <p:cNvPr id="28" name="Line 51"/>
          <p:cNvSpPr>
            <a:spLocks noChangeShapeType="1"/>
          </p:cNvSpPr>
          <p:nvPr/>
        </p:nvSpPr>
        <p:spPr bwMode="auto">
          <a:xfrm flipH="1">
            <a:off x="3006725" y="5630863"/>
            <a:ext cx="2897188" cy="220662"/>
          </a:xfrm>
          <a:prstGeom prst="line">
            <a:avLst/>
          </a:prstGeom>
          <a:noFill/>
          <a:ln w="19050">
            <a:solidFill>
              <a:srgbClr val="0000FF"/>
            </a:solidFill>
            <a:round/>
            <a:headEnd/>
            <a:tailEnd type="triangle" w="med" len="med"/>
          </a:ln>
        </p:spPr>
        <p:txBody>
          <a:bodyPr/>
          <a:lstStyle/>
          <a:p>
            <a:endParaRPr lang="zh-CN" altLang="en-US"/>
          </a:p>
        </p:txBody>
      </p:sp>
      <p:sp>
        <p:nvSpPr>
          <p:cNvPr id="29" name="AutoShape 59"/>
          <p:cNvSpPr>
            <a:spLocks noChangeArrowheads="1"/>
          </p:cNvSpPr>
          <p:nvPr/>
        </p:nvSpPr>
        <p:spPr bwMode="auto">
          <a:xfrm rot="-176936">
            <a:off x="3006725" y="4568825"/>
            <a:ext cx="2895600" cy="228600"/>
          </a:xfrm>
          <a:prstGeom prst="leftArrow">
            <a:avLst>
              <a:gd name="adj1" fmla="val 50000"/>
              <a:gd name="adj2" fmla="val 316667"/>
            </a:avLst>
          </a:prstGeom>
          <a:solidFill>
            <a:srgbClr val="0000FF"/>
          </a:solidFill>
          <a:ln w="9525">
            <a:solidFill>
              <a:srgbClr val="0000FF"/>
            </a:solidFill>
            <a:miter lim="800000"/>
            <a:headEnd/>
            <a:tailEnd/>
          </a:ln>
        </p:spPr>
        <p:txBody>
          <a:bodyPr wrap="none" anchor="ctr"/>
          <a:lstStyle/>
          <a:p>
            <a:pPr algn="ctr"/>
            <a:endParaRPr lang="zh-CN" altLang="zh-CN" sz="1800" b="0">
              <a:solidFill>
                <a:schemeClr val="tx1"/>
              </a:solidFill>
              <a:latin typeface="Arial" charset="0"/>
            </a:endParaRPr>
          </a:p>
        </p:txBody>
      </p:sp>
      <p:sp>
        <p:nvSpPr>
          <p:cNvPr id="30" name="Text Box 61"/>
          <p:cNvSpPr txBox="1">
            <a:spLocks noChangeArrowheads="1"/>
          </p:cNvSpPr>
          <p:nvPr/>
        </p:nvSpPr>
        <p:spPr bwMode="auto">
          <a:xfrm rot="-234112">
            <a:off x="3851300" y="172112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31" name="Line 62"/>
          <p:cNvSpPr>
            <a:spLocks noChangeShapeType="1"/>
          </p:cNvSpPr>
          <p:nvPr/>
        </p:nvSpPr>
        <p:spPr bwMode="auto">
          <a:xfrm>
            <a:off x="3006725" y="424656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32" name="Text Box 63"/>
          <p:cNvSpPr txBox="1">
            <a:spLocks noChangeArrowheads="1"/>
          </p:cNvSpPr>
          <p:nvPr/>
        </p:nvSpPr>
        <p:spPr bwMode="auto">
          <a:xfrm>
            <a:off x="4179888" y="3978275"/>
            <a:ext cx="598487" cy="366713"/>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35" name="Text Box 66"/>
          <p:cNvSpPr txBox="1">
            <a:spLocks noChangeArrowheads="1"/>
          </p:cNvSpPr>
          <p:nvPr/>
        </p:nvSpPr>
        <p:spPr bwMode="auto">
          <a:xfrm rot="358413">
            <a:off x="3737001" y="2118003"/>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NLIST+ACK</a:t>
            </a:r>
            <a:endParaRPr lang="en-US" altLang="zh-CN" sz="1800" b="0" dirty="0">
              <a:solidFill>
                <a:srgbClr val="009900"/>
              </a:solidFill>
              <a:latin typeface="Lucida Console" pitchFamily="49" charset="0"/>
              <a:ea typeface="宋体" charset="-122"/>
            </a:endParaRPr>
          </a:p>
        </p:txBody>
      </p:sp>
      <p:sp>
        <p:nvSpPr>
          <p:cNvPr id="36" name="Text Box 67"/>
          <p:cNvSpPr txBox="1">
            <a:spLocks noChangeArrowheads="1"/>
          </p:cNvSpPr>
          <p:nvPr/>
        </p:nvSpPr>
        <p:spPr bwMode="auto">
          <a:xfrm>
            <a:off x="401329" y="5100638"/>
            <a:ext cx="2159566" cy="36933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Arial" charset="0"/>
                <a:ea typeface="宋体" charset="-122"/>
              </a:rPr>
              <a:t>Control </a:t>
            </a:r>
            <a:r>
              <a:rPr lang="en-US" altLang="zh-CN" sz="1800" b="0" dirty="0" smtClean="0">
                <a:solidFill>
                  <a:srgbClr val="009900"/>
                </a:solidFill>
                <a:latin typeface="Arial" charset="0"/>
                <a:ea typeface="宋体" charset="-122"/>
              </a:rPr>
              <a:t>Connection</a:t>
            </a:r>
            <a:endParaRPr lang="en-US" altLang="zh-CN" sz="1800" b="0" dirty="0">
              <a:solidFill>
                <a:srgbClr val="009900"/>
              </a:solidFill>
              <a:latin typeface="Arial" charset="0"/>
              <a:ea typeface="宋体" charset="-122"/>
            </a:endParaRPr>
          </a:p>
        </p:txBody>
      </p:sp>
      <p:sp>
        <p:nvSpPr>
          <p:cNvPr id="37" name="Text Box 68"/>
          <p:cNvSpPr txBox="1">
            <a:spLocks noChangeArrowheads="1"/>
          </p:cNvSpPr>
          <p:nvPr/>
        </p:nvSpPr>
        <p:spPr bwMode="auto">
          <a:xfrm>
            <a:off x="427038" y="5353050"/>
            <a:ext cx="1885950" cy="366713"/>
          </a:xfrm>
          <a:prstGeom prst="rect">
            <a:avLst/>
          </a:prstGeom>
          <a:noFill/>
          <a:ln w="9525" algn="ctr">
            <a:noFill/>
            <a:miter lim="800000"/>
            <a:headEnd/>
            <a:tailEnd/>
          </a:ln>
        </p:spPr>
        <p:txBody>
          <a:bodyPr wrap="none">
            <a:spAutoFit/>
          </a:bodyPr>
          <a:lstStyle/>
          <a:p>
            <a:pPr algn="ctr"/>
            <a:r>
              <a:rPr lang="en-US" altLang="zh-CN" sz="1800" b="0">
                <a:solidFill>
                  <a:srgbClr val="0000FF"/>
                </a:solidFill>
                <a:latin typeface="Arial" charset="0"/>
                <a:ea typeface="宋体" charset="-122"/>
              </a:rPr>
              <a:t>Data Connection</a:t>
            </a:r>
          </a:p>
        </p:txBody>
      </p:sp>
      <p:sp>
        <p:nvSpPr>
          <p:cNvPr id="38" name="Rectangle 69"/>
          <p:cNvSpPr>
            <a:spLocks noChangeArrowheads="1"/>
          </p:cNvSpPr>
          <p:nvPr/>
        </p:nvSpPr>
        <p:spPr bwMode="auto">
          <a:xfrm>
            <a:off x="2516188"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dirty="0">
                <a:solidFill>
                  <a:schemeClr val="tx1"/>
                </a:solidFill>
                <a:latin typeface="Arial" charset="0"/>
                <a:ea typeface="宋体" charset="-122"/>
              </a:rPr>
              <a:t>Client</a:t>
            </a:r>
          </a:p>
        </p:txBody>
      </p:sp>
      <p:sp>
        <p:nvSpPr>
          <p:cNvPr id="39" name="Rectangle 70"/>
          <p:cNvSpPr>
            <a:spLocks noChangeArrowheads="1"/>
          </p:cNvSpPr>
          <p:nvPr/>
        </p:nvSpPr>
        <p:spPr bwMode="auto">
          <a:xfrm>
            <a:off x="5422900"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40" name="Line 47"/>
          <p:cNvSpPr>
            <a:spLocks noChangeShapeType="1"/>
          </p:cNvSpPr>
          <p:nvPr/>
        </p:nvSpPr>
        <p:spPr bwMode="auto">
          <a:xfrm flipH="1">
            <a:off x="3008313" y="2609850"/>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41" name="Text Box 61"/>
          <p:cNvSpPr txBox="1">
            <a:spLocks noChangeArrowheads="1"/>
          </p:cNvSpPr>
          <p:nvPr/>
        </p:nvSpPr>
        <p:spPr bwMode="auto">
          <a:xfrm rot="-234112">
            <a:off x="4271963" y="2422525"/>
            <a:ext cx="598487" cy="366713"/>
          </a:xfrm>
          <a:prstGeom prst="rect">
            <a:avLst/>
          </a:prstGeom>
          <a:noFill/>
          <a:ln w="9525" algn="ctr">
            <a:noFill/>
            <a:miter lim="800000"/>
            <a:headEnd/>
            <a:tailEnd/>
          </a:ln>
        </p:spPr>
        <p:txBody>
          <a:bodyPr wrap="none">
            <a:spAutoFit/>
          </a:bodyPr>
          <a:lstStyle/>
          <a:p>
            <a:pPr algn="ctr"/>
            <a:r>
              <a:rPr lang="en-US" altLang="zh-CN" sz="1800" b="0">
                <a:solidFill>
                  <a:srgbClr val="009900"/>
                </a:solidFill>
                <a:latin typeface="Lucida Console" pitchFamily="49" charset="0"/>
                <a:ea typeface="宋体" charset="-122"/>
              </a:rPr>
              <a:t>ACK</a:t>
            </a:r>
          </a:p>
        </p:txBody>
      </p:sp>
      <p:sp>
        <p:nvSpPr>
          <p:cNvPr id="42" name="Oval 44"/>
          <p:cNvSpPr>
            <a:spLocks noChangeArrowheads="1"/>
          </p:cNvSpPr>
          <p:nvPr/>
        </p:nvSpPr>
        <p:spPr bwMode="auto">
          <a:xfrm>
            <a:off x="2851150" y="14747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3" name="Oval 44"/>
          <p:cNvSpPr>
            <a:spLocks noChangeArrowheads="1"/>
          </p:cNvSpPr>
          <p:nvPr/>
        </p:nvSpPr>
        <p:spPr bwMode="auto">
          <a:xfrm>
            <a:off x="180975"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4" name="Oval 44"/>
          <p:cNvSpPr>
            <a:spLocks noChangeArrowheads="1"/>
          </p:cNvSpPr>
          <p:nvPr/>
        </p:nvSpPr>
        <p:spPr bwMode="auto">
          <a:xfrm>
            <a:off x="5745163"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5" name="Oval 44"/>
          <p:cNvSpPr>
            <a:spLocks noChangeArrowheads="1"/>
          </p:cNvSpPr>
          <p:nvPr/>
        </p:nvSpPr>
        <p:spPr bwMode="auto">
          <a:xfrm>
            <a:off x="2479344" y="5088246"/>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6" name="Oval 44"/>
          <p:cNvSpPr>
            <a:spLocks noChangeArrowheads="1"/>
          </p:cNvSpPr>
          <p:nvPr/>
        </p:nvSpPr>
        <p:spPr bwMode="auto">
          <a:xfrm>
            <a:off x="2800350" y="30003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rgbClr val="0000FF"/>
                </a:solidFill>
                <a:ea typeface="宋体" charset="-122"/>
              </a:rPr>
              <a:t>50732</a:t>
            </a:r>
            <a:endParaRPr lang="en-US" altLang="zh-CN" sz="1000" dirty="0">
              <a:solidFill>
                <a:srgbClr val="0000FF"/>
              </a:solidFill>
              <a:ea typeface="宋体" charset="-122"/>
            </a:endParaRPr>
          </a:p>
        </p:txBody>
      </p:sp>
      <p:sp>
        <p:nvSpPr>
          <p:cNvPr id="47" name="Oval 44"/>
          <p:cNvSpPr>
            <a:spLocks noChangeArrowheads="1"/>
          </p:cNvSpPr>
          <p:nvPr/>
        </p:nvSpPr>
        <p:spPr bwMode="auto">
          <a:xfrm>
            <a:off x="5745163" y="275748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00FF"/>
                </a:solidFill>
                <a:ea typeface="宋体" charset="-122"/>
              </a:rPr>
              <a:t>20</a:t>
            </a:r>
            <a:endParaRPr lang="en-US" altLang="zh-CN" sz="1600" dirty="0">
              <a:solidFill>
                <a:srgbClr val="0000FF"/>
              </a:solidFill>
              <a:ea typeface="宋体" charset="-122"/>
            </a:endParaRPr>
          </a:p>
        </p:txBody>
      </p:sp>
      <p:sp>
        <p:nvSpPr>
          <p:cNvPr id="48" name="Oval 44"/>
          <p:cNvSpPr>
            <a:spLocks noChangeArrowheads="1"/>
          </p:cNvSpPr>
          <p:nvPr/>
        </p:nvSpPr>
        <p:spPr bwMode="auto">
          <a:xfrm>
            <a:off x="76200" y="54260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rgbClr val="0000FF"/>
                </a:solidFill>
                <a:ea typeface="宋体" charset="-122"/>
              </a:rPr>
              <a:t>50732</a:t>
            </a:r>
            <a:endParaRPr lang="en-US" altLang="zh-CN" sz="1000" dirty="0">
              <a:solidFill>
                <a:srgbClr val="0000FF"/>
              </a:solidFill>
              <a:ea typeface="宋体" charset="-122"/>
            </a:endParaRPr>
          </a:p>
        </p:txBody>
      </p:sp>
      <p:sp>
        <p:nvSpPr>
          <p:cNvPr id="49" name="Oval 44"/>
          <p:cNvSpPr>
            <a:spLocks noChangeArrowheads="1"/>
          </p:cNvSpPr>
          <p:nvPr/>
        </p:nvSpPr>
        <p:spPr bwMode="auto">
          <a:xfrm>
            <a:off x="2289175" y="5426075"/>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00FF"/>
                </a:solidFill>
                <a:ea typeface="宋体" charset="-122"/>
              </a:rPr>
              <a:t>20</a:t>
            </a:r>
            <a:endParaRPr lang="en-US" altLang="zh-CN" sz="1600" dirty="0">
              <a:solidFill>
                <a:srgbClr val="0000FF"/>
              </a:solidFill>
              <a:ea typeface="宋体" charset="-122"/>
            </a:endParaRPr>
          </a:p>
        </p:txBody>
      </p:sp>
      <p:cxnSp>
        <p:nvCxnSpPr>
          <p:cNvPr id="53" name="Straight Arrow Connector 52"/>
          <p:cNvCxnSpPr/>
          <p:nvPr/>
        </p:nvCxnSpPr>
        <p:spPr>
          <a:xfrm flipV="1">
            <a:off x="2554514" y="1727200"/>
            <a:ext cx="174172" cy="72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13" idx="3"/>
          </p:cNvCxnSpPr>
          <p:nvPr/>
        </p:nvCxnSpPr>
        <p:spPr>
          <a:xfrm>
            <a:off x="2514600" y="2286000"/>
            <a:ext cx="379413" cy="8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1" idx="1"/>
          </p:cNvCxnSpPr>
          <p:nvPr/>
        </p:nvCxnSpPr>
        <p:spPr>
          <a:xfrm rot="10800000" flipV="1">
            <a:off x="6154059" y="1926431"/>
            <a:ext cx="249916" cy="765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0800000" flipV="1">
            <a:off x="6052458" y="3831771"/>
            <a:ext cx="333829" cy="580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Line 8"/>
          <p:cNvSpPr>
            <a:spLocks noChangeShapeType="1"/>
          </p:cNvSpPr>
          <p:nvPr/>
        </p:nvSpPr>
        <p:spPr bwMode="auto">
          <a:xfrm flipH="1">
            <a:off x="3052247" y="587375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54" name="Line 62"/>
          <p:cNvSpPr>
            <a:spLocks noChangeShapeType="1"/>
          </p:cNvSpPr>
          <p:nvPr/>
        </p:nvSpPr>
        <p:spPr bwMode="auto">
          <a:xfrm>
            <a:off x="3052247" y="622776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58" name="Text Box 20"/>
          <p:cNvSpPr txBox="1">
            <a:spLocks noChangeArrowheads="1"/>
          </p:cNvSpPr>
          <p:nvPr/>
        </p:nvSpPr>
        <p:spPr bwMode="auto">
          <a:xfrm>
            <a:off x="6553200" y="5570319"/>
            <a:ext cx="2514600" cy="641350"/>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226 Closing Data Connection</a:t>
            </a:r>
          </a:p>
        </p:txBody>
      </p:sp>
      <p:sp>
        <p:nvSpPr>
          <p:cNvPr id="59" name="Text Box 21"/>
          <p:cNvSpPr txBox="1">
            <a:spLocks noChangeArrowheads="1"/>
          </p:cNvSpPr>
          <p:nvPr/>
        </p:nvSpPr>
        <p:spPr bwMode="auto">
          <a:xfrm rot="229793">
            <a:off x="4560624" y="5959980"/>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chemeClr val="accent3"/>
                </a:solidFill>
                <a:latin typeface="Lucida Console" pitchFamily="49" charset="0"/>
                <a:ea typeface="宋体" charset="-122"/>
              </a:rPr>
              <a:t>ACK</a:t>
            </a:r>
          </a:p>
        </p:txBody>
      </p:sp>
      <p:cxnSp>
        <p:nvCxnSpPr>
          <p:cNvPr id="56" name="Straight Arrow Connector 55"/>
          <p:cNvCxnSpPr/>
          <p:nvPr/>
        </p:nvCxnSpPr>
        <p:spPr>
          <a:xfrm rot="10800000" flipV="1">
            <a:off x="6115958" y="5800271"/>
            <a:ext cx="333829" cy="580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3"/>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2000"/>
                                        <p:tgtEl>
                                          <p:spTgt spid="6"/>
                                        </p:tgtEl>
                                      </p:cBhvr>
                                    </p:animEffec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0"/>
                                          </p:stCondLst>
                                        </p:cTn>
                                        <p:tgtEl>
                                          <p:spTgt spid="57"/>
                                        </p:tgtEl>
                                        <p:attrNameLst>
                                          <p:attrName>style.visibility</p:attrName>
                                        </p:attrNameLst>
                                      </p:cBhvr>
                                      <p:to>
                                        <p:strVal val="visible"/>
                                      </p:to>
                                    </p:set>
                                  </p:childTnLst>
                                </p:cTn>
                              </p:par>
                              <p:par>
                                <p:cTn id="28" presetID="22" presetClass="entr" presetSubtype="2"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right)">
                                      <p:cBhvr>
                                        <p:cTn id="30" dur="2000"/>
                                        <p:tgtEl>
                                          <p:spTgt spid="24"/>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right)">
                                      <p:cBhvr>
                                        <p:cTn id="33" dur="2000"/>
                                        <p:tgtEl>
                                          <p:spTgt spid="30"/>
                                        </p:tgtEl>
                                      </p:cBhvr>
                                    </p:animEffec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par>
                          <p:cTn id="37" fill="hold">
                            <p:stCondLst>
                              <p:cond delay="4000"/>
                            </p:stCondLst>
                            <p:childTnLst>
                              <p:par>
                                <p:cTn id="38" presetID="1" presetClass="entr" presetSubtype="0" fill="hold" nodeType="afterEffect">
                                  <p:stCondLst>
                                    <p:cond delay="0"/>
                                  </p:stCondLst>
                                  <p:childTnLst>
                                    <p:set>
                                      <p:cBhvr>
                                        <p:cTn id="39" dur="1" fill="hold">
                                          <p:stCondLst>
                                            <p:cond delay="0"/>
                                          </p:stCondLst>
                                        </p:cTn>
                                        <p:tgtEl>
                                          <p:spTgt spid="55"/>
                                        </p:tgtEl>
                                        <p:attrNameLst>
                                          <p:attrName>style.visibility</p:attrName>
                                        </p:attrNameLst>
                                      </p:cBhvr>
                                      <p:to>
                                        <p:strVal val="visible"/>
                                      </p:to>
                                    </p:set>
                                  </p:childTnLst>
                                </p:cTn>
                              </p:par>
                              <p:par>
                                <p:cTn id="40" presetID="22" presetClass="entr" presetSubtype="8"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2000"/>
                                        <p:tgtEl>
                                          <p:spTgt spid="7"/>
                                        </p:tgtEl>
                                      </p:cBhvr>
                                    </p:animEffect>
                                  </p:childTnLst>
                                </p:cTn>
                              </p:par>
                              <p:par>
                                <p:cTn id="43" presetID="22" presetClass="entr" presetSubtype="8"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2000"/>
                                        <p:tgtEl>
                                          <p:spTgt spid="35"/>
                                        </p:tgtEl>
                                      </p:cBhvr>
                                    </p:animEffect>
                                  </p:childTnLst>
                                </p:cTn>
                              </p:par>
                            </p:childTnLst>
                          </p:cTn>
                        </p:par>
                        <p:par>
                          <p:cTn id="46" fill="hold">
                            <p:stCondLst>
                              <p:cond delay="6000"/>
                            </p:stCondLst>
                            <p:childTnLst>
                              <p:par>
                                <p:cTn id="47" presetID="22" presetClass="entr" presetSubtype="2"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right)">
                                      <p:cBhvr>
                                        <p:cTn id="49" dur="2000"/>
                                        <p:tgtEl>
                                          <p:spTgt spid="40"/>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right)">
                                      <p:cBhvr>
                                        <p:cTn id="52" dur="20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right)">
                                      <p:cBhvr>
                                        <p:cTn id="57" dur="2000"/>
                                        <p:tgtEl>
                                          <p:spTgt spid="12"/>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22" presetClass="entr" presetSubtype="2"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right)">
                                      <p:cBhvr>
                                        <p:cTn id="64" dur="2000"/>
                                        <p:tgtEl>
                                          <p:spTgt spid="25"/>
                                        </p:tgtEl>
                                      </p:cBhvr>
                                    </p:animEffect>
                                  </p:childTnLst>
                                </p:cTn>
                              </p:par>
                            </p:childTnLst>
                          </p:cTn>
                        </p:par>
                        <p:par>
                          <p:cTn id="65" fill="hold">
                            <p:stCondLst>
                              <p:cond delay="2000"/>
                            </p:stCondLst>
                            <p:childTnLst>
                              <p:par>
                                <p:cTn id="66" presetID="1" presetClass="entr" presetSubtype="0" fill="hold" grpId="0" nodeType="afterEffect">
                                  <p:stCondLst>
                                    <p:cond delay="0"/>
                                  </p:stCondLst>
                                  <p:childTnLst>
                                    <p:set>
                                      <p:cBhvr>
                                        <p:cTn id="67" dur="1" fill="hold">
                                          <p:stCondLst>
                                            <p:cond delay="0"/>
                                          </p:stCondLst>
                                        </p:cTn>
                                        <p:tgtEl>
                                          <p:spTgt spid="4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childTnLst>
                                </p:cTn>
                              </p:par>
                            </p:childTnLst>
                          </p:cTn>
                        </p:par>
                        <p:par>
                          <p:cTn id="70" fill="hold">
                            <p:stCondLst>
                              <p:cond delay="2000"/>
                            </p:stCondLst>
                            <p:childTnLst>
                              <p:par>
                                <p:cTn id="71" presetID="22" presetClass="entr" presetSubtype="8"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2000"/>
                                        <p:tgtEl>
                                          <p:spTgt spid="14"/>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wipe(left)">
                                      <p:cBhvr>
                                        <p:cTn id="76" dur="2000"/>
                                        <p:tgtEl>
                                          <p:spTgt spid="22"/>
                                        </p:tgtEl>
                                      </p:cBhvr>
                                    </p:animEffect>
                                  </p:childTnLst>
                                </p:cTn>
                              </p:par>
                            </p:childTnLst>
                          </p:cTn>
                        </p:par>
                        <p:par>
                          <p:cTn id="77" fill="hold">
                            <p:stCondLst>
                              <p:cond delay="4000"/>
                            </p:stCondLst>
                            <p:childTnLst>
                              <p:par>
                                <p:cTn id="78" presetID="22" presetClass="entr" presetSubtype="2"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wipe(right)">
                                      <p:cBhvr>
                                        <p:cTn id="80" dur="2000"/>
                                        <p:tgtEl>
                                          <p:spTgt spid="15"/>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right)">
                                      <p:cBhvr>
                                        <p:cTn id="83" dur="2000"/>
                                        <p:tgtEl>
                                          <p:spTgt spid="26"/>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nodeType="after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par>
                                <p:cTn id="91" presetID="22" presetClass="entr" presetSubtype="2" fill="hold" grpId="0" nodeType="with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right)">
                                      <p:cBhvr>
                                        <p:cTn id="93" dur="2000"/>
                                        <p:tgtEl>
                                          <p:spTgt spid="8"/>
                                        </p:tgtEl>
                                      </p:cBhvr>
                                    </p:animEffect>
                                  </p:childTnLst>
                                </p:cTn>
                              </p:par>
                            </p:childTnLst>
                          </p:cTn>
                        </p:par>
                        <p:par>
                          <p:cTn id="94" fill="hold">
                            <p:stCondLst>
                              <p:cond delay="2000"/>
                            </p:stCondLst>
                            <p:childTnLst>
                              <p:par>
                                <p:cTn id="95" presetID="22" presetClass="entr" presetSubtype="8"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wipe(left)">
                                      <p:cBhvr>
                                        <p:cTn id="97" dur="2000"/>
                                        <p:tgtEl>
                                          <p:spTgt spid="32"/>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2000"/>
                                        <p:tgtEl>
                                          <p:spTgt spid="3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ipe(right)">
                                      <p:cBhvr>
                                        <p:cTn id="105" dur="2000"/>
                                        <p:tgtEl>
                                          <p:spTgt spid="29"/>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wipe(right)">
                                      <p:cBhvr>
                                        <p:cTn id="108" dur="2000"/>
                                        <p:tgtEl>
                                          <p:spTgt spid="17"/>
                                        </p:tgtEl>
                                      </p:cBhvr>
                                    </p:animEffect>
                                  </p:childTnLst>
                                </p:cTn>
                              </p:par>
                            </p:childTnLst>
                          </p:cTn>
                        </p:par>
                        <p:par>
                          <p:cTn id="109" fill="hold">
                            <p:stCondLst>
                              <p:cond delay="2000"/>
                            </p:stCondLst>
                            <p:childTnLst>
                              <p:par>
                                <p:cTn id="110" presetID="22" presetClass="entr" presetSubtype="2" fill="hold" grpId="0" nodeType="after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wipe(right)">
                                      <p:cBhvr>
                                        <p:cTn id="112" dur="2000"/>
                                        <p:tgtEl>
                                          <p:spTgt spid="27"/>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wipe(right)">
                                      <p:cBhvr>
                                        <p:cTn id="115" dur="2000"/>
                                        <p:tgtEl>
                                          <p:spTgt spid="18"/>
                                        </p:tgtEl>
                                      </p:cBhvr>
                                    </p:animEffect>
                                  </p:childTnLst>
                                </p:cTn>
                              </p:par>
                            </p:childTnLst>
                          </p:cTn>
                        </p:par>
                        <p:par>
                          <p:cTn id="116" fill="hold">
                            <p:stCondLst>
                              <p:cond delay="4000"/>
                            </p:stCondLst>
                            <p:childTnLst>
                              <p:par>
                                <p:cTn id="117" presetID="22" presetClass="entr" presetSubtype="8"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left)">
                                      <p:cBhvr>
                                        <p:cTn id="119" dur="2000"/>
                                        <p:tgtEl>
                                          <p:spTgt spid="19"/>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wipe(left)">
                                      <p:cBhvr>
                                        <p:cTn id="122" dur="2000"/>
                                        <p:tgtEl>
                                          <p:spTgt spid="23"/>
                                        </p:tgtEl>
                                      </p:cBhvr>
                                    </p:animEffect>
                                  </p:childTnLst>
                                </p:cTn>
                              </p:par>
                            </p:childTnLst>
                          </p:cTn>
                        </p:par>
                        <p:par>
                          <p:cTn id="123" fill="hold">
                            <p:stCondLst>
                              <p:cond delay="6000"/>
                            </p:stCondLst>
                            <p:childTnLst>
                              <p:par>
                                <p:cTn id="124" presetID="22" presetClass="entr" presetSubtype="2" fill="hold" grpId="0" nodeType="afterEffect">
                                  <p:stCondLst>
                                    <p:cond delay="0"/>
                                  </p:stCondLst>
                                  <p:childTnLst>
                                    <p:set>
                                      <p:cBhvr>
                                        <p:cTn id="125" dur="1" fill="hold">
                                          <p:stCondLst>
                                            <p:cond delay="0"/>
                                          </p:stCondLst>
                                        </p:cTn>
                                        <p:tgtEl>
                                          <p:spTgt spid="21"/>
                                        </p:tgtEl>
                                        <p:attrNameLst>
                                          <p:attrName>style.visibility</p:attrName>
                                        </p:attrNameLst>
                                      </p:cBhvr>
                                      <p:to>
                                        <p:strVal val="visible"/>
                                      </p:to>
                                    </p:set>
                                    <p:animEffect transition="in" filter="wipe(right)">
                                      <p:cBhvr>
                                        <p:cTn id="126" dur="2000"/>
                                        <p:tgtEl>
                                          <p:spTgt spid="21"/>
                                        </p:tgtEl>
                                      </p:cBhvr>
                                    </p:animEffect>
                                  </p:childTnLst>
                                </p:cTn>
                              </p:par>
                              <p:par>
                                <p:cTn id="127" presetID="22" presetClass="entr" presetSubtype="2" fill="hold" grpId="0" nodeType="withEffect">
                                  <p:stCondLst>
                                    <p:cond delay="0"/>
                                  </p:stCondLst>
                                  <p:childTnLst>
                                    <p:set>
                                      <p:cBhvr>
                                        <p:cTn id="128" dur="1" fill="hold">
                                          <p:stCondLst>
                                            <p:cond delay="0"/>
                                          </p:stCondLst>
                                        </p:cTn>
                                        <p:tgtEl>
                                          <p:spTgt spid="28"/>
                                        </p:tgtEl>
                                        <p:attrNameLst>
                                          <p:attrName>style.visibility</p:attrName>
                                        </p:attrNameLst>
                                      </p:cBhvr>
                                      <p:to>
                                        <p:strVal val="visible"/>
                                      </p:to>
                                    </p:set>
                                    <p:animEffect transition="in" filter="wipe(right)">
                                      <p:cBhvr>
                                        <p:cTn id="129" dur="2000"/>
                                        <p:tgtEl>
                                          <p:spTgt spid="28"/>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8"/>
                                        </p:tgtEl>
                                        <p:attrNameLst>
                                          <p:attrName>style.visibility</p:attrName>
                                        </p:attrNameLst>
                                      </p:cBhvr>
                                      <p:to>
                                        <p:strVal val="visible"/>
                                      </p:to>
                                    </p:set>
                                  </p:childTnLst>
                                </p:cTn>
                              </p:par>
                            </p:childTnLst>
                          </p:cTn>
                        </p:par>
                        <p:par>
                          <p:cTn id="134" fill="hold">
                            <p:stCondLst>
                              <p:cond delay="0"/>
                            </p:stCondLst>
                            <p:childTnLst>
                              <p:par>
                                <p:cTn id="135" presetID="1" presetClass="entr" presetSubtype="0" fill="hold" nodeType="afterEffect">
                                  <p:stCondLst>
                                    <p:cond delay="0"/>
                                  </p:stCondLst>
                                  <p:childTnLst>
                                    <p:set>
                                      <p:cBhvr>
                                        <p:cTn id="136" dur="1" fill="hold">
                                          <p:stCondLst>
                                            <p:cond delay="0"/>
                                          </p:stCondLst>
                                        </p:cTn>
                                        <p:tgtEl>
                                          <p:spTgt spid="56"/>
                                        </p:tgtEl>
                                        <p:attrNameLst>
                                          <p:attrName>style.visibility</p:attrName>
                                        </p:attrNameLst>
                                      </p:cBhvr>
                                      <p:to>
                                        <p:strVal val="visible"/>
                                      </p:to>
                                    </p:set>
                                  </p:childTnLst>
                                </p:cTn>
                              </p:par>
                            </p:childTnLst>
                          </p:cTn>
                        </p:par>
                        <p:par>
                          <p:cTn id="137" fill="hold">
                            <p:stCondLst>
                              <p:cond delay="0"/>
                            </p:stCondLst>
                            <p:childTnLst>
                              <p:par>
                                <p:cTn id="138" presetID="22" presetClass="entr" presetSubtype="2" fill="hold" grpId="0" nodeType="afterEffect">
                                  <p:stCondLst>
                                    <p:cond delay="0"/>
                                  </p:stCondLst>
                                  <p:childTnLst>
                                    <p:set>
                                      <p:cBhvr>
                                        <p:cTn id="139" dur="1" fill="hold">
                                          <p:stCondLst>
                                            <p:cond delay="0"/>
                                          </p:stCondLst>
                                        </p:cTn>
                                        <p:tgtEl>
                                          <p:spTgt spid="52"/>
                                        </p:tgtEl>
                                        <p:attrNameLst>
                                          <p:attrName>style.visibility</p:attrName>
                                        </p:attrNameLst>
                                      </p:cBhvr>
                                      <p:to>
                                        <p:strVal val="visible"/>
                                      </p:to>
                                    </p:set>
                                    <p:animEffect transition="in" filter="wipe(right)">
                                      <p:cBhvr>
                                        <p:cTn id="140" dur="2000"/>
                                        <p:tgtEl>
                                          <p:spTgt spid="52"/>
                                        </p:tgtEl>
                                      </p:cBhvr>
                                    </p:animEffect>
                                  </p:childTnLst>
                                </p:cTn>
                              </p:par>
                            </p:childTnLst>
                          </p:cTn>
                        </p:par>
                        <p:par>
                          <p:cTn id="141" fill="hold">
                            <p:stCondLst>
                              <p:cond delay="2000"/>
                            </p:stCondLst>
                            <p:childTnLst>
                              <p:par>
                                <p:cTn id="142" presetID="22" presetClass="entr" presetSubtype="8" fill="hold" grpId="0" nodeType="afterEffect">
                                  <p:stCondLst>
                                    <p:cond delay="0"/>
                                  </p:stCondLst>
                                  <p:childTnLst>
                                    <p:set>
                                      <p:cBhvr>
                                        <p:cTn id="143" dur="1" fill="hold">
                                          <p:stCondLst>
                                            <p:cond delay="0"/>
                                          </p:stCondLst>
                                        </p:cTn>
                                        <p:tgtEl>
                                          <p:spTgt spid="54"/>
                                        </p:tgtEl>
                                        <p:attrNameLst>
                                          <p:attrName>style.visibility</p:attrName>
                                        </p:attrNameLst>
                                      </p:cBhvr>
                                      <p:to>
                                        <p:strVal val="visible"/>
                                      </p:to>
                                    </p:set>
                                    <p:animEffect transition="in" filter="wipe(left)">
                                      <p:cBhvr>
                                        <p:cTn id="144" dur="2000"/>
                                        <p:tgtEl>
                                          <p:spTgt spid="54"/>
                                        </p:tgtEl>
                                      </p:cBhvr>
                                    </p:animEffect>
                                  </p:childTnLst>
                                </p:cTn>
                              </p:par>
                              <p:par>
                                <p:cTn id="145" presetID="22" presetClass="entr" presetSubtype="2" fill="hold" grpId="0" nodeType="withEffect">
                                  <p:stCondLst>
                                    <p:cond delay="0"/>
                                  </p:stCondLst>
                                  <p:childTnLst>
                                    <p:set>
                                      <p:cBhvr>
                                        <p:cTn id="146" dur="1" fill="hold">
                                          <p:stCondLst>
                                            <p:cond delay="0"/>
                                          </p:stCondLst>
                                        </p:cTn>
                                        <p:tgtEl>
                                          <p:spTgt spid="59"/>
                                        </p:tgtEl>
                                        <p:attrNameLst>
                                          <p:attrName>style.visibility</p:attrName>
                                        </p:attrNameLst>
                                      </p:cBhvr>
                                      <p:to>
                                        <p:strVal val="visible"/>
                                      </p:to>
                                    </p:set>
                                    <p:animEffect transition="in" filter="wipe(right)">
                                      <p:cBhvr>
                                        <p:cTn id="147"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p:bldP spid="11" grpId="0"/>
      <p:bldP spid="12" grpId="0"/>
      <p:bldP spid="13" grpId="0"/>
      <p:bldP spid="14" grpId="0"/>
      <p:bldP spid="15" grpId="0"/>
      <p:bldP spid="16" grpId="0"/>
      <p:bldP spid="17" grpId="0"/>
      <p:bldP spid="18" grpId="0"/>
      <p:bldP spid="19" grpId="0"/>
      <p:bldP spid="21" grpId="0"/>
      <p:bldP spid="22" grpId="0" animBg="1"/>
      <p:bldP spid="23" grpId="0" animBg="1"/>
      <p:bldP spid="24" grpId="0" animBg="1"/>
      <p:bldP spid="25" grpId="0" animBg="1"/>
      <p:bldP spid="26" grpId="0" animBg="1"/>
      <p:bldP spid="27" grpId="0" animBg="1"/>
      <p:bldP spid="28" grpId="0" animBg="1"/>
      <p:bldP spid="29" grpId="0" animBg="1"/>
      <p:bldP spid="30" grpId="0"/>
      <p:bldP spid="31" grpId="0" animBg="1"/>
      <p:bldP spid="32" grpId="0"/>
      <p:bldP spid="40" grpId="0" animBg="1"/>
      <p:bldP spid="41" grpId="0"/>
      <p:bldP spid="42" grpId="0" animBg="1"/>
      <p:bldP spid="43" grpId="0" animBg="1"/>
      <p:bldP spid="44" grpId="0" animBg="1"/>
      <p:bldP spid="45" grpId="0" animBg="1"/>
      <p:bldP spid="46" grpId="0" animBg="1"/>
      <p:bldP spid="47" grpId="0" animBg="1"/>
      <p:bldP spid="48" grpId="0" animBg="1"/>
      <p:bldP spid="49" grpId="0" animBg="1"/>
      <p:bldP spid="52" grpId="0" animBg="1"/>
      <p:bldP spid="54" grpId="0" animBg="1"/>
      <p:bldP spid="58" grpId="0"/>
      <p:bldP spid="5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733"/>
          </a:xfrm>
        </p:spPr>
        <p:txBody>
          <a:bodyPr>
            <a:normAutofit/>
          </a:bodyPr>
          <a:lstStyle/>
          <a:p>
            <a:pPr lvl="0" defTabSz="1176338" fontAlgn="base">
              <a:spcAft>
                <a:spcPct val="0"/>
              </a:spcAft>
            </a:pPr>
            <a:r>
              <a:rPr lang="en-US" altLang="zh-CN" sz="2800" b="1" dirty="0">
                <a:latin typeface="Tahoma" pitchFamily="34" charset="0"/>
                <a:ea typeface="宋体" charset="-122"/>
                <a:cs typeface="Tahoma" pitchFamily="34" charset="0"/>
              </a:rPr>
              <a:t>FTP – Data transfer </a:t>
            </a:r>
            <a:r>
              <a:rPr lang="en-US" altLang="zh-CN" sz="2800" b="1" dirty="0" smtClean="0">
                <a:latin typeface="Tahoma" pitchFamily="34" charset="0"/>
                <a:ea typeface="宋体" charset="-122"/>
                <a:cs typeface="Tahoma" pitchFamily="34" charset="0"/>
              </a:rPr>
              <a:t>(</a:t>
            </a:r>
            <a:r>
              <a:rPr lang="en-US" altLang="zh-CN" sz="2800" b="1" dirty="0" err="1" smtClean="0">
                <a:latin typeface="Tahoma" pitchFamily="34" charset="0"/>
                <a:ea typeface="宋体" charset="-122"/>
                <a:cs typeface="Tahoma" pitchFamily="34" charset="0"/>
              </a:rPr>
              <a:t>mget</a:t>
            </a:r>
            <a:r>
              <a:rPr lang="en-US" altLang="zh-CN" sz="2800" b="1" dirty="0" smtClean="0">
                <a:latin typeface="Tahoma" pitchFamily="34" charset="0"/>
                <a:ea typeface="宋体" charset="-122"/>
                <a:cs typeface="Tahoma" pitchFamily="34" charset="0"/>
              </a:rPr>
              <a:t> </a:t>
            </a:r>
            <a:r>
              <a:rPr lang="en-US" altLang="zh-CN" sz="2800" b="1" dirty="0">
                <a:latin typeface="Tahoma" pitchFamily="34" charset="0"/>
                <a:ea typeface="宋体" charset="-122"/>
                <a:cs typeface="Tahoma" pitchFamily="34" charset="0"/>
              </a:rPr>
              <a:t>command</a:t>
            </a:r>
            <a:r>
              <a:rPr lang="en-US" altLang="zh-CN" sz="2800" b="1" dirty="0" smtClean="0">
                <a:latin typeface="Tahoma" pitchFamily="34" charset="0"/>
                <a:ea typeface="宋体" charset="-122"/>
                <a:cs typeface="Tahoma" pitchFamily="34" charset="0"/>
              </a:rPr>
              <a:t>) </a:t>
            </a:r>
            <a:r>
              <a:rPr lang="en-US" altLang="zh-CN" sz="1800" b="1" dirty="0" smtClean="0">
                <a:latin typeface="Tahoma" pitchFamily="34" charset="0"/>
                <a:ea typeface="宋体" charset="-122"/>
                <a:cs typeface="Tahoma" pitchFamily="34" charset="0"/>
              </a:rPr>
              <a:t>(cont’d)</a:t>
            </a:r>
            <a:endParaRPr lang="en-US" sz="1800" dirty="0"/>
          </a:p>
        </p:txBody>
      </p:sp>
      <p:sp>
        <p:nvSpPr>
          <p:cNvPr id="4" name="Line 4"/>
          <p:cNvSpPr>
            <a:spLocks noChangeShapeType="1"/>
          </p:cNvSpPr>
          <p:nvPr/>
        </p:nvSpPr>
        <p:spPr bwMode="auto">
          <a:xfrm>
            <a:off x="3006725" y="1316038"/>
            <a:ext cx="45719" cy="4823505"/>
          </a:xfrm>
          <a:prstGeom prst="line">
            <a:avLst/>
          </a:prstGeom>
          <a:noFill/>
          <a:ln w="28575">
            <a:solidFill>
              <a:schemeClr val="tx1"/>
            </a:solidFill>
            <a:round/>
            <a:headEnd/>
            <a:tailEnd type="triangle" w="med" len="med"/>
          </a:ln>
        </p:spPr>
        <p:txBody>
          <a:bodyPr/>
          <a:lstStyle/>
          <a:p>
            <a:endParaRPr lang="zh-CN" altLang="en-US"/>
          </a:p>
        </p:txBody>
      </p:sp>
      <p:sp>
        <p:nvSpPr>
          <p:cNvPr id="5" name="Line 5"/>
          <p:cNvSpPr>
            <a:spLocks noChangeShapeType="1"/>
          </p:cNvSpPr>
          <p:nvPr/>
        </p:nvSpPr>
        <p:spPr bwMode="auto">
          <a:xfrm>
            <a:off x="5902325" y="1316038"/>
            <a:ext cx="45719" cy="4750933"/>
          </a:xfrm>
          <a:prstGeom prst="line">
            <a:avLst/>
          </a:prstGeom>
          <a:noFill/>
          <a:ln w="28575">
            <a:solidFill>
              <a:schemeClr val="tx1"/>
            </a:solidFill>
            <a:round/>
            <a:headEnd/>
            <a:tailEnd type="triangle" w="med" len="med"/>
          </a:ln>
        </p:spPr>
        <p:txBody>
          <a:bodyPr/>
          <a:lstStyle/>
          <a:p>
            <a:endParaRPr lang="zh-CN" altLang="en-US"/>
          </a:p>
        </p:txBody>
      </p:sp>
      <p:sp>
        <p:nvSpPr>
          <p:cNvPr id="6" name="Line 6"/>
          <p:cNvSpPr>
            <a:spLocks noChangeShapeType="1"/>
          </p:cNvSpPr>
          <p:nvPr/>
        </p:nvSpPr>
        <p:spPr bwMode="auto">
          <a:xfrm>
            <a:off x="3006725" y="1539875"/>
            <a:ext cx="2897188" cy="336550"/>
          </a:xfrm>
          <a:prstGeom prst="line">
            <a:avLst/>
          </a:prstGeom>
          <a:noFill/>
          <a:ln w="19050">
            <a:solidFill>
              <a:srgbClr val="008000"/>
            </a:solidFill>
            <a:round/>
            <a:headEnd/>
            <a:tailEnd type="triangle" w="med" len="med"/>
          </a:ln>
        </p:spPr>
        <p:txBody>
          <a:bodyPr/>
          <a:lstStyle/>
          <a:p>
            <a:endParaRPr lang="zh-CN" altLang="en-US"/>
          </a:p>
        </p:txBody>
      </p:sp>
      <p:sp>
        <p:nvSpPr>
          <p:cNvPr id="7" name="Line 7"/>
          <p:cNvSpPr>
            <a:spLocks noChangeShapeType="1"/>
          </p:cNvSpPr>
          <p:nvPr/>
        </p:nvSpPr>
        <p:spPr bwMode="auto">
          <a:xfrm>
            <a:off x="3006725" y="2292350"/>
            <a:ext cx="2897188" cy="288925"/>
          </a:xfrm>
          <a:prstGeom prst="line">
            <a:avLst/>
          </a:prstGeom>
          <a:noFill/>
          <a:ln w="19050">
            <a:solidFill>
              <a:srgbClr val="008000"/>
            </a:solidFill>
            <a:round/>
            <a:headEnd/>
            <a:tailEnd type="triangle" w="med" len="med"/>
          </a:ln>
        </p:spPr>
        <p:txBody>
          <a:bodyPr/>
          <a:lstStyle/>
          <a:p>
            <a:endParaRPr lang="zh-CN" altLang="en-US"/>
          </a:p>
        </p:txBody>
      </p:sp>
      <p:sp>
        <p:nvSpPr>
          <p:cNvPr id="8" name="Line 8"/>
          <p:cNvSpPr>
            <a:spLocks noChangeShapeType="1"/>
          </p:cNvSpPr>
          <p:nvPr/>
        </p:nvSpPr>
        <p:spPr bwMode="auto">
          <a:xfrm flipH="1">
            <a:off x="3006725" y="3892550"/>
            <a:ext cx="2897188" cy="244475"/>
          </a:xfrm>
          <a:prstGeom prst="line">
            <a:avLst/>
          </a:prstGeom>
          <a:noFill/>
          <a:ln w="19050">
            <a:solidFill>
              <a:srgbClr val="008000"/>
            </a:solidFill>
            <a:round/>
            <a:headEnd/>
            <a:tailEnd type="triangle" w="med" len="med"/>
          </a:ln>
        </p:spPr>
        <p:txBody>
          <a:bodyPr/>
          <a:lstStyle/>
          <a:p>
            <a:endParaRPr lang="zh-CN" altLang="en-US"/>
          </a:p>
        </p:txBody>
      </p:sp>
      <p:sp>
        <p:nvSpPr>
          <p:cNvPr id="10" name="Text Box 10"/>
          <p:cNvSpPr txBox="1">
            <a:spLocks noChangeArrowheads="1"/>
          </p:cNvSpPr>
          <p:nvPr/>
        </p:nvSpPr>
        <p:spPr bwMode="auto">
          <a:xfrm>
            <a:off x="1" y="1435100"/>
            <a:ext cx="3057524" cy="646331"/>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PORT </a:t>
            </a:r>
            <a:r>
              <a:rPr lang="en-US" altLang="zh-CN" sz="1800" b="0" dirty="0" smtClean="0">
                <a:solidFill>
                  <a:schemeClr val="tx1"/>
                </a:solidFill>
                <a:latin typeface="CourierPS" pitchFamily="49" charset="0"/>
                <a:ea typeface="宋体" charset="-122"/>
              </a:rPr>
              <a:t>128,175,107,41,198,45</a:t>
            </a:r>
            <a:endParaRPr lang="en-US" altLang="zh-CN" sz="1800" b="0" dirty="0">
              <a:solidFill>
                <a:schemeClr val="tx1"/>
              </a:solidFill>
              <a:latin typeface="CourierPS" pitchFamily="49" charset="0"/>
              <a:ea typeface="宋体" charset="-122"/>
            </a:endParaRPr>
          </a:p>
        </p:txBody>
      </p:sp>
      <p:sp>
        <p:nvSpPr>
          <p:cNvPr id="11" name="Text Box 11"/>
          <p:cNvSpPr txBox="1">
            <a:spLocks noChangeArrowheads="1"/>
          </p:cNvSpPr>
          <p:nvPr/>
        </p:nvSpPr>
        <p:spPr bwMode="auto">
          <a:xfrm>
            <a:off x="6403975" y="1743075"/>
            <a:ext cx="2740025" cy="366713"/>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200 Command Successful</a:t>
            </a:r>
          </a:p>
        </p:txBody>
      </p:sp>
      <p:sp>
        <p:nvSpPr>
          <p:cNvPr id="12" name="Text Box 12"/>
          <p:cNvSpPr txBox="1">
            <a:spLocks noChangeArrowheads="1"/>
          </p:cNvSpPr>
          <p:nvPr/>
        </p:nvSpPr>
        <p:spPr bwMode="auto">
          <a:xfrm rot="-354369">
            <a:off x="4100513" y="2708275"/>
            <a:ext cx="942975"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SYN</a:t>
            </a:r>
          </a:p>
        </p:txBody>
      </p:sp>
      <p:sp>
        <p:nvSpPr>
          <p:cNvPr id="13" name="Text Box 13"/>
          <p:cNvSpPr txBox="1">
            <a:spLocks noChangeArrowheads="1"/>
          </p:cNvSpPr>
          <p:nvPr/>
        </p:nvSpPr>
        <p:spPr bwMode="auto">
          <a:xfrm>
            <a:off x="423863" y="2111375"/>
            <a:ext cx="24130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chemeClr val="tx1"/>
                </a:solidFill>
                <a:latin typeface="CourierPS" pitchFamily="49" charset="0"/>
                <a:ea typeface="宋体" charset="-122"/>
              </a:rPr>
              <a:t>RETR server1.txt</a:t>
            </a:r>
            <a:endParaRPr lang="en-US" altLang="zh-CN" sz="1800" b="0" dirty="0">
              <a:solidFill>
                <a:schemeClr val="tx1"/>
              </a:solidFill>
              <a:latin typeface="CourierPS" pitchFamily="49" charset="0"/>
              <a:ea typeface="宋体" charset="-122"/>
            </a:endParaRPr>
          </a:p>
        </p:txBody>
      </p:sp>
      <p:sp>
        <p:nvSpPr>
          <p:cNvPr id="14" name="Text Box 14"/>
          <p:cNvSpPr txBox="1">
            <a:spLocks noChangeArrowheads="1"/>
          </p:cNvSpPr>
          <p:nvPr/>
        </p:nvSpPr>
        <p:spPr bwMode="auto">
          <a:xfrm rot="621584">
            <a:off x="3900488" y="3133725"/>
            <a:ext cx="1341437"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SYN+ACK</a:t>
            </a:r>
            <a:endParaRPr lang="en-US" altLang="zh-CN" sz="1800" b="0" dirty="0">
              <a:solidFill>
                <a:srgbClr val="0000FF"/>
              </a:solidFill>
              <a:latin typeface="Lucida Console" pitchFamily="49" charset="0"/>
              <a:ea typeface="宋体" charset="-122"/>
            </a:endParaRPr>
          </a:p>
        </p:txBody>
      </p:sp>
      <p:sp>
        <p:nvSpPr>
          <p:cNvPr id="15" name="Text Box 15"/>
          <p:cNvSpPr txBox="1">
            <a:spLocks noChangeArrowheads="1"/>
          </p:cNvSpPr>
          <p:nvPr/>
        </p:nvSpPr>
        <p:spPr bwMode="auto">
          <a:xfrm>
            <a:off x="3878263" y="3554413"/>
            <a:ext cx="838200" cy="366712"/>
          </a:xfrm>
          <a:prstGeom prst="rect">
            <a:avLst/>
          </a:prstGeom>
          <a:noFill/>
          <a:ln w="9525">
            <a:noFill/>
            <a:miter lim="800000"/>
            <a:headEnd/>
            <a:tailEnd/>
          </a:ln>
        </p:spPr>
        <p:txBody>
          <a:bodyPr>
            <a:spAutoFit/>
          </a:bodyPr>
          <a:lstStyle/>
          <a:p>
            <a:pPr>
              <a:spcBef>
                <a:spcPct val="50000"/>
              </a:spcBef>
            </a:pPr>
            <a:r>
              <a:rPr lang="en-US" altLang="zh-CN" sz="1800" b="0" dirty="0">
                <a:solidFill>
                  <a:srgbClr val="0000FF"/>
                </a:solidFill>
                <a:latin typeface="Lucida Console" pitchFamily="49" charset="0"/>
                <a:ea typeface="宋体" charset="-122"/>
              </a:rPr>
              <a:t>ACK</a:t>
            </a:r>
          </a:p>
        </p:txBody>
      </p:sp>
      <p:sp>
        <p:nvSpPr>
          <p:cNvPr id="16" name="Text Box 16"/>
          <p:cNvSpPr txBox="1">
            <a:spLocks noChangeArrowheads="1"/>
          </p:cNvSpPr>
          <p:nvPr/>
        </p:nvSpPr>
        <p:spPr bwMode="auto">
          <a:xfrm>
            <a:off x="6458856" y="3595688"/>
            <a:ext cx="2685143" cy="641350"/>
          </a:xfrm>
          <a:prstGeom prst="rect">
            <a:avLst/>
          </a:prstGeom>
          <a:noFill/>
          <a:ln w="9525">
            <a:noFill/>
            <a:miter lim="800000"/>
            <a:headEnd/>
            <a:tailEnd/>
          </a:ln>
        </p:spPr>
        <p:txBody>
          <a:bodyPr wrap="square">
            <a:spAutoFit/>
          </a:bodyPr>
          <a:lstStyle/>
          <a:p>
            <a:pPr>
              <a:spcBef>
                <a:spcPct val="50000"/>
              </a:spcBef>
            </a:pPr>
            <a:r>
              <a:rPr lang="en-US" altLang="zh-CN" sz="1800" b="0" dirty="0">
                <a:solidFill>
                  <a:schemeClr val="tx1"/>
                </a:solidFill>
                <a:latin typeface="CourierPS" pitchFamily="49" charset="0"/>
                <a:ea typeface="宋体" charset="-122"/>
              </a:rPr>
              <a:t>150 Data Connection will be open shortly</a:t>
            </a:r>
          </a:p>
        </p:txBody>
      </p:sp>
      <p:sp>
        <p:nvSpPr>
          <p:cNvPr id="17" name="Text Box 17"/>
          <p:cNvSpPr txBox="1">
            <a:spLocks noChangeArrowheads="1"/>
          </p:cNvSpPr>
          <p:nvPr/>
        </p:nvSpPr>
        <p:spPr bwMode="auto">
          <a:xfrm rot="-232178">
            <a:off x="3800475" y="4232553"/>
            <a:ext cx="1835150" cy="369332"/>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server1.txt</a:t>
            </a:r>
            <a:endParaRPr lang="en-US" altLang="zh-CN" sz="1800" b="0" dirty="0">
              <a:solidFill>
                <a:srgbClr val="0000FF"/>
              </a:solidFill>
              <a:latin typeface="Lucida Console" pitchFamily="49" charset="0"/>
              <a:ea typeface="宋体" charset="-122"/>
            </a:endParaRPr>
          </a:p>
        </p:txBody>
      </p:sp>
      <p:sp>
        <p:nvSpPr>
          <p:cNvPr id="18" name="Text Box 18"/>
          <p:cNvSpPr txBox="1">
            <a:spLocks noChangeArrowheads="1"/>
          </p:cNvSpPr>
          <p:nvPr/>
        </p:nvSpPr>
        <p:spPr bwMode="auto">
          <a:xfrm rot="-147812">
            <a:off x="4572000" y="4679950"/>
            <a:ext cx="838200" cy="366713"/>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FIN</a:t>
            </a:r>
          </a:p>
        </p:txBody>
      </p:sp>
      <p:sp>
        <p:nvSpPr>
          <p:cNvPr id="19" name="Text Box 19"/>
          <p:cNvSpPr txBox="1">
            <a:spLocks noChangeArrowheads="1"/>
          </p:cNvSpPr>
          <p:nvPr/>
        </p:nvSpPr>
        <p:spPr bwMode="auto">
          <a:xfrm rot="236711">
            <a:off x="4395788" y="5083175"/>
            <a:ext cx="1485900" cy="366713"/>
          </a:xfrm>
          <a:prstGeom prst="rect">
            <a:avLst/>
          </a:prstGeom>
          <a:noFill/>
          <a:ln w="9525">
            <a:noFill/>
            <a:miter lim="800000"/>
            <a:headEnd/>
            <a:tailEnd/>
          </a:ln>
        </p:spPr>
        <p:txBody>
          <a:bodyPr>
            <a:spAutoFit/>
          </a:bodyPr>
          <a:lstStyle/>
          <a:p>
            <a:pPr>
              <a:spcBef>
                <a:spcPct val="50000"/>
              </a:spcBef>
            </a:pPr>
            <a:r>
              <a:rPr lang="en-US" altLang="zh-CN" sz="1800" b="0" dirty="0" smtClean="0">
                <a:solidFill>
                  <a:srgbClr val="0000FF"/>
                </a:solidFill>
                <a:latin typeface="Lucida Console" pitchFamily="49" charset="0"/>
                <a:ea typeface="宋体" charset="-122"/>
              </a:rPr>
              <a:t>FIN+ACK</a:t>
            </a:r>
            <a:endParaRPr lang="en-US" altLang="zh-CN" sz="1800" b="0" dirty="0">
              <a:solidFill>
                <a:srgbClr val="0000FF"/>
              </a:solidFill>
              <a:latin typeface="Lucida Console" pitchFamily="49" charset="0"/>
              <a:ea typeface="宋体" charset="-122"/>
            </a:endParaRPr>
          </a:p>
        </p:txBody>
      </p:sp>
      <p:sp>
        <p:nvSpPr>
          <p:cNvPr id="21" name="Text Box 21"/>
          <p:cNvSpPr txBox="1">
            <a:spLocks noChangeArrowheads="1"/>
          </p:cNvSpPr>
          <p:nvPr/>
        </p:nvSpPr>
        <p:spPr bwMode="auto">
          <a:xfrm rot="-293996">
            <a:off x="4572000" y="5411788"/>
            <a:ext cx="838200" cy="366712"/>
          </a:xfrm>
          <a:prstGeom prst="rect">
            <a:avLst/>
          </a:prstGeom>
          <a:noFill/>
          <a:ln w="9525">
            <a:noFill/>
            <a:miter lim="800000"/>
            <a:headEnd/>
            <a:tailEnd/>
          </a:ln>
        </p:spPr>
        <p:txBody>
          <a:bodyPr>
            <a:spAutoFit/>
          </a:bodyPr>
          <a:lstStyle/>
          <a:p>
            <a:pPr>
              <a:spcBef>
                <a:spcPct val="50000"/>
              </a:spcBef>
            </a:pPr>
            <a:r>
              <a:rPr lang="en-US" altLang="zh-CN" sz="1800" b="0">
                <a:solidFill>
                  <a:srgbClr val="0000FF"/>
                </a:solidFill>
                <a:latin typeface="Lucida Console" pitchFamily="49" charset="0"/>
                <a:ea typeface="宋体" charset="-122"/>
              </a:rPr>
              <a:t>ACK</a:t>
            </a:r>
          </a:p>
        </p:txBody>
      </p:sp>
      <p:sp>
        <p:nvSpPr>
          <p:cNvPr id="22" name="Line 45"/>
          <p:cNvSpPr>
            <a:spLocks noChangeShapeType="1"/>
          </p:cNvSpPr>
          <p:nvPr/>
        </p:nvSpPr>
        <p:spPr bwMode="auto">
          <a:xfrm>
            <a:off x="3006725" y="3197225"/>
            <a:ext cx="2897188" cy="498475"/>
          </a:xfrm>
          <a:prstGeom prst="line">
            <a:avLst/>
          </a:prstGeom>
          <a:noFill/>
          <a:ln w="19050">
            <a:solidFill>
              <a:srgbClr val="0000FF"/>
            </a:solidFill>
            <a:round/>
            <a:headEnd/>
            <a:tailEnd type="triangle" w="med" len="med"/>
          </a:ln>
        </p:spPr>
        <p:txBody>
          <a:bodyPr/>
          <a:lstStyle/>
          <a:p>
            <a:endParaRPr lang="zh-CN" altLang="en-US"/>
          </a:p>
        </p:txBody>
      </p:sp>
      <p:sp>
        <p:nvSpPr>
          <p:cNvPr id="23" name="Line 46"/>
          <p:cNvSpPr>
            <a:spLocks noChangeShapeType="1"/>
          </p:cNvSpPr>
          <p:nvPr/>
        </p:nvSpPr>
        <p:spPr bwMode="auto">
          <a:xfrm>
            <a:off x="3006725" y="5216525"/>
            <a:ext cx="2897188" cy="273050"/>
          </a:xfrm>
          <a:prstGeom prst="line">
            <a:avLst/>
          </a:prstGeom>
          <a:noFill/>
          <a:ln w="19050">
            <a:solidFill>
              <a:srgbClr val="0000FF"/>
            </a:solidFill>
            <a:round/>
            <a:headEnd/>
            <a:tailEnd type="triangle" w="med" len="med"/>
          </a:ln>
        </p:spPr>
        <p:txBody>
          <a:bodyPr/>
          <a:lstStyle/>
          <a:p>
            <a:endParaRPr lang="zh-CN" altLang="en-US"/>
          </a:p>
        </p:txBody>
      </p:sp>
      <p:sp>
        <p:nvSpPr>
          <p:cNvPr id="24" name="Line 47"/>
          <p:cNvSpPr>
            <a:spLocks noChangeShapeType="1"/>
          </p:cNvSpPr>
          <p:nvPr/>
        </p:nvSpPr>
        <p:spPr bwMode="auto">
          <a:xfrm flipH="1">
            <a:off x="3008313" y="1909763"/>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25" name="Line 48"/>
          <p:cNvSpPr>
            <a:spLocks noChangeShapeType="1"/>
          </p:cNvSpPr>
          <p:nvPr/>
        </p:nvSpPr>
        <p:spPr bwMode="auto">
          <a:xfrm flipH="1">
            <a:off x="3006725" y="2892425"/>
            <a:ext cx="2897188" cy="265113"/>
          </a:xfrm>
          <a:prstGeom prst="line">
            <a:avLst/>
          </a:prstGeom>
          <a:noFill/>
          <a:ln w="19050">
            <a:solidFill>
              <a:srgbClr val="0000FF"/>
            </a:solidFill>
            <a:round/>
            <a:headEnd/>
            <a:tailEnd type="triangle" w="med" len="med"/>
          </a:ln>
        </p:spPr>
        <p:txBody>
          <a:bodyPr/>
          <a:lstStyle/>
          <a:p>
            <a:endParaRPr lang="zh-CN" altLang="en-US"/>
          </a:p>
        </p:txBody>
      </p:sp>
      <p:sp>
        <p:nvSpPr>
          <p:cNvPr id="26" name="Line 49"/>
          <p:cNvSpPr>
            <a:spLocks noChangeShapeType="1"/>
          </p:cNvSpPr>
          <p:nvPr/>
        </p:nvSpPr>
        <p:spPr bwMode="auto">
          <a:xfrm flipH="1">
            <a:off x="3006725" y="3738563"/>
            <a:ext cx="2897188" cy="217487"/>
          </a:xfrm>
          <a:prstGeom prst="line">
            <a:avLst/>
          </a:prstGeom>
          <a:noFill/>
          <a:ln w="19050">
            <a:solidFill>
              <a:srgbClr val="0000FF"/>
            </a:solidFill>
            <a:round/>
            <a:headEnd/>
            <a:tailEnd type="triangle" w="med" len="med"/>
          </a:ln>
        </p:spPr>
        <p:txBody>
          <a:bodyPr/>
          <a:lstStyle/>
          <a:p>
            <a:endParaRPr lang="zh-CN" altLang="en-US"/>
          </a:p>
        </p:txBody>
      </p:sp>
      <p:sp>
        <p:nvSpPr>
          <p:cNvPr id="27" name="Line 50"/>
          <p:cNvSpPr>
            <a:spLocks noChangeShapeType="1"/>
          </p:cNvSpPr>
          <p:nvPr/>
        </p:nvSpPr>
        <p:spPr bwMode="auto">
          <a:xfrm flipH="1">
            <a:off x="2994025" y="4938713"/>
            <a:ext cx="2897188" cy="142875"/>
          </a:xfrm>
          <a:prstGeom prst="line">
            <a:avLst/>
          </a:prstGeom>
          <a:noFill/>
          <a:ln w="19050">
            <a:solidFill>
              <a:srgbClr val="0000FF"/>
            </a:solidFill>
            <a:round/>
            <a:headEnd/>
            <a:tailEnd type="triangle" w="med" len="med"/>
          </a:ln>
        </p:spPr>
        <p:txBody>
          <a:bodyPr/>
          <a:lstStyle/>
          <a:p>
            <a:endParaRPr lang="zh-CN" altLang="en-US"/>
          </a:p>
        </p:txBody>
      </p:sp>
      <p:sp>
        <p:nvSpPr>
          <p:cNvPr id="28" name="Line 51"/>
          <p:cNvSpPr>
            <a:spLocks noChangeShapeType="1"/>
          </p:cNvSpPr>
          <p:nvPr/>
        </p:nvSpPr>
        <p:spPr bwMode="auto">
          <a:xfrm flipH="1">
            <a:off x="3006725" y="5630863"/>
            <a:ext cx="2897188" cy="220662"/>
          </a:xfrm>
          <a:prstGeom prst="line">
            <a:avLst/>
          </a:prstGeom>
          <a:noFill/>
          <a:ln w="19050">
            <a:solidFill>
              <a:srgbClr val="0000FF"/>
            </a:solidFill>
            <a:round/>
            <a:headEnd/>
            <a:tailEnd type="triangle" w="med" len="med"/>
          </a:ln>
        </p:spPr>
        <p:txBody>
          <a:bodyPr/>
          <a:lstStyle/>
          <a:p>
            <a:endParaRPr lang="zh-CN" altLang="en-US"/>
          </a:p>
        </p:txBody>
      </p:sp>
      <p:sp>
        <p:nvSpPr>
          <p:cNvPr id="29" name="AutoShape 59"/>
          <p:cNvSpPr>
            <a:spLocks noChangeArrowheads="1"/>
          </p:cNvSpPr>
          <p:nvPr/>
        </p:nvSpPr>
        <p:spPr bwMode="auto">
          <a:xfrm rot="-176936">
            <a:off x="3006725" y="4568825"/>
            <a:ext cx="2895600" cy="228600"/>
          </a:xfrm>
          <a:prstGeom prst="leftArrow">
            <a:avLst>
              <a:gd name="adj1" fmla="val 50000"/>
              <a:gd name="adj2" fmla="val 316667"/>
            </a:avLst>
          </a:prstGeom>
          <a:solidFill>
            <a:srgbClr val="0000FF"/>
          </a:solidFill>
          <a:ln w="9525">
            <a:solidFill>
              <a:srgbClr val="0000FF"/>
            </a:solidFill>
            <a:miter lim="800000"/>
            <a:headEnd/>
            <a:tailEnd/>
          </a:ln>
        </p:spPr>
        <p:txBody>
          <a:bodyPr wrap="none" anchor="ctr"/>
          <a:lstStyle/>
          <a:p>
            <a:pPr algn="ctr"/>
            <a:endParaRPr lang="zh-CN" altLang="zh-CN" sz="1800" b="0">
              <a:solidFill>
                <a:schemeClr val="tx1"/>
              </a:solidFill>
              <a:latin typeface="Arial" charset="0"/>
            </a:endParaRPr>
          </a:p>
        </p:txBody>
      </p:sp>
      <p:sp>
        <p:nvSpPr>
          <p:cNvPr id="30" name="Text Box 61"/>
          <p:cNvSpPr txBox="1">
            <a:spLocks noChangeArrowheads="1"/>
          </p:cNvSpPr>
          <p:nvPr/>
        </p:nvSpPr>
        <p:spPr bwMode="auto">
          <a:xfrm rot="-234112">
            <a:off x="3851300" y="1721128"/>
            <a:ext cx="1439818"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REPLY+ACK</a:t>
            </a:r>
            <a:endParaRPr lang="en-US" altLang="zh-CN" sz="1800" b="0" dirty="0">
              <a:solidFill>
                <a:srgbClr val="009900"/>
              </a:solidFill>
              <a:latin typeface="Lucida Console" pitchFamily="49" charset="0"/>
              <a:ea typeface="宋体" charset="-122"/>
            </a:endParaRPr>
          </a:p>
        </p:txBody>
      </p:sp>
      <p:sp>
        <p:nvSpPr>
          <p:cNvPr id="31" name="Line 62"/>
          <p:cNvSpPr>
            <a:spLocks noChangeShapeType="1"/>
          </p:cNvSpPr>
          <p:nvPr/>
        </p:nvSpPr>
        <p:spPr bwMode="auto">
          <a:xfrm>
            <a:off x="3006725" y="4246563"/>
            <a:ext cx="2897188" cy="55562"/>
          </a:xfrm>
          <a:prstGeom prst="line">
            <a:avLst/>
          </a:prstGeom>
          <a:noFill/>
          <a:ln w="19050">
            <a:solidFill>
              <a:srgbClr val="008000"/>
            </a:solidFill>
            <a:round/>
            <a:headEnd/>
            <a:tailEnd type="triangle" w="med" len="med"/>
          </a:ln>
        </p:spPr>
        <p:txBody>
          <a:bodyPr wrap="none" anchor="ctr"/>
          <a:lstStyle/>
          <a:p>
            <a:endParaRPr lang="zh-CN" altLang="en-US"/>
          </a:p>
        </p:txBody>
      </p:sp>
      <p:sp>
        <p:nvSpPr>
          <p:cNvPr id="32" name="Text Box 63"/>
          <p:cNvSpPr txBox="1">
            <a:spLocks noChangeArrowheads="1"/>
          </p:cNvSpPr>
          <p:nvPr/>
        </p:nvSpPr>
        <p:spPr bwMode="auto">
          <a:xfrm>
            <a:off x="4179888" y="3978275"/>
            <a:ext cx="598487" cy="366713"/>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35" name="Text Box 66"/>
          <p:cNvSpPr txBox="1">
            <a:spLocks noChangeArrowheads="1"/>
          </p:cNvSpPr>
          <p:nvPr/>
        </p:nvSpPr>
        <p:spPr bwMode="auto">
          <a:xfrm rot="358413">
            <a:off x="3806731" y="2118003"/>
            <a:ext cx="1300356" cy="369332"/>
          </a:xfrm>
          <a:prstGeom prst="rect">
            <a:avLst/>
          </a:prstGeom>
          <a:noFill/>
          <a:ln w="9525" algn="ctr">
            <a:noFill/>
            <a:miter lim="800000"/>
            <a:headEnd/>
            <a:tailEnd/>
          </a:ln>
        </p:spPr>
        <p:txBody>
          <a:bodyPr wrap="none">
            <a:spAutoFit/>
          </a:bodyPr>
          <a:lstStyle/>
          <a:p>
            <a:pPr algn="ctr"/>
            <a:r>
              <a:rPr lang="en-US" altLang="zh-CN" sz="1800" b="0" dirty="0" smtClean="0">
                <a:solidFill>
                  <a:srgbClr val="009900"/>
                </a:solidFill>
                <a:latin typeface="Lucida Console" pitchFamily="49" charset="0"/>
                <a:ea typeface="宋体" charset="-122"/>
              </a:rPr>
              <a:t>RETR+ACK</a:t>
            </a:r>
            <a:endParaRPr lang="en-US" altLang="zh-CN" sz="1800" b="0" dirty="0">
              <a:solidFill>
                <a:srgbClr val="009900"/>
              </a:solidFill>
              <a:latin typeface="Lucida Console" pitchFamily="49" charset="0"/>
              <a:ea typeface="宋体" charset="-122"/>
            </a:endParaRPr>
          </a:p>
        </p:txBody>
      </p:sp>
      <p:sp>
        <p:nvSpPr>
          <p:cNvPr id="36" name="Text Box 67"/>
          <p:cNvSpPr txBox="1">
            <a:spLocks noChangeArrowheads="1"/>
          </p:cNvSpPr>
          <p:nvPr/>
        </p:nvSpPr>
        <p:spPr bwMode="auto">
          <a:xfrm>
            <a:off x="428625" y="5100638"/>
            <a:ext cx="2159566" cy="369332"/>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Arial" charset="0"/>
                <a:ea typeface="宋体" charset="-122"/>
              </a:rPr>
              <a:t>Control </a:t>
            </a:r>
            <a:r>
              <a:rPr lang="en-US" altLang="zh-CN" sz="1800" b="0" dirty="0" smtClean="0">
                <a:solidFill>
                  <a:srgbClr val="009900"/>
                </a:solidFill>
                <a:latin typeface="Arial" charset="0"/>
                <a:ea typeface="宋体" charset="-122"/>
              </a:rPr>
              <a:t>Connection</a:t>
            </a:r>
            <a:endParaRPr lang="en-US" altLang="zh-CN" sz="1800" b="0" dirty="0">
              <a:solidFill>
                <a:srgbClr val="009900"/>
              </a:solidFill>
              <a:latin typeface="Arial" charset="0"/>
              <a:ea typeface="宋体" charset="-122"/>
            </a:endParaRPr>
          </a:p>
        </p:txBody>
      </p:sp>
      <p:sp>
        <p:nvSpPr>
          <p:cNvPr id="37" name="Text Box 68"/>
          <p:cNvSpPr txBox="1">
            <a:spLocks noChangeArrowheads="1"/>
          </p:cNvSpPr>
          <p:nvPr/>
        </p:nvSpPr>
        <p:spPr bwMode="auto">
          <a:xfrm>
            <a:off x="427038" y="5353050"/>
            <a:ext cx="1885950" cy="366713"/>
          </a:xfrm>
          <a:prstGeom prst="rect">
            <a:avLst/>
          </a:prstGeom>
          <a:noFill/>
          <a:ln w="9525" algn="ctr">
            <a:noFill/>
            <a:miter lim="800000"/>
            <a:headEnd/>
            <a:tailEnd/>
          </a:ln>
        </p:spPr>
        <p:txBody>
          <a:bodyPr wrap="none">
            <a:spAutoFit/>
          </a:bodyPr>
          <a:lstStyle/>
          <a:p>
            <a:pPr algn="ctr"/>
            <a:r>
              <a:rPr lang="en-US" altLang="zh-CN" sz="1800" b="0">
                <a:solidFill>
                  <a:srgbClr val="0000FF"/>
                </a:solidFill>
                <a:latin typeface="Arial" charset="0"/>
                <a:ea typeface="宋体" charset="-122"/>
              </a:rPr>
              <a:t>Data Connection</a:t>
            </a:r>
          </a:p>
        </p:txBody>
      </p:sp>
      <p:sp>
        <p:nvSpPr>
          <p:cNvPr id="38" name="Rectangle 69"/>
          <p:cNvSpPr>
            <a:spLocks noChangeArrowheads="1"/>
          </p:cNvSpPr>
          <p:nvPr/>
        </p:nvSpPr>
        <p:spPr bwMode="auto">
          <a:xfrm>
            <a:off x="2516188" y="922338"/>
            <a:ext cx="928687" cy="508000"/>
          </a:xfrm>
          <a:prstGeom prst="rect">
            <a:avLst/>
          </a:prstGeom>
          <a:solidFill>
            <a:schemeClr val="accent1"/>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Client</a:t>
            </a:r>
          </a:p>
        </p:txBody>
      </p:sp>
      <p:sp>
        <p:nvSpPr>
          <p:cNvPr id="39" name="Rectangle 70"/>
          <p:cNvSpPr>
            <a:spLocks noChangeArrowheads="1"/>
          </p:cNvSpPr>
          <p:nvPr/>
        </p:nvSpPr>
        <p:spPr bwMode="auto">
          <a:xfrm>
            <a:off x="5422900" y="914400"/>
            <a:ext cx="928688" cy="508000"/>
          </a:xfrm>
          <a:prstGeom prst="rect">
            <a:avLst/>
          </a:prstGeom>
          <a:solidFill>
            <a:srgbClr val="FFFF99"/>
          </a:solidFill>
          <a:ln w="9525" algn="ctr">
            <a:solidFill>
              <a:schemeClr val="tx1"/>
            </a:solidFill>
            <a:miter lim="800000"/>
            <a:headEnd/>
            <a:tailEnd/>
          </a:ln>
        </p:spPr>
        <p:txBody>
          <a:bodyPr wrap="none" anchor="ctr"/>
          <a:lstStyle/>
          <a:p>
            <a:pPr algn="ctr"/>
            <a:r>
              <a:rPr lang="en-US" altLang="zh-CN" sz="1800" b="0">
                <a:solidFill>
                  <a:schemeClr val="tx1"/>
                </a:solidFill>
                <a:latin typeface="Arial" charset="0"/>
                <a:ea typeface="宋体" charset="-122"/>
              </a:rPr>
              <a:t>Server</a:t>
            </a:r>
          </a:p>
        </p:txBody>
      </p:sp>
      <p:sp>
        <p:nvSpPr>
          <p:cNvPr id="40" name="Line 47"/>
          <p:cNvSpPr>
            <a:spLocks noChangeShapeType="1"/>
          </p:cNvSpPr>
          <p:nvPr/>
        </p:nvSpPr>
        <p:spPr bwMode="auto">
          <a:xfrm flipH="1">
            <a:off x="3008313" y="2609850"/>
            <a:ext cx="2897187" cy="228600"/>
          </a:xfrm>
          <a:prstGeom prst="line">
            <a:avLst/>
          </a:prstGeom>
          <a:noFill/>
          <a:ln w="19050">
            <a:solidFill>
              <a:srgbClr val="008000"/>
            </a:solidFill>
            <a:round/>
            <a:headEnd/>
            <a:tailEnd type="triangle" w="med" len="med"/>
          </a:ln>
        </p:spPr>
        <p:txBody>
          <a:bodyPr/>
          <a:lstStyle/>
          <a:p>
            <a:endParaRPr lang="zh-CN" altLang="en-US"/>
          </a:p>
        </p:txBody>
      </p:sp>
      <p:sp>
        <p:nvSpPr>
          <p:cNvPr id="41" name="Text Box 61"/>
          <p:cNvSpPr txBox="1">
            <a:spLocks noChangeArrowheads="1"/>
          </p:cNvSpPr>
          <p:nvPr/>
        </p:nvSpPr>
        <p:spPr bwMode="auto">
          <a:xfrm rot="-234112">
            <a:off x="4271963" y="2422525"/>
            <a:ext cx="598487" cy="366713"/>
          </a:xfrm>
          <a:prstGeom prst="rect">
            <a:avLst/>
          </a:prstGeom>
          <a:noFill/>
          <a:ln w="9525" algn="ctr">
            <a:noFill/>
            <a:miter lim="800000"/>
            <a:headEnd/>
            <a:tailEnd/>
          </a:ln>
        </p:spPr>
        <p:txBody>
          <a:bodyPr wrap="none">
            <a:spAutoFit/>
          </a:bodyPr>
          <a:lstStyle/>
          <a:p>
            <a:pPr algn="ctr"/>
            <a:r>
              <a:rPr lang="en-US" altLang="zh-CN" sz="1800" b="0" dirty="0">
                <a:solidFill>
                  <a:srgbClr val="009900"/>
                </a:solidFill>
                <a:latin typeface="Lucida Console" pitchFamily="49" charset="0"/>
                <a:ea typeface="宋体" charset="-122"/>
              </a:rPr>
              <a:t>ACK</a:t>
            </a:r>
          </a:p>
        </p:txBody>
      </p:sp>
      <p:sp>
        <p:nvSpPr>
          <p:cNvPr id="42" name="Oval 44"/>
          <p:cNvSpPr>
            <a:spLocks noChangeArrowheads="1"/>
          </p:cNvSpPr>
          <p:nvPr/>
        </p:nvSpPr>
        <p:spPr bwMode="auto">
          <a:xfrm>
            <a:off x="2851150" y="14747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3" name="Oval 44"/>
          <p:cNvSpPr>
            <a:spLocks noChangeArrowheads="1"/>
          </p:cNvSpPr>
          <p:nvPr/>
        </p:nvSpPr>
        <p:spPr bwMode="auto">
          <a:xfrm>
            <a:off x="180975" y="5060950"/>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200" dirty="0">
                <a:solidFill>
                  <a:srgbClr val="00B050"/>
                </a:solidFill>
                <a:ea typeface="宋体" charset="-122"/>
              </a:rPr>
              <a:t>Eph</a:t>
            </a:r>
          </a:p>
        </p:txBody>
      </p:sp>
      <p:sp>
        <p:nvSpPr>
          <p:cNvPr id="44" name="Oval 44"/>
          <p:cNvSpPr>
            <a:spLocks noChangeArrowheads="1"/>
          </p:cNvSpPr>
          <p:nvPr/>
        </p:nvSpPr>
        <p:spPr bwMode="auto">
          <a:xfrm>
            <a:off x="5745163" y="1741488"/>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5" name="Oval 44"/>
          <p:cNvSpPr>
            <a:spLocks noChangeArrowheads="1"/>
          </p:cNvSpPr>
          <p:nvPr/>
        </p:nvSpPr>
        <p:spPr bwMode="auto">
          <a:xfrm>
            <a:off x="2506640" y="5088246"/>
            <a:ext cx="304800" cy="304800"/>
          </a:xfrm>
          <a:prstGeom prst="ellipse">
            <a:avLst/>
          </a:prstGeom>
          <a:solidFill>
            <a:schemeClr val="accent3">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B050"/>
                </a:solidFill>
                <a:ea typeface="宋体" charset="-122"/>
              </a:rPr>
              <a:t>21</a:t>
            </a:r>
            <a:endParaRPr lang="en-US" altLang="zh-CN" sz="1600" dirty="0">
              <a:solidFill>
                <a:srgbClr val="00B050"/>
              </a:solidFill>
              <a:ea typeface="宋体" charset="-122"/>
            </a:endParaRPr>
          </a:p>
        </p:txBody>
      </p:sp>
      <p:sp>
        <p:nvSpPr>
          <p:cNvPr id="46" name="Oval 44"/>
          <p:cNvSpPr>
            <a:spLocks noChangeArrowheads="1"/>
          </p:cNvSpPr>
          <p:nvPr/>
        </p:nvSpPr>
        <p:spPr bwMode="auto">
          <a:xfrm>
            <a:off x="2800350" y="30003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rgbClr val="0000FF"/>
                </a:solidFill>
                <a:ea typeface="宋体" charset="-122"/>
              </a:rPr>
              <a:t>50733</a:t>
            </a:r>
            <a:endParaRPr lang="en-US" altLang="zh-CN" sz="1000" dirty="0">
              <a:solidFill>
                <a:srgbClr val="0000FF"/>
              </a:solidFill>
              <a:ea typeface="宋体" charset="-122"/>
            </a:endParaRPr>
          </a:p>
        </p:txBody>
      </p:sp>
      <p:sp>
        <p:nvSpPr>
          <p:cNvPr id="47" name="Oval 44"/>
          <p:cNvSpPr>
            <a:spLocks noChangeArrowheads="1"/>
          </p:cNvSpPr>
          <p:nvPr/>
        </p:nvSpPr>
        <p:spPr bwMode="auto">
          <a:xfrm>
            <a:off x="5745163" y="2757488"/>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00FF"/>
                </a:solidFill>
                <a:ea typeface="宋体" charset="-122"/>
              </a:rPr>
              <a:t>20</a:t>
            </a:r>
            <a:endParaRPr lang="en-US" altLang="zh-CN" sz="1600" dirty="0">
              <a:solidFill>
                <a:srgbClr val="0000FF"/>
              </a:solidFill>
              <a:ea typeface="宋体" charset="-122"/>
            </a:endParaRPr>
          </a:p>
        </p:txBody>
      </p:sp>
      <p:sp>
        <p:nvSpPr>
          <p:cNvPr id="48" name="Oval 44"/>
          <p:cNvSpPr>
            <a:spLocks noChangeArrowheads="1"/>
          </p:cNvSpPr>
          <p:nvPr/>
        </p:nvSpPr>
        <p:spPr bwMode="auto">
          <a:xfrm>
            <a:off x="76200" y="5426075"/>
            <a:ext cx="41275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000" dirty="0" smtClean="0">
                <a:solidFill>
                  <a:srgbClr val="0000FF"/>
                </a:solidFill>
                <a:ea typeface="宋体" charset="-122"/>
              </a:rPr>
              <a:t>50733</a:t>
            </a:r>
            <a:endParaRPr lang="en-US" altLang="zh-CN" sz="1000" dirty="0">
              <a:solidFill>
                <a:srgbClr val="0000FF"/>
              </a:solidFill>
              <a:ea typeface="宋体" charset="-122"/>
            </a:endParaRPr>
          </a:p>
        </p:txBody>
      </p:sp>
      <p:sp>
        <p:nvSpPr>
          <p:cNvPr id="49" name="Oval 44"/>
          <p:cNvSpPr>
            <a:spLocks noChangeArrowheads="1"/>
          </p:cNvSpPr>
          <p:nvPr/>
        </p:nvSpPr>
        <p:spPr bwMode="auto">
          <a:xfrm>
            <a:off x="2289175" y="5426075"/>
            <a:ext cx="304800" cy="304800"/>
          </a:xfrm>
          <a:prstGeom prst="ellipse">
            <a:avLst/>
          </a:prstGeom>
          <a:solidFill>
            <a:schemeClr val="accent5">
              <a:lumMod val="60000"/>
              <a:lumOff val="40000"/>
            </a:schemeClr>
          </a:solidFill>
          <a:ln w="9525">
            <a:solidFill>
              <a:schemeClr val="tx1"/>
            </a:solidFill>
            <a:round/>
            <a:headEnd/>
            <a:tailEnd type="none" w="sm" len="lg"/>
          </a:ln>
        </p:spPr>
        <p:txBody>
          <a:bodyPr wrap="none" anchor="ctr"/>
          <a:lstStyle/>
          <a:p>
            <a:pPr algn="ctr"/>
            <a:r>
              <a:rPr lang="en-US" altLang="zh-CN" sz="1400" dirty="0">
                <a:solidFill>
                  <a:srgbClr val="0000FF"/>
                </a:solidFill>
                <a:ea typeface="宋体" charset="-122"/>
              </a:rPr>
              <a:t>20</a:t>
            </a:r>
            <a:endParaRPr lang="en-US" altLang="zh-CN" sz="1600" dirty="0">
              <a:solidFill>
                <a:srgbClr val="0000FF"/>
              </a:solidFill>
              <a:ea typeface="宋体" charset="-122"/>
            </a:endParaRPr>
          </a:p>
        </p:txBody>
      </p:sp>
      <p:cxnSp>
        <p:nvCxnSpPr>
          <p:cNvPr id="53" name="Straight Arrow Connector 52"/>
          <p:cNvCxnSpPr/>
          <p:nvPr/>
        </p:nvCxnSpPr>
        <p:spPr>
          <a:xfrm flipV="1">
            <a:off x="2554514" y="1727200"/>
            <a:ext cx="174172" cy="72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13" idx="3"/>
          </p:cNvCxnSpPr>
          <p:nvPr/>
        </p:nvCxnSpPr>
        <p:spPr>
          <a:xfrm flipV="1">
            <a:off x="2444750" y="2294732"/>
            <a:ext cx="392113" cy="3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1" idx="1"/>
          </p:cNvCxnSpPr>
          <p:nvPr/>
        </p:nvCxnSpPr>
        <p:spPr>
          <a:xfrm rot="10800000" flipV="1">
            <a:off x="6154059" y="1926431"/>
            <a:ext cx="249916" cy="765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0800000" flipV="1">
            <a:off x="6052458" y="3831771"/>
            <a:ext cx="333829" cy="580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959428" y="6125029"/>
            <a:ext cx="5432898" cy="400110"/>
          </a:xfrm>
          <a:prstGeom prst="rect">
            <a:avLst/>
          </a:prstGeom>
          <a:noFill/>
        </p:spPr>
        <p:txBody>
          <a:bodyPr wrap="none" rtlCol="0">
            <a:spAutoFit/>
          </a:bodyPr>
          <a:lstStyle/>
          <a:p>
            <a:r>
              <a:rPr lang="en-US" dirty="0" smtClean="0">
                <a:solidFill>
                  <a:schemeClr val="tx1"/>
                </a:solidFill>
                <a:latin typeface="Tahoma" pitchFamily="34" charset="0"/>
                <a:ea typeface="Tahoma" pitchFamily="34" charset="0"/>
                <a:cs typeface="Tahoma" pitchFamily="34" charset="0"/>
              </a:rPr>
              <a:t>The same with server2.txt &amp; server3.txt</a:t>
            </a:r>
            <a:endParaRPr lang="en-US"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3"/>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2000"/>
                                        <p:tgtEl>
                                          <p:spTgt spid="6"/>
                                        </p:tgtEl>
                                      </p:cBhvr>
                                    </p:animEffec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2000"/>
                            </p:stCondLst>
                            <p:childTnLst>
                              <p:par>
                                <p:cTn id="26" presetID="1" presetClass="entr" presetSubtype="0" fill="hold" nodeType="afterEffect">
                                  <p:stCondLst>
                                    <p:cond delay="0"/>
                                  </p:stCondLst>
                                  <p:childTnLst>
                                    <p:set>
                                      <p:cBhvr>
                                        <p:cTn id="27" dur="1" fill="hold">
                                          <p:stCondLst>
                                            <p:cond delay="0"/>
                                          </p:stCondLst>
                                        </p:cTn>
                                        <p:tgtEl>
                                          <p:spTgt spid="57"/>
                                        </p:tgtEl>
                                        <p:attrNameLst>
                                          <p:attrName>style.visibility</p:attrName>
                                        </p:attrNameLst>
                                      </p:cBhvr>
                                      <p:to>
                                        <p:strVal val="visible"/>
                                      </p:to>
                                    </p:set>
                                  </p:childTnLst>
                                </p:cTn>
                              </p:par>
                              <p:par>
                                <p:cTn id="28" presetID="22" presetClass="entr" presetSubtype="2"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right)">
                                      <p:cBhvr>
                                        <p:cTn id="30" dur="2000"/>
                                        <p:tgtEl>
                                          <p:spTgt spid="24"/>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right)">
                                      <p:cBhvr>
                                        <p:cTn id="33" dur="2000"/>
                                        <p:tgtEl>
                                          <p:spTgt spid="30"/>
                                        </p:tgtEl>
                                      </p:cBhvr>
                                    </p:animEffect>
                                  </p:childTnLst>
                                </p:cTn>
                              </p:par>
                            </p:childTnLst>
                          </p:cTn>
                        </p:par>
                        <p:par>
                          <p:cTn id="34" fill="hold">
                            <p:stCondLst>
                              <p:cond delay="4000"/>
                            </p:stCondLst>
                            <p:childTnLst>
                              <p:par>
                                <p:cTn id="35" presetID="1" presetClass="entr" presetSubtype="0"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par>
                          <p:cTn id="37" fill="hold">
                            <p:stCondLst>
                              <p:cond delay="4000"/>
                            </p:stCondLst>
                            <p:childTnLst>
                              <p:par>
                                <p:cTn id="38" presetID="1" presetClass="entr" presetSubtype="0" fill="hold" nodeType="afterEffect">
                                  <p:stCondLst>
                                    <p:cond delay="0"/>
                                  </p:stCondLst>
                                  <p:childTnLst>
                                    <p:set>
                                      <p:cBhvr>
                                        <p:cTn id="39" dur="1" fill="hold">
                                          <p:stCondLst>
                                            <p:cond delay="0"/>
                                          </p:stCondLst>
                                        </p:cTn>
                                        <p:tgtEl>
                                          <p:spTgt spid="55"/>
                                        </p:tgtEl>
                                        <p:attrNameLst>
                                          <p:attrName>style.visibility</p:attrName>
                                        </p:attrNameLst>
                                      </p:cBhvr>
                                      <p:to>
                                        <p:strVal val="visible"/>
                                      </p:to>
                                    </p:set>
                                  </p:childTnLst>
                                </p:cTn>
                              </p:par>
                              <p:par>
                                <p:cTn id="40" presetID="22" presetClass="entr" presetSubtype="8"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2000"/>
                                        <p:tgtEl>
                                          <p:spTgt spid="7"/>
                                        </p:tgtEl>
                                      </p:cBhvr>
                                    </p:animEffect>
                                  </p:childTnLst>
                                </p:cTn>
                              </p:par>
                              <p:par>
                                <p:cTn id="43" presetID="22" presetClass="entr" presetSubtype="8"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2000"/>
                                        <p:tgtEl>
                                          <p:spTgt spid="35"/>
                                        </p:tgtEl>
                                      </p:cBhvr>
                                    </p:animEffect>
                                  </p:childTnLst>
                                </p:cTn>
                              </p:par>
                            </p:childTnLst>
                          </p:cTn>
                        </p:par>
                        <p:par>
                          <p:cTn id="46" fill="hold">
                            <p:stCondLst>
                              <p:cond delay="6000"/>
                            </p:stCondLst>
                            <p:childTnLst>
                              <p:par>
                                <p:cTn id="47" presetID="22" presetClass="entr" presetSubtype="2"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right)">
                                      <p:cBhvr>
                                        <p:cTn id="49" dur="2000"/>
                                        <p:tgtEl>
                                          <p:spTgt spid="40"/>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right)">
                                      <p:cBhvr>
                                        <p:cTn id="52" dur="20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right)">
                                      <p:cBhvr>
                                        <p:cTn id="57" dur="2000"/>
                                        <p:tgtEl>
                                          <p:spTgt spid="12"/>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4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22" presetClass="entr" presetSubtype="2"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wipe(right)">
                                      <p:cBhvr>
                                        <p:cTn id="64" dur="2000"/>
                                        <p:tgtEl>
                                          <p:spTgt spid="25"/>
                                        </p:tgtEl>
                                      </p:cBhvr>
                                    </p:animEffect>
                                  </p:childTnLst>
                                </p:cTn>
                              </p:par>
                            </p:childTnLst>
                          </p:cTn>
                        </p:par>
                        <p:par>
                          <p:cTn id="65" fill="hold">
                            <p:stCondLst>
                              <p:cond delay="2000"/>
                            </p:stCondLst>
                            <p:childTnLst>
                              <p:par>
                                <p:cTn id="66" presetID="1" presetClass="entr" presetSubtype="0" fill="hold" grpId="0" nodeType="afterEffect">
                                  <p:stCondLst>
                                    <p:cond delay="0"/>
                                  </p:stCondLst>
                                  <p:childTnLst>
                                    <p:set>
                                      <p:cBhvr>
                                        <p:cTn id="67" dur="1" fill="hold">
                                          <p:stCondLst>
                                            <p:cond delay="0"/>
                                          </p:stCondLst>
                                        </p:cTn>
                                        <p:tgtEl>
                                          <p:spTgt spid="4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childTnLst>
                                </p:cTn>
                              </p:par>
                            </p:childTnLst>
                          </p:cTn>
                        </p:par>
                        <p:par>
                          <p:cTn id="70" fill="hold">
                            <p:stCondLst>
                              <p:cond delay="2000"/>
                            </p:stCondLst>
                            <p:childTnLst>
                              <p:par>
                                <p:cTn id="71" presetID="22" presetClass="entr" presetSubtype="8"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2000"/>
                                        <p:tgtEl>
                                          <p:spTgt spid="14"/>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wipe(left)">
                                      <p:cBhvr>
                                        <p:cTn id="76" dur="2000"/>
                                        <p:tgtEl>
                                          <p:spTgt spid="22"/>
                                        </p:tgtEl>
                                      </p:cBhvr>
                                    </p:animEffect>
                                  </p:childTnLst>
                                </p:cTn>
                              </p:par>
                            </p:childTnLst>
                          </p:cTn>
                        </p:par>
                        <p:par>
                          <p:cTn id="77" fill="hold">
                            <p:stCondLst>
                              <p:cond delay="4000"/>
                            </p:stCondLst>
                            <p:childTnLst>
                              <p:par>
                                <p:cTn id="78" presetID="22" presetClass="entr" presetSubtype="2" fill="hold" grpId="0" nodeType="after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right)">
                                      <p:cBhvr>
                                        <p:cTn id="80" dur="2000"/>
                                        <p:tgtEl>
                                          <p:spTgt spid="26"/>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2000"/>
                                        <p:tgtEl>
                                          <p:spTgt spid="15"/>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nodeType="afterEffect">
                                  <p:stCondLst>
                                    <p:cond delay="0"/>
                                  </p:stCondLst>
                                  <p:childTnLst>
                                    <p:set>
                                      <p:cBhvr>
                                        <p:cTn id="90" dur="1" fill="hold">
                                          <p:stCondLst>
                                            <p:cond delay="0"/>
                                          </p:stCondLst>
                                        </p:cTn>
                                        <p:tgtEl>
                                          <p:spTgt spid="61"/>
                                        </p:tgtEl>
                                        <p:attrNameLst>
                                          <p:attrName>style.visibility</p:attrName>
                                        </p:attrNameLst>
                                      </p:cBhvr>
                                      <p:to>
                                        <p:strVal val="visible"/>
                                      </p:to>
                                    </p:set>
                                  </p:childTnLst>
                                </p:cTn>
                              </p:par>
                              <p:par>
                                <p:cTn id="91" presetID="22" presetClass="entr" presetSubtype="2" fill="hold" grpId="0" nodeType="with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right)">
                                      <p:cBhvr>
                                        <p:cTn id="93" dur="2000"/>
                                        <p:tgtEl>
                                          <p:spTgt spid="8"/>
                                        </p:tgtEl>
                                      </p:cBhvr>
                                    </p:animEffect>
                                  </p:childTnLst>
                                </p:cTn>
                              </p:par>
                            </p:childTnLst>
                          </p:cTn>
                        </p:par>
                        <p:par>
                          <p:cTn id="94" fill="hold">
                            <p:stCondLst>
                              <p:cond delay="2000"/>
                            </p:stCondLst>
                            <p:childTnLst>
                              <p:par>
                                <p:cTn id="95" presetID="22" presetClass="entr" presetSubtype="8"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wipe(left)">
                                      <p:cBhvr>
                                        <p:cTn id="97" dur="2000"/>
                                        <p:tgtEl>
                                          <p:spTgt spid="32"/>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2000"/>
                                        <p:tgtEl>
                                          <p:spTgt spid="3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ipe(right)">
                                      <p:cBhvr>
                                        <p:cTn id="105" dur="2000"/>
                                        <p:tgtEl>
                                          <p:spTgt spid="29"/>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wipe(right)">
                                      <p:cBhvr>
                                        <p:cTn id="108" dur="2000"/>
                                        <p:tgtEl>
                                          <p:spTgt spid="17"/>
                                        </p:tgtEl>
                                      </p:cBhvr>
                                    </p:animEffect>
                                  </p:childTnLst>
                                </p:cTn>
                              </p:par>
                            </p:childTnLst>
                          </p:cTn>
                        </p:par>
                        <p:par>
                          <p:cTn id="109" fill="hold">
                            <p:stCondLst>
                              <p:cond delay="2000"/>
                            </p:stCondLst>
                            <p:childTnLst>
                              <p:par>
                                <p:cTn id="110" presetID="22" presetClass="entr" presetSubtype="2" fill="hold" grpId="0" nodeType="after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wipe(right)">
                                      <p:cBhvr>
                                        <p:cTn id="112" dur="2000"/>
                                        <p:tgtEl>
                                          <p:spTgt spid="27"/>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wipe(right)">
                                      <p:cBhvr>
                                        <p:cTn id="115" dur="2000"/>
                                        <p:tgtEl>
                                          <p:spTgt spid="18"/>
                                        </p:tgtEl>
                                      </p:cBhvr>
                                    </p:animEffect>
                                  </p:childTnLst>
                                </p:cTn>
                              </p:par>
                            </p:childTnLst>
                          </p:cTn>
                        </p:par>
                        <p:par>
                          <p:cTn id="116" fill="hold">
                            <p:stCondLst>
                              <p:cond delay="4000"/>
                            </p:stCondLst>
                            <p:childTnLst>
                              <p:par>
                                <p:cTn id="117" presetID="22" presetClass="entr" presetSubtype="8"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left)">
                                      <p:cBhvr>
                                        <p:cTn id="119" dur="2000"/>
                                        <p:tgtEl>
                                          <p:spTgt spid="19"/>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wipe(left)">
                                      <p:cBhvr>
                                        <p:cTn id="122" dur="2000"/>
                                        <p:tgtEl>
                                          <p:spTgt spid="23"/>
                                        </p:tgtEl>
                                      </p:cBhvr>
                                    </p:animEffect>
                                  </p:childTnLst>
                                </p:cTn>
                              </p:par>
                            </p:childTnLst>
                          </p:cTn>
                        </p:par>
                        <p:par>
                          <p:cTn id="123" fill="hold">
                            <p:stCondLst>
                              <p:cond delay="6000"/>
                            </p:stCondLst>
                            <p:childTnLst>
                              <p:par>
                                <p:cTn id="124" presetID="22" presetClass="entr" presetSubtype="2" fill="hold" grpId="0" nodeType="afterEffect">
                                  <p:stCondLst>
                                    <p:cond delay="0"/>
                                  </p:stCondLst>
                                  <p:childTnLst>
                                    <p:set>
                                      <p:cBhvr>
                                        <p:cTn id="125" dur="1" fill="hold">
                                          <p:stCondLst>
                                            <p:cond delay="0"/>
                                          </p:stCondLst>
                                        </p:cTn>
                                        <p:tgtEl>
                                          <p:spTgt spid="21"/>
                                        </p:tgtEl>
                                        <p:attrNameLst>
                                          <p:attrName>style.visibility</p:attrName>
                                        </p:attrNameLst>
                                      </p:cBhvr>
                                      <p:to>
                                        <p:strVal val="visible"/>
                                      </p:to>
                                    </p:set>
                                    <p:animEffect transition="in" filter="wipe(right)">
                                      <p:cBhvr>
                                        <p:cTn id="126" dur="2000"/>
                                        <p:tgtEl>
                                          <p:spTgt spid="21"/>
                                        </p:tgtEl>
                                      </p:cBhvr>
                                    </p:animEffect>
                                  </p:childTnLst>
                                </p:cTn>
                              </p:par>
                              <p:par>
                                <p:cTn id="127" presetID="22" presetClass="entr" presetSubtype="2" fill="hold" grpId="0" nodeType="withEffect">
                                  <p:stCondLst>
                                    <p:cond delay="0"/>
                                  </p:stCondLst>
                                  <p:childTnLst>
                                    <p:set>
                                      <p:cBhvr>
                                        <p:cTn id="128" dur="1" fill="hold">
                                          <p:stCondLst>
                                            <p:cond delay="0"/>
                                          </p:stCondLst>
                                        </p:cTn>
                                        <p:tgtEl>
                                          <p:spTgt spid="28"/>
                                        </p:tgtEl>
                                        <p:attrNameLst>
                                          <p:attrName>style.visibility</p:attrName>
                                        </p:attrNameLst>
                                      </p:cBhvr>
                                      <p:to>
                                        <p:strVal val="visible"/>
                                      </p:to>
                                    </p:set>
                                    <p:animEffect transition="in" filter="wipe(right)">
                                      <p:cBhvr>
                                        <p:cTn id="129"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p:bldP spid="11" grpId="0"/>
      <p:bldP spid="12" grpId="0"/>
      <p:bldP spid="13" grpId="0"/>
      <p:bldP spid="14" grpId="0"/>
      <p:bldP spid="15" grpId="0"/>
      <p:bldP spid="16" grpId="0"/>
      <p:bldP spid="17" grpId="0"/>
      <p:bldP spid="18" grpId="0"/>
      <p:bldP spid="19" grpId="0"/>
      <p:bldP spid="21" grpId="0"/>
      <p:bldP spid="22" grpId="0" animBg="1"/>
      <p:bldP spid="23" grpId="0" animBg="1"/>
      <p:bldP spid="24" grpId="0" animBg="1"/>
      <p:bldP spid="25" grpId="0" animBg="1"/>
      <p:bldP spid="26" grpId="0" animBg="1"/>
      <p:bldP spid="27" grpId="0" animBg="1"/>
      <p:bldP spid="28" grpId="0" animBg="1"/>
      <p:bldP spid="29" grpId="0" animBg="1"/>
      <p:bldP spid="30" grpId="0"/>
      <p:bldP spid="31" grpId="0" animBg="1"/>
      <p:bldP spid="32" grpId="0"/>
      <p:bldP spid="40" grpId="0" animBg="1"/>
      <p:bldP spid="41" grpId="0"/>
      <p:bldP spid="42" grpId="0" animBg="1"/>
      <p:bldP spid="43" grpId="0" animBg="1"/>
      <p:bldP spid="44" grpId="0" animBg="1"/>
      <p:bldP spid="45" grpId="0" animBg="1"/>
      <p:bldP spid="46" grpId="0" animBg="1"/>
      <p:bldP spid="47" grpId="0" animBg="1"/>
      <p:bldP spid="48" grpId="0" animBg="1"/>
      <p:bldP spid="4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407886"/>
            <a:ext cx="8229600" cy="4718277"/>
          </a:xfrm>
        </p:spPr>
        <p:txBody>
          <a:bodyPr>
            <a:normAutofit fontScale="92500"/>
          </a:bodyPr>
          <a:lstStyle/>
          <a:p>
            <a:r>
              <a:rPr lang="en-US" sz="2400" dirty="0" err="1" smtClean="0">
                <a:latin typeface="Tahoma" pitchFamily="34" charset="0"/>
                <a:ea typeface="Tahoma" pitchFamily="34" charset="0"/>
                <a:cs typeface="Tahoma" pitchFamily="34" charset="0"/>
              </a:rPr>
              <a:t>Behrouz</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Forouzan</a:t>
            </a:r>
            <a:r>
              <a:rPr lang="en-US" sz="2400" dirty="0" smtClean="0">
                <a:latin typeface="Tahoma" pitchFamily="34" charset="0"/>
                <a:ea typeface="Tahoma" pitchFamily="34" charset="0"/>
                <a:cs typeface="Tahoma" pitchFamily="34" charset="0"/>
              </a:rPr>
              <a:t>. </a:t>
            </a:r>
            <a:r>
              <a:rPr lang="en-US" sz="2400" i="1" dirty="0" smtClean="0">
                <a:latin typeface="Tahoma" pitchFamily="34" charset="0"/>
                <a:ea typeface="Tahoma" pitchFamily="34" charset="0"/>
                <a:cs typeface="Tahoma" pitchFamily="34" charset="0"/>
              </a:rPr>
              <a:t>TCP/IP Protocol Suite, </a:t>
            </a:r>
            <a:r>
              <a:rPr lang="en-US" sz="2400" b="1" i="1" dirty="0" smtClean="0">
                <a:latin typeface="Tahoma" pitchFamily="34" charset="0"/>
                <a:ea typeface="Tahoma" pitchFamily="34" charset="0"/>
                <a:cs typeface="Tahoma" pitchFamily="34" charset="0"/>
              </a:rPr>
              <a:t>4</a:t>
            </a:r>
            <a:r>
              <a:rPr lang="en-US" sz="2400" b="1" i="1" baseline="30000" dirty="0" smtClean="0">
                <a:latin typeface="Tahoma" pitchFamily="34" charset="0"/>
                <a:ea typeface="Tahoma" pitchFamily="34" charset="0"/>
                <a:cs typeface="Tahoma" pitchFamily="34" charset="0"/>
              </a:rPr>
              <a:t>th</a:t>
            </a:r>
            <a:r>
              <a:rPr lang="en-US" sz="2400" b="1" i="1" dirty="0" smtClean="0">
                <a:latin typeface="Tahoma" pitchFamily="34" charset="0"/>
                <a:ea typeface="Tahoma" pitchFamily="34" charset="0"/>
                <a:cs typeface="Tahoma" pitchFamily="34" charset="0"/>
              </a:rPr>
              <a:t> edition</a:t>
            </a:r>
            <a:r>
              <a:rPr lang="en-US" sz="2400" dirty="0" smtClean="0">
                <a:latin typeface="Tahoma" pitchFamily="34" charset="0"/>
                <a:ea typeface="Tahoma" pitchFamily="34" charset="0"/>
                <a:cs typeface="Tahoma" pitchFamily="34" charset="0"/>
              </a:rPr>
              <a:t>. McGraw-Hill, Boston, MA, 2006</a:t>
            </a:r>
          </a:p>
          <a:p>
            <a:r>
              <a:rPr lang="en-US" sz="2400" dirty="0" smtClean="0">
                <a:latin typeface="Tahoma" pitchFamily="34" charset="0"/>
                <a:ea typeface="Tahoma" pitchFamily="34" charset="0"/>
                <a:cs typeface="Tahoma" pitchFamily="34" charset="0"/>
              </a:rPr>
              <a:t>RFC 959, File Transfer Protocol (FTP)</a:t>
            </a:r>
          </a:p>
          <a:p>
            <a:r>
              <a:rPr lang="en-US" sz="2400" dirty="0" smtClean="0">
                <a:latin typeface="Tahoma" pitchFamily="34" charset="0"/>
                <a:ea typeface="Tahoma" pitchFamily="34" charset="0"/>
                <a:cs typeface="Tahoma" pitchFamily="34" charset="0"/>
                <a:hlinkClick r:id="rId3"/>
              </a:rPr>
              <a:t>http://en.wikipedia.org/wiki/Ftp</a:t>
            </a:r>
            <a:endParaRPr lang="en-US" sz="2400" dirty="0" smtClean="0">
              <a:latin typeface="Tahoma" pitchFamily="34" charset="0"/>
              <a:ea typeface="Tahoma" pitchFamily="34" charset="0"/>
              <a:cs typeface="Tahoma" pitchFamily="34" charset="0"/>
            </a:endParaRPr>
          </a:p>
          <a:p>
            <a:r>
              <a:rPr lang="en-US" sz="2400" dirty="0" err="1" smtClean="0">
                <a:latin typeface="Tahoma" pitchFamily="34" charset="0"/>
                <a:ea typeface="Tahoma" pitchFamily="34" charset="0"/>
                <a:cs typeface="Tahoma" pitchFamily="34" charset="0"/>
              </a:rPr>
              <a:t>Waël</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Noureddine</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Fouad</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Tabagi</a:t>
            </a:r>
            <a:r>
              <a:rPr lang="en-US" sz="2400" dirty="0" smtClean="0">
                <a:latin typeface="Tahoma" pitchFamily="34" charset="0"/>
                <a:ea typeface="Tahoma" pitchFamily="34" charset="0"/>
                <a:cs typeface="Tahoma" pitchFamily="34" charset="0"/>
              </a:rPr>
              <a:t>, The Transmission Control Protocol, July 2002: 53 – 54, 59 – 60.</a:t>
            </a:r>
          </a:p>
          <a:p>
            <a:r>
              <a:rPr lang="pt-BR" sz="2400" dirty="0" smtClean="0">
                <a:latin typeface="Tahoma" pitchFamily="34" charset="0"/>
                <a:ea typeface="Tahoma" pitchFamily="34" charset="0"/>
                <a:cs typeface="Tahoma" pitchFamily="34" charset="0"/>
              </a:rPr>
              <a:t>Kioskea</a:t>
            </a: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hlinkClick r:id="rId4"/>
              </a:rPr>
              <a:t>en.kioskea.net</a:t>
            </a:r>
            <a:r>
              <a:rPr lang="en-US" sz="2400" dirty="0" smtClean="0">
                <a:latin typeface="Tahoma" pitchFamily="34" charset="0"/>
                <a:ea typeface="Tahoma" pitchFamily="34" charset="0"/>
                <a:cs typeface="Tahoma" pitchFamily="34" charset="0"/>
              </a:rPr>
              <a:t>), </a:t>
            </a:r>
            <a:r>
              <a:rPr lang="pt-BR" sz="2400" dirty="0" smtClean="0">
                <a:latin typeface="Tahoma" pitchFamily="34" charset="0"/>
                <a:ea typeface="Tahoma" pitchFamily="34" charset="0"/>
                <a:cs typeface="Tahoma" pitchFamily="34" charset="0"/>
              </a:rPr>
              <a:t>FTP protocol (File Transfer Protocol)</a:t>
            </a:r>
            <a:endParaRPr lang="en-US" sz="2400" dirty="0" smtClean="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Priscilla Oppenheimer, Analysis of the File Transfer Protocol (FTP)</a:t>
            </a:r>
          </a:p>
          <a:p>
            <a:r>
              <a:rPr lang="en-US" sz="2400" dirty="0" smtClean="0">
                <a:latin typeface="Tahoma" pitchFamily="34" charset="0"/>
                <a:ea typeface="Tahoma" pitchFamily="34" charset="0"/>
                <a:cs typeface="Tahoma" pitchFamily="34" charset="0"/>
                <a:hlinkClick r:id="rId5"/>
              </a:rPr>
              <a:t>http://www.pcvr.nl/tcpip/ftp_file.htm</a:t>
            </a:r>
            <a:endParaRPr lang="en-US" sz="2400" dirty="0" smtClean="0">
              <a:latin typeface="Tahoma" pitchFamily="34" charset="0"/>
              <a:ea typeface="Tahoma" pitchFamily="34" charset="0"/>
              <a:cs typeface="Tahoma" pitchFamily="34" charset="0"/>
            </a:endParaRPr>
          </a:p>
          <a:p>
            <a:r>
              <a:rPr lang="en-US" sz="2400" dirty="0" smtClean="0">
                <a:latin typeface="Tahoma" pitchFamily="34" charset="0"/>
                <a:ea typeface="Tahoma" pitchFamily="34" charset="0"/>
                <a:cs typeface="Tahoma" pitchFamily="34" charset="0"/>
              </a:rPr>
              <a:t>RFC 2640, Internationalization of the File Transfer Protocol</a:t>
            </a:r>
          </a:p>
          <a:p>
            <a:endParaRPr lang="en-US" sz="2400" dirty="0" smtClean="0">
              <a:latin typeface="Tahoma" pitchFamily="34" charset="0"/>
              <a:ea typeface="Tahoma" pitchFamily="34" charset="0"/>
              <a:cs typeface="Tahoma" pitchFamily="34" charset="0"/>
            </a:endParaRPr>
          </a:p>
          <a:p>
            <a:endParaRPr lang="en-US" sz="2400" dirty="0" smtClean="0">
              <a:latin typeface="Tahoma" pitchFamily="34" charset="0"/>
              <a:ea typeface="Tahoma" pitchFamily="34" charset="0"/>
              <a:cs typeface="Tahoma" pitchFamily="34" charset="0"/>
            </a:endParaRPr>
          </a:p>
          <a:p>
            <a:endParaRPr lang="en-US" sz="2400" dirty="0">
              <a:latin typeface="Tahoma" pitchFamily="34" charset="0"/>
              <a:ea typeface="Tahoma" pitchFamily="34" charset="0"/>
              <a:cs typeface="Tahoma" pitchFamily="34" charset="0"/>
            </a:endParaRPr>
          </a:p>
        </p:txBody>
      </p:sp>
      <p:sp>
        <p:nvSpPr>
          <p:cNvPr id="6" name="Rectangle 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chemeClr val="tx1"/>
                </a:solidFill>
                <a:latin typeface="Tahoma" pitchFamily="34" charset="0"/>
                <a:ea typeface="Tahoma" pitchFamily="34" charset="0"/>
                <a:cs typeface="Tahoma" pitchFamily="34" charset="0"/>
              </a:rPr>
              <a:t>Reference</a:t>
            </a:r>
            <a:endParaRPr lang="en-US"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762000" y="2133600"/>
            <a:ext cx="7391400" cy="457200"/>
          </a:xfrm>
          <a:prstGeom prst="rect">
            <a:avLst/>
          </a:prstGeom>
          <a:noFill/>
          <a:ln w="9525">
            <a:noFill/>
            <a:miter lim="800000"/>
            <a:headEnd/>
            <a:tailEnd/>
          </a:ln>
        </p:spPr>
        <p:txBody>
          <a:bodyPr>
            <a:spAutoFit/>
          </a:bodyPr>
          <a:lstStyle/>
          <a:p>
            <a:pPr>
              <a:spcBef>
                <a:spcPct val="50000"/>
              </a:spcBef>
            </a:pPr>
            <a:endParaRPr lang="zh-CN" altLang="zh-CN" sz="2400" b="0">
              <a:solidFill>
                <a:schemeClr val="tx1"/>
              </a:solidFill>
              <a:latin typeface="Arial" charset="0"/>
            </a:endParaRPr>
          </a:p>
        </p:txBody>
      </p:sp>
      <p:sp>
        <p:nvSpPr>
          <p:cNvPr id="3075" name="Text Box 5"/>
          <p:cNvSpPr txBox="1">
            <a:spLocks noChangeArrowheads="1"/>
          </p:cNvSpPr>
          <p:nvPr/>
        </p:nvSpPr>
        <p:spPr bwMode="auto">
          <a:xfrm>
            <a:off x="762000" y="1500188"/>
            <a:ext cx="7620000" cy="461665"/>
          </a:xfrm>
          <a:prstGeom prst="rect">
            <a:avLst/>
          </a:prstGeom>
          <a:noFill/>
          <a:ln w="9525">
            <a:noFill/>
            <a:miter lim="800000"/>
            <a:headEnd/>
            <a:tailEnd/>
          </a:ln>
        </p:spPr>
        <p:txBody>
          <a:bodyPr>
            <a:spAutoFit/>
          </a:bodyPr>
          <a:lstStyle/>
          <a:p>
            <a:pPr lvl="1">
              <a:spcBef>
                <a:spcPct val="50000"/>
              </a:spcBef>
            </a:pPr>
            <a:r>
              <a:rPr lang="en-US" altLang="zh-CN" sz="2400" b="0" dirty="0" smtClean="0">
                <a:solidFill>
                  <a:schemeClr val="tx1"/>
                </a:solidFill>
                <a:latin typeface="Tahoma" pitchFamily="34" charset="0"/>
                <a:ea typeface="宋体" charset="-122"/>
              </a:rPr>
              <a:t>  </a:t>
            </a:r>
            <a:endParaRPr lang="en-US" altLang="zh-CN" sz="2400" b="0" dirty="0">
              <a:solidFill>
                <a:schemeClr val="tx1"/>
              </a:solidFill>
              <a:latin typeface="Tahoma" pitchFamily="34" charset="0"/>
              <a:ea typeface="宋体" charset="-122"/>
            </a:endParaRPr>
          </a:p>
        </p:txBody>
      </p:sp>
      <p:cxnSp>
        <p:nvCxnSpPr>
          <p:cNvPr id="11" name="直接箭头连接符 10"/>
          <p:cNvCxnSpPr/>
          <p:nvPr/>
        </p:nvCxnSpPr>
        <p:spPr bwMode="auto">
          <a:xfrm flipV="1">
            <a:off x="798286" y="5558971"/>
            <a:ext cx="7010400" cy="14515"/>
          </a:xfrm>
          <a:prstGeom prst="straightConnector1">
            <a:avLst/>
          </a:prstGeom>
          <a:solidFill>
            <a:srgbClr val="2F8F5F"/>
          </a:solidFill>
          <a:ln w="31750" cap="flat" cmpd="sng" algn="ctr">
            <a:solidFill>
              <a:schemeClr val="tx1"/>
            </a:solidFill>
            <a:prstDash val="solid"/>
            <a:round/>
            <a:headEnd type="none" w="med" len="med"/>
            <a:tailEnd type="arrow"/>
          </a:ln>
          <a:effectLst/>
        </p:spPr>
      </p:cxnSp>
      <p:sp>
        <p:nvSpPr>
          <p:cNvPr id="7" name="TextBox 6"/>
          <p:cNvSpPr txBox="1"/>
          <p:nvPr/>
        </p:nvSpPr>
        <p:spPr>
          <a:xfrm>
            <a:off x="493486" y="5689600"/>
            <a:ext cx="1329467" cy="400109"/>
          </a:xfrm>
          <a:prstGeom prst="rect">
            <a:avLst/>
          </a:prstGeom>
          <a:noFill/>
        </p:spPr>
        <p:txBody>
          <a:bodyPr wrap="square" rtlCol="0">
            <a:spAutoFit/>
          </a:bodyPr>
          <a:lstStyle/>
          <a:p>
            <a:r>
              <a:rPr lang="en-US" altLang="zh-CN" b="0" dirty="0" smtClean="0">
                <a:solidFill>
                  <a:schemeClr val="tx1"/>
                </a:solidFill>
                <a:latin typeface="Tahoma" pitchFamily="34" charset="0"/>
                <a:ea typeface="宋体" charset="-122"/>
                <a:cs typeface="Tahoma" pitchFamily="34" charset="0"/>
              </a:rPr>
              <a:t>April 1971</a:t>
            </a:r>
            <a:endParaRPr lang="zh-CN" altLang="en-US" dirty="0"/>
          </a:p>
        </p:txBody>
      </p:sp>
      <p:sp>
        <p:nvSpPr>
          <p:cNvPr id="10" name="矩形 9"/>
          <p:cNvSpPr/>
          <p:nvPr/>
        </p:nvSpPr>
        <p:spPr>
          <a:xfrm>
            <a:off x="1797213" y="5681860"/>
            <a:ext cx="1340432" cy="400110"/>
          </a:xfrm>
          <a:prstGeom prst="rect">
            <a:avLst/>
          </a:prstGeom>
        </p:spPr>
        <p:txBody>
          <a:bodyPr wrap="none">
            <a:spAutoFit/>
          </a:bodyPr>
          <a:lstStyle/>
          <a:p>
            <a:r>
              <a:rPr lang="en-US" altLang="zh-CN" b="0" dirty="0" smtClean="0">
                <a:solidFill>
                  <a:schemeClr val="tx1"/>
                </a:solidFill>
                <a:latin typeface="Tahoma" pitchFamily="34" charset="0"/>
                <a:ea typeface="宋体" charset="-122"/>
                <a:cs typeface="Tahoma" pitchFamily="34" charset="0"/>
              </a:rPr>
              <a:t>July 1972 </a:t>
            </a:r>
            <a:endParaRPr lang="zh-CN" altLang="en-US" dirty="0"/>
          </a:p>
        </p:txBody>
      </p:sp>
      <p:sp>
        <p:nvSpPr>
          <p:cNvPr id="12" name="矩形 11"/>
          <p:cNvSpPr/>
          <p:nvPr/>
        </p:nvSpPr>
        <p:spPr>
          <a:xfrm>
            <a:off x="3030750" y="5681858"/>
            <a:ext cx="1602042" cy="400110"/>
          </a:xfrm>
          <a:prstGeom prst="rect">
            <a:avLst/>
          </a:prstGeom>
        </p:spPr>
        <p:txBody>
          <a:bodyPr wrap="none">
            <a:spAutoFit/>
          </a:bodyPr>
          <a:lstStyle/>
          <a:p>
            <a:r>
              <a:rPr lang="en-US" altLang="zh-CN" b="0" dirty="0" smtClean="0">
                <a:solidFill>
                  <a:schemeClr val="tx1"/>
                </a:solidFill>
                <a:latin typeface="Tahoma" pitchFamily="34" charset="0"/>
                <a:ea typeface="宋体" charset="-122"/>
                <a:cs typeface="Tahoma" pitchFamily="34" charset="0"/>
              </a:rPr>
              <a:t>August 1973</a:t>
            </a:r>
            <a:endParaRPr lang="zh-CN" altLang="en-US" dirty="0"/>
          </a:p>
        </p:txBody>
      </p:sp>
      <p:sp>
        <p:nvSpPr>
          <p:cNvPr id="13" name="矩形 12"/>
          <p:cNvSpPr/>
          <p:nvPr/>
        </p:nvSpPr>
        <p:spPr>
          <a:xfrm>
            <a:off x="5304860" y="5681859"/>
            <a:ext cx="1350050" cy="400110"/>
          </a:xfrm>
          <a:prstGeom prst="rect">
            <a:avLst/>
          </a:prstGeom>
        </p:spPr>
        <p:txBody>
          <a:bodyPr wrap="none">
            <a:spAutoFit/>
          </a:bodyPr>
          <a:lstStyle/>
          <a:p>
            <a:r>
              <a:rPr lang="en-US" altLang="zh-CN" b="0" dirty="0" smtClean="0">
                <a:solidFill>
                  <a:schemeClr val="tx1"/>
                </a:solidFill>
                <a:latin typeface="Tahoma" pitchFamily="34" charset="0"/>
                <a:ea typeface="宋体" charset="-122"/>
                <a:cs typeface="Tahoma" pitchFamily="34" charset="0"/>
              </a:rPr>
              <a:t>June 1980</a:t>
            </a:r>
            <a:endParaRPr lang="zh-CN" altLang="en-US" dirty="0"/>
          </a:p>
        </p:txBody>
      </p:sp>
      <p:cxnSp>
        <p:nvCxnSpPr>
          <p:cNvPr id="15" name="直接箭头连接符 14"/>
          <p:cNvCxnSpPr/>
          <p:nvPr/>
        </p:nvCxnSpPr>
        <p:spPr bwMode="auto">
          <a:xfrm rot="16200000" flipH="1">
            <a:off x="551542" y="4542972"/>
            <a:ext cx="1291772" cy="478971"/>
          </a:xfrm>
          <a:prstGeom prst="straightConnector1">
            <a:avLst/>
          </a:prstGeom>
          <a:solidFill>
            <a:srgbClr val="2F8F5F"/>
          </a:solidFill>
          <a:ln w="31750" cap="flat" cmpd="sng" algn="ctr">
            <a:solidFill>
              <a:schemeClr val="tx1"/>
            </a:solidFill>
            <a:prstDash val="solid"/>
            <a:round/>
            <a:headEnd type="none" w="med" len="med"/>
            <a:tailEnd type="arrow"/>
          </a:ln>
          <a:effectLst/>
        </p:spPr>
      </p:cxnSp>
      <p:cxnSp>
        <p:nvCxnSpPr>
          <p:cNvPr id="17" name="直接箭头连接符 16"/>
          <p:cNvCxnSpPr/>
          <p:nvPr/>
        </p:nvCxnSpPr>
        <p:spPr bwMode="auto">
          <a:xfrm rot="5400000">
            <a:off x="1952174" y="4651826"/>
            <a:ext cx="1248229" cy="333833"/>
          </a:xfrm>
          <a:prstGeom prst="straightConnector1">
            <a:avLst/>
          </a:prstGeom>
          <a:solidFill>
            <a:srgbClr val="2F8F5F"/>
          </a:solidFill>
          <a:ln w="31750" cap="flat" cmpd="sng" algn="ctr">
            <a:solidFill>
              <a:schemeClr val="tx1"/>
            </a:solidFill>
            <a:prstDash val="solid"/>
            <a:round/>
            <a:headEnd type="none" w="med" len="med"/>
            <a:tailEnd type="arrow"/>
          </a:ln>
          <a:effectLst/>
        </p:spPr>
      </p:cxnSp>
      <p:cxnSp>
        <p:nvCxnSpPr>
          <p:cNvPr id="21" name="直接箭头连接符 20"/>
          <p:cNvCxnSpPr/>
          <p:nvPr/>
        </p:nvCxnSpPr>
        <p:spPr bwMode="auto">
          <a:xfrm rot="5400000">
            <a:off x="3164116" y="4354285"/>
            <a:ext cx="1262743" cy="972459"/>
          </a:xfrm>
          <a:prstGeom prst="straightConnector1">
            <a:avLst/>
          </a:prstGeom>
          <a:solidFill>
            <a:srgbClr val="2F8F5F"/>
          </a:solidFill>
          <a:ln w="31750" cap="flat" cmpd="sng" algn="ctr">
            <a:solidFill>
              <a:schemeClr val="tx1"/>
            </a:solidFill>
            <a:prstDash val="solid"/>
            <a:round/>
            <a:headEnd type="none" w="med" len="med"/>
            <a:tailEnd type="arrow"/>
          </a:ln>
          <a:effectLst/>
        </p:spPr>
      </p:cxnSp>
      <p:cxnSp>
        <p:nvCxnSpPr>
          <p:cNvPr id="23" name="直接箭头连接符 22"/>
          <p:cNvCxnSpPr/>
          <p:nvPr/>
        </p:nvCxnSpPr>
        <p:spPr bwMode="auto">
          <a:xfrm rot="5400000">
            <a:off x="5457372" y="4484914"/>
            <a:ext cx="1248229" cy="522515"/>
          </a:xfrm>
          <a:prstGeom prst="straightConnector1">
            <a:avLst/>
          </a:prstGeom>
          <a:solidFill>
            <a:srgbClr val="2F8F5F"/>
          </a:solidFill>
          <a:ln w="31750" cap="flat" cmpd="sng" algn="ctr">
            <a:solidFill>
              <a:schemeClr val="tx1"/>
            </a:solidFill>
            <a:prstDash val="solid"/>
            <a:round/>
            <a:headEnd type="none" w="med" len="med"/>
            <a:tailEnd type="arrow"/>
          </a:ln>
          <a:effectLst/>
        </p:spPr>
      </p:cxnSp>
      <p:sp>
        <p:nvSpPr>
          <p:cNvPr id="27" name="矩形 26"/>
          <p:cNvSpPr/>
          <p:nvPr/>
        </p:nvSpPr>
        <p:spPr>
          <a:xfrm>
            <a:off x="413657" y="2796309"/>
            <a:ext cx="5043714" cy="1200329"/>
          </a:xfrm>
          <a:prstGeom prst="rect">
            <a:avLst/>
          </a:prstGeom>
        </p:spPr>
        <p:txBody>
          <a:bodyPr wrap="square">
            <a:spAutoFit/>
          </a:bodyPr>
          <a:lstStyle/>
          <a:p>
            <a:r>
              <a:rPr lang="en-US" altLang="zh-CN" sz="2400" b="0" dirty="0" smtClean="0">
                <a:solidFill>
                  <a:schemeClr val="tx1"/>
                </a:solidFill>
                <a:latin typeface="Tahoma" pitchFamily="34" charset="0"/>
                <a:ea typeface="宋体" charset="-122"/>
                <a:cs typeface="Tahoma" pitchFamily="34" charset="0"/>
              </a:rPr>
              <a:t>RFC 114 		                      - before TCP and IP existed </a:t>
            </a:r>
            <a:br>
              <a:rPr lang="en-US" altLang="zh-CN" sz="2400" b="0" dirty="0" smtClean="0">
                <a:solidFill>
                  <a:schemeClr val="tx1"/>
                </a:solidFill>
                <a:latin typeface="Tahoma" pitchFamily="34" charset="0"/>
                <a:ea typeface="宋体" charset="-122"/>
                <a:cs typeface="Tahoma" pitchFamily="34" charset="0"/>
              </a:rPr>
            </a:br>
            <a:r>
              <a:rPr lang="en-US" altLang="zh-CN" sz="2400" b="0" dirty="0" smtClean="0">
                <a:solidFill>
                  <a:schemeClr val="tx1"/>
                </a:solidFill>
                <a:latin typeface="Tahoma" pitchFamily="34" charset="0"/>
                <a:ea typeface="宋体" charset="-122"/>
                <a:cs typeface="Tahoma" pitchFamily="34" charset="0"/>
              </a:rPr>
              <a:t>- Used NCP to do FTP on ARPANET  </a:t>
            </a:r>
            <a:endParaRPr lang="en-US" altLang="zh-CN" sz="2400" b="0" dirty="0">
              <a:solidFill>
                <a:schemeClr val="tx1"/>
              </a:solidFill>
              <a:latin typeface="Tahoma" pitchFamily="34" charset="0"/>
              <a:ea typeface="宋体" charset="-122"/>
              <a:cs typeface="Tahoma" pitchFamily="34" charset="0"/>
            </a:endParaRPr>
          </a:p>
        </p:txBody>
      </p:sp>
      <p:sp>
        <p:nvSpPr>
          <p:cNvPr id="28" name="矩形 27"/>
          <p:cNvSpPr/>
          <p:nvPr/>
        </p:nvSpPr>
        <p:spPr>
          <a:xfrm>
            <a:off x="1509487" y="2552542"/>
            <a:ext cx="4426856" cy="830997"/>
          </a:xfrm>
          <a:prstGeom prst="rect">
            <a:avLst/>
          </a:prstGeom>
        </p:spPr>
        <p:txBody>
          <a:bodyPr wrap="square">
            <a:spAutoFit/>
          </a:bodyPr>
          <a:lstStyle/>
          <a:p>
            <a:r>
              <a:rPr lang="en-US" altLang="zh-CN" sz="2400" b="0" dirty="0" smtClean="0">
                <a:solidFill>
                  <a:schemeClr val="tx1"/>
                </a:solidFill>
                <a:latin typeface="Tahoma" pitchFamily="34" charset="0"/>
                <a:ea typeface="宋体" charset="-122"/>
                <a:cs typeface="Tahoma" pitchFamily="34" charset="0"/>
              </a:rPr>
              <a:t>RFC 354                                - Overall Communication Model</a:t>
            </a:r>
            <a:endParaRPr lang="en-US" altLang="zh-CN" sz="2400" b="0" dirty="0">
              <a:solidFill>
                <a:schemeClr val="tx1"/>
              </a:solidFill>
              <a:latin typeface="Tahoma" pitchFamily="34" charset="0"/>
              <a:ea typeface="宋体" charset="-122"/>
              <a:cs typeface="Tahoma" pitchFamily="34" charset="0"/>
            </a:endParaRPr>
          </a:p>
        </p:txBody>
      </p:sp>
      <p:sp>
        <p:nvSpPr>
          <p:cNvPr id="29" name="矩形 28"/>
          <p:cNvSpPr/>
          <p:nvPr/>
        </p:nvSpPr>
        <p:spPr>
          <a:xfrm>
            <a:off x="2663370" y="2273795"/>
            <a:ext cx="5174343" cy="1200329"/>
          </a:xfrm>
          <a:prstGeom prst="rect">
            <a:avLst/>
          </a:prstGeom>
        </p:spPr>
        <p:txBody>
          <a:bodyPr wrap="square">
            <a:spAutoFit/>
          </a:bodyPr>
          <a:lstStyle/>
          <a:p>
            <a:r>
              <a:rPr lang="en-US" altLang="zh-CN" sz="2400" b="0" dirty="0" smtClean="0">
                <a:solidFill>
                  <a:schemeClr val="tx1"/>
                </a:solidFill>
                <a:latin typeface="Tahoma" pitchFamily="34" charset="0"/>
                <a:ea typeface="宋体" charset="-122"/>
                <a:cs typeface="Tahoma" pitchFamily="34" charset="0"/>
              </a:rPr>
              <a:t>RFC 542 			              - Remarkably similar to today’s FTP          - Still based on NCP</a:t>
            </a:r>
            <a:endParaRPr lang="en-US" altLang="zh-CN" sz="2400" b="0" dirty="0">
              <a:solidFill>
                <a:schemeClr val="tx1"/>
              </a:solidFill>
              <a:latin typeface="Tahoma" pitchFamily="34" charset="0"/>
              <a:ea typeface="宋体" charset="-122"/>
              <a:cs typeface="Tahoma" pitchFamily="34" charset="0"/>
            </a:endParaRPr>
          </a:p>
        </p:txBody>
      </p:sp>
      <p:sp>
        <p:nvSpPr>
          <p:cNvPr id="30" name="矩形 29"/>
          <p:cNvSpPr/>
          <p:nvPr/>
        </p:nvSpPr>
        <p:spPr>
          <a:xfrm>
            <a:off x="5203371" y="2770258"/>
            <a:ext cx="2997200" cy="830997"/>
          </a:xfrm>
          <a:prstGeom prst="rect">
            <a:avLst/>
          </a:prstGeom>
        </p:spPr>
        <p:txBody>
          <a:bodyPr wrap="square">
            <a:spAutoFit/>
          </a:bodyPr>
          <a:lstStyle/>
          <a:p>
            <a:r>
              <a:rPr lang="en-US" altLang="zh-CN" sz="2400" b="0" dirty="0" smtClean="0">
                <a:solidFill>
                  <a:schemeClr val="tx1"/>
                </a:solidFill>
                <a:latin typeface="Tahoma" pitchFamily="34" charset="0"/>
                <a:ea typeface="宋体" charset="-122"/>
                <a:cs typeface="Tahoma" pitchFamily="34" charset="0"/>
              </a:rPr>
              <a:t>RFC 765		          - FTP over TCP/IP</a:t>
            </a:r>
            <a:endParaRPr lang="en-US" altLang="zh-CN" sz="2400" b="0" dirty="0">
              <a:solidFill>
                <a:schemeClr val="tx1"/>
              </a:solidFill>
              <a:latin typeface="Tahoma" pitchFamily="34" charset="0"/>
              <a:ea typeface="宋体" charset="-122"/>
              <a:cs typeface="Tahoma" pitchFamily="34" charset="0"/>
            </a:endParaRPr>
          </a:p>
        </p:txBody>
      </p:sp>
      <p:sp>
        <p:nvSpPr>
          <p:cNvPr id="31" name="TextBox 30"/>
          <p:cNvSpPr txBox="1"/>
          <p:nvPr/>
        </p:nvSpPr>
        <p:spPr>
          <a:xfrm>
            <a:off x="7953829" y="5544457"/>
            <a:ext cx="776175" cy="400110"/>
          </a:xfrm>
          <a:prstGeom prst="rect">
            <a:avLst/>
          </a:prstGeom>
          <a:noFill/>
        </p:spPr>
        <p:txBody>
          <a:bodyPr wrap="none" rtlCol="0">
            <a:spAutoFit/>
          </a:bodyPr>
          <a:lstStyle/>
          <a:p>
            <a:r>
              <a:rPr lang="en-US" altLang="zh-CN" dirty="0" smtClean="0">
                <a:solidFill>
                  <a:schemeClr val="tx1"/>
                </a:solidFill>
                <a:latin typeface="Arial" pitchFamily="34" charset="0"/>
                <a:cs typeface="Arial" pitchFamily="34" charset="0"/>
              </a:rPr>
              <a:t>Time</a:t>
            </a:r>
            <a:endParaRPr lang="zh-CN" altLang="en-US" dirty="0">
              <a:solidFill>
                <a:schemeClr val="tx1"/>
              </a:solidFill>
              <a:latin typeface="Arial" pitchFamily="34" charset="0"/>
              <a:cs typeface="Arial" pitchFamily="34" charset="0"/>
            </a:endParaRPr>
          </a:p>
        </p:txBody>
      </p:sp>
      <p:sp>
        <p:nvSpPr>
          <p:cNvPr id="32" name="五角星 31"/>
          <p:cNvSpPr/>
          <p:nvPr/>
        </p:nvSpPr>
        <p:spPr bwMode="auto">
          <a:xfrm>
            <a:off x="1335314" y="5370286"/>
            <a:ext cx="391886" cy="333829"/>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effectLst/>
              <a:latin typeface="Arial" charset="0"/>
            </a:endParaRPr>
          </a:p>
        </p:txBody>
      </p:sp>
      <p:sp>
        <p:nvSpPr>
          <p:cNvPr id="33" name="五角星 32"/>
          <p:cNvSpPr/>
          <p:nvPr/>
        </p:nvSpPr>
        <p:spPr bwMode="auto">
          <a:xfrm>
            <a:off x="2148114" y="5370286"/>
            <a:ext cx="391886" cy="333829"/>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effectLst/>
              <a:latin typeface="Arial" charset="0"/>
            </a:endParaRPr>
          </a:p>
        </p:txBody>
      </p:sp>
      <p:sp>
        <p:nvSpPr>
          <p:cNvPr id="34" name="五角星 33"/>
          <p:cNvSpPr/>
          <p:nvPr/>
        </p:nvSpPr>
        <p:spPr bwMode="auto">
          <a:xfrm>
            <a:off x="3033485" y="5370285"/>
            <a:ext cx="391886" cy="333829"/>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effectLst/>
              <a:latin typeface="Arial" charset="0"/>
            </a:endParaRPr>
          </a:p>
        </p:txBody>
      </p:sp>
      <p:sp>
        <p:nvSpPr>
          <p:cNvPr id="35" name="五角星 34"/>
          <p:cNvSpPr/>
          <p:nvPr/>
        </p:nvSpPr>
        <p:spPr bwMode="auto">
          <a:xfrm>
            <a:off x="5602514" y="5355772"/>
            <a:ext cx="391886" cy="333829"/>
          </a:xfrm>
          <a:prstGeom prst="star5">
            <a:avLst/>
          </a:prstGeom>
          <a:solidFill>
            <a:srgbClr val="FF0000"/>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effectLst/>
              <a:latin typeface="Arial" charset="0"/>
            </a:endParaRPr>
          </a:p>
        </p:txBody>
      </p:sp>
      <p:sp>
        <p:nvSpPr>
          <p:cNvPr id="36" name="Rectangle 3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altLang="zh-CN" sz="2800" dirty="0" smtClean="0">
                <a:solidFill>
                  <a:schemeClr val="tx1"/>
                </a:solidFill>
              </a:rPr>
              <a:t>History of FTP</a:t>
            </a:r>
            <a:endParaRPr lang="zh-CN" alt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5" presetClass="entr" presetSubtype="1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checkerboard(across)">
                                      <p:cBhvr>
                                        <p:cTn id="11" dur="10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par>
                                <p:cTn id="12" presetID="3" presetClass="entr" presetSubtype="10" fill="hold" nodeType="withEffect">
                                  <p:stCondLst>
                                    <p:cond delay="500"/>
                                  </p:stCondLst>
                                  <p:childTnLst>
                                    <p:set>
                                      <p:cBhvr>
                                        <p:cTn id="13" dur="1" fill="hold">
                                          <p:stCondLst>
                                            <p:cond delay="0"/>
                                          </p:stCondLst>
                                        </p:cTn>
                                        <p:tgtEl>
                                          <p:spTgt spid="27">
                                            <p:txEl>
                                              <p:pRg st="0" end="0"/>
                                            </p:txEl>
                                          </p:spTgt>
                                        </p:tgtEl>
                                        <p:attrNameLst>
                                          <p:attrName>style.visibility</p:attrName>
                                        </p:attrNameLst>
                                      </p:cBhvr>
                                      <p:to>
                                        <p:strVal val="visible"/>
                                      </p:to>
                                    </p:set>
                                    <p:animEffect transition="in" filter="blinds(horizontal)">
                                      <p:cBhvr>
                                        <p:cTn id="14" dur="600"/>
                                        <p:tgtEl>
                                          <p:spTgt spid="27">
                                            <p:txEl>
                                              <p:pRg st="0" end="0"/>
                                            </p:txEl>
                                          </p:spTgt>
                                        </p:tgtEl>
                                      </p:cBhvr>
                                    </p:animEffect>
                                  </p:childTnLst>
                                  <p:subTnLst>
                                    <p:set>
                                      <p:cBhvr override="childStyle">
                                        <p:cTn dur="1" fill="hold" display="0" masterRel="nextClick" afterEffect="1"/>
                                        <p:tgtEl>
                                          <p:spTgt spid="27">
                                            <p:txEl>
                                              <p:pRg st="0" end="0"/>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21" presetID="5" presetClass="entr" presetSubtype="1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checkerboard(across)">
                                      <p:cBhvr>
                                        <p:cTn id="23" dur="10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par>
                                <p:cTn id="24" presetID="3" presetClass="entr" presetSubtype="10" fill="hold" nodeType="withEffect">
                                  <p:stCondLst>
                                    <p:cond delay="500"/>
                                  </p:stCondLst>
                                  <p:childTnLst>
                                    <p:set>
                                      <p:cBhvr>
                                        <p:cTn id="25" dur="1" fill="hold">
                                          <p:stCondLst>
                                            <p:cond delay="0"/>
                                          </p:stCondLst>
                                        </p:cTn>
                                        <p:tgtEl>
                                          <p:spTgt spid="28">
                                            <p:txEl>
                                              <p:pRg st="0" end="0"/>
                                            </p:txEl>
                                          </p:spTgt>
                                        </p:tgtEl>
                                        <p:attrNameLst>
                                          <p:attrName>style.visibility</p:attrName>
                                        </p:attrNameLst>
                                      </p:cBhvr>
                                      <p:to>
                                        <p:strVal val="visible"/>
                                      </p:to>
                                    </p:set>
                                    <p:animEffect transition="in" filter="blinds(horizontal)">
                                      <p:cBhvr>
                                        <p:cTn id="26" dur="500"/>
                                        <p:tgtEl>
                                          <p:spTgt spid="28">
                                            <p:txEl>
                                              <p:pRg st="0" end="0"/>
                                            </p:txEl>
                                          </p:spTgt>
                                        </p:tgtEl>
                                      </p:cBhvr>
                                    </p:animEffect>
                                  </p:childTnLst>
                                  <p:subTnLst>
                                    <p:set>
                                      <p:cBhvr override="childStyle">
                                        <p:cTn dur="1" fill="hold" display="0" masterRel="nextClick" afterEffect="1"/>
                                        <p:tgtEl>
                                          <p:spTgt spid="28">
                                            <p:txEl>
                                              <p:pRg st="0" end="0"/>
                                            </p:txEl>
                                          </p:spTgt>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 calcmode="lin" valueType="num">
                                      <p:cBhvr additive="base">
                                        <p:cTn id="3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33" presetID="5" presetClass="entr" presetSubtype="1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checkerboard(across)">
                                      <p:cBhvr>
                                        <p:cTn id="35" dur="10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par>
                                <p:cTn id="36" presetID="3" presetClass="entr" presetSubtype="10" fill="hold" nodeType="withEffect">
                                  <p:stCondLst>
                                    <p:cond delay="500"/>
                                  </p:stCondLst>
                                  <p:childTnLst>
                                    <p:set>
                                      <p:cBhvr>
                                        <p:cTn id="37" dur="1" fill="hold">
                                          <p:stCondLst>
                                            <p:cond delay="0"/>
                                          </p:stCondLst>
                                        </p:cTn>
                                        <p:tgtEl>
                                          <p:spTgt spid="29">
                                            <p:txEl>
                                              <p:pRg st="0" end="0"/>
                                            </p:txEl>
                                          </p:spTgt>
                                        </p:tgtEl>
                                        <p:attrNameLst>
                                          <p:attrName>style.visibility</p:attrName>
                                        </p:attrNameLst>
                                      </p:cBhvr>
                                      <p:to>
                                        <p:strVal val="visible"/>
                                      </p:to>
                                    </p:set>
                                    <p:animEffect transition="in" filter="blinds(horizontal)">
                                      <p:cBhvr>
                                        <p:cTn id="38" dur="500"/>
                                        <p:tgtEl>
                                          <p:spTgt spid="29">
                                            <p:txEl>
                                              <p:pRg st="0" end="0"/>
                                            </p:txEl>
                                          </p:spTgt>
                                        </p:tgtEl>
                                      </p:cBhvr>
                                    </p:animEffect>
                                  </p:childTnLst>
                                  <p:subTnLst>
                                    <p:set>
                                      <p:cBhvr override="childStyle">
                                        <p:cTn dur="1" fill="hold" display="0" masterRel="nextClick" afterEffect="1"/>
                                        <p:tgtEl>
                                          <p:spTgt spid="29">
                                            <p:txEl>
                                              <p:pRg st="0" end="0"/>
                                            </p:txEl>
                                          </p:spTgt>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 calcmode="lin" valueType="num">
                                      <p:cBhvr additive="base">
                                        <p:cTn id="4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45" presetID="5" presetClass="entr" presetSubtype="1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checkerboard(across)">
                                      <p:cBhvr>
                                        <p:cTn id="47" dur="10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par>
                                <p:cTn id="48" presetID="3" presetClass="entr" presetSubtype="10" fill="hold" nodeType="withEffect">
                                  <p:stCondLst>
                                    <p:cond delay="500"/>
                                  </p:stCondLst>
                                  <p:childTnLst>
                                    <p:set>
                                      <p:cBhvr>
                                        <p:cTn id="49" dur="1" fill="hold">
                                          <p:stCondLst>
                                            <p:cond delay="0"/>
                                          </p:stCondLst>
                                        </p:cTn>
                                        <p:tgtEl>
                                          <p:spTgt spid="30">
                                            <p:txEl>
                                              <p:pRg st="0" end="0"/>
                                            </p:txEl>
                                          </p:spTgt>
                                        </p:tgtEl>
                                        <p:attrNameLst>
                                          <p:attrName>style.visibility</p:attrName>
                                        </p:attrNameLst>
                                      </p:cBhvr>
                                      <p:to>
                                        <p:strVal val="visible"/>
                                      </p:to>
                                    </p:set>
                                    <p:animEffect transition="in" filter="blinds(horizontal)">
                                      <p:cBhvr>
                                        <p:cTn id="50" dur="500"/>
                                        <p:tgtEl>
                                          <p:spTgt spid="30">
                                            <p:txEl>
                                              <p:pRg st="0" end="0"/>
                                            </p:txEl>
                                          </p:spTgt>
                                        </p:tgtEl>
                                      </p:cBhvr>
                                    </p:animEffect>
                                  </p:childTnLst>
                                  <p:subTnLst>
                                    <p:set>
                                      <p:cBhvr override="childStyle">
                                        <p:cTn dur="1" fill="hold" display="0" masterRel="nextClick" afterEffect="1"/>
                                        <p:tgtEl>
                                          <p:spTgt spid="30">
                                            <p:txEl>
                                              <p:pRg st="0" end="0"/>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42686" y="2830287"/>
            <a:ext cx="8229600" cy="827314"/>
          </a:xfrm>
        </p:spPr>
        <p:txBody>
          <a:bodyPr/>
          <a:lstStyle/>
          <a:p>
            <a:pPr algn="ctr">
              <a:buNone/>
            </a:pPr>
            <a:r>
              <a:rPr lang="en-US" altLang="zh-CN" sz="4400" b="1" dirty="0" smtClean="0"/>
              <a:t>Thank you!</a:t>
            </a:r>
          </a:p>
          <a:p>
            <a:pPr algn="ctr"/>
            <a:endParaRPr lang="zh-CN" altLang="en-US" sz="3600" b="1" dirty="0"/>
          </a:p>
        </p:txBody>
      </p:sp>
      <p:sp>
        <p:nvSpPr>
          <p:cNvPr id="4" name="Rectangle 3"/>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endParaRPr lang="en-US"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81000" y="1416957"/>
            <a:ext cx="8763000" cy="3231654"/>
          </a:xfrm>
          <a:prstGeom prst="rect">
            <a:avLst/>
          </a:prstGeom>
          <a:noFill/>
          <a:ln w="9525">
            <a:noFill/>
            <a:miter lim="800000"/>
            <a:headEnd/>
            <a:tailEnd/>
          </a:ln>
        </p:spPr>
        <p:txBody>
          <a:bodyPr wrap="square">
            <a:spAutoFit/>
          </a:bodyPr>
          <a:lstStyle/>
          <a:p>
            <a:pPr>
              <a:spcBef>
                <a:spcPct val="50000"/>
              </a:spcBef>
            </a:pPr>
            <a:r>
              <a:rPr lang="en-US" altLang="zh-CN" sz="2400" dirty="0">
                <a:solidFill>
                  <a:schemeClr val="tx1"/>
                </a:solidFill>
                <a:latin typeface="Tahoma" pitchFamily="34" charset="0"/>
                <a:ea typeface="宋体" charset="-122"/>
              </a:rPr>
              <a:t>Purpose: To </a:t>
            </a:r>
            <a:r>
              <a:rPr lang="en-US" altLang="zh-CN" sz="2400" dirty="0" smtClean="0">
                <a:solidFill>
                  <a:schemeClr val="tx1"/>
                </a:solidFill>
                <a:latin typeface="Tahoma" pitchFamily="34" charset="0"/>
                <a:ea typeface="宋体" charset="-122"/>
              </a:rPr>
              <a:t>transfer </a:t>
            </a:r>
            <a:r>
              <a:rPr lang="en-US" altLang="zh-CN" sz="2400" dirty="0">
                <a:solidFill>
                  <a:schemeClr val="tx1"/>
                </a:solidFill>
                <a:latin typeface="Tahoma" pitchFamily="34" charset="0"/>
                <a:ea typeface="宋体" charset="-122"/>
              </a:rPr>
              <a:t>files between two computers</a:t>
            </a:r>
          </a:p>
          <a:p>
            <a:pPr>
              <a:spcBef>
                <a:spcPct val="50000"/>
              </a:spcBef>
            </a:pPr>
            <a:r>
              <a:rPr lang="en-US" altLang="zh-CN" sz="2400" dirty="0">
                <a:solidFill>
                  <a:schemeClr val="tx1"/>
                </a:solidFill>
                <a:latin typeface="Tahoma" pitchFamily="34" charset="0"/>
                <a:ea typeface="宋体" charset="-122"/>
              </a:rPr>
              <a:t>Goals of FTP Service</a:t>
            </a:r>
          </a:p>
          <a:p>
            <a:pPr lvl="1">
              <a:spcBef>
                <a:spcPct val="50000"/>
              </a:spcBef>
              <a:buFontTx/>
              <a:buChar char="•"/>
            </a:pPr>
            <a:r>
              <a:rPr lang="en-US" altLang="zh-CN" sz="2400" dirty="0">
                <a:solidFill>
                  <a:schemeClr val="tx1"/>
                </a:solidFill>
                <a:latin typeface="Tahoma" pitchFamily="34" charset="0"/>
                <a:ea typeface="宋体" charset="-122"/>
              </a:rPr>
              <a:t> </a:t>
            </a:r>
            <a:r>
              <a:rPr lang="en-US" altLang="zh-CN" sz="2400" b="0" dirty="0">
                <a:solidFill>
                  <a:schemeClr val="tx1"/>
                </a:solidFill>
                <a:latin typeface="Tahoma" pitchFamily="34" charset="0"/>
                <a:ea typeface="宋体" charset="-122"/>
              </a:rPr>
              <a:t>Promote sharing of files (programs and/or data)</a:t>
            </a:r>
            <a:endParaRPr lang="en-US" altLang="zh-CN" sz="2400" b="0" dirty="0">
              <a:solidFill>
                <a:schemeClr val="tx1"/>
              </a:solidFill>
              <a:latin typeface="Tempus Sans ITC" pitchFamily="82" charset="0"/>
              <a:ea typeface="宋体" charset="-122"/>
            </a:endParaRPr>
          </a:p>
          <a:p>
            <a:pPr lvl="1">
              <a:spcBef>
                <a:spcPct val="50000"/>
              </a:spcBef>
              <a:buFontTx/>
              <a:buChar char="•"/>
            </a:pPr>
            <a:r>
              <a:rPr lang="en-US" altLang="zh-CN" sz="2400" b="0" dirty="0">
                <a:solidFill>
                  <a:schemeClr val="tx1"/>
                </a:solidFill>
                <a:latin typeface="Tahoma" pitchFamily="34" charset="0"/>
                <a:ea typeface="宋体" charset="-122"/>
              </a:rPr>
              <a:t> Encourage indirect/implicit use of remote computers</a:t>
            </a:r>
            <a:endParaRPr lang="en-US" altLang="zh-CN" sz="2400" dirty="0">
              <a:solidFill>
                <a:schemeClr val="tx1"/>
              </a:solidFill>
              <a:latin typeface="Tahoma" pitchFamily="34" charset="0"/>
              <a:ea typeface="宋体" charset="-122"/>
            </a:endParaRPr>
          </a:p>
          <a:p>
            <a:pPr lvl="1">
              <a:spcBef>
                <a:spcPct val="50000"/>
              </a:spcBef>
              <a:buFontTx/>
              <a:buChar char="•"/>
            </a:pPr>
            <a:r>
              <a:rPr lang="en-US" altLang="zh-CN" sz="2400" dirty="0">
                <a:solidFill>
                  <a:schemeClr val="tx1"/>
                </a:solidFill>
                <a:latin typeface="Tahoma" pitchFamily="34" charset="0"/>
                <a:ea typeface="宋体" charset="-122"/>
              </a:rPr>
              <a:t> </a:t>
            </a:r>
            <a:r>
              <a:rPr lang="en-US" altLang="zh-CN" sz="2400" b="0" dirty="0">
                <a:solidFill>
                  <a:schemeClr val="tx1"/>
                </a:solidFill>
                <a:latin typeface="Tahoma" pitchFamily="34" charset="0"/>
                <a:ea typeface="宋体" charset="-122"/>
              </a:rPr>
              <a:t>Shield users from variations in file storage among hosts</a:t>
            </a:r>
          </a:p>
          <a:p>
            <a:pPr lvl="1">
              <a:spcBef>
                <a:spcPct val="50000"/>
              </a:spcBef>
              <a:buFontTx/>
              <a:buChar char="•"/>
            </a:pPr>
            <a:r>
              <a:rPr lang="en-US" altLang="zh-CN" sz="2400" b="0" dirty="0">
                <a:solidFill>
                  <a:schemeClr val="tx1"/>
                </a:solidFill>
                <a:latin typeface="Tahoma" pitchFamily="34" charset="0"/>
                <a:ea typeface="宋体" charset="-122"/>
              </a:rPr>
              <a:t> Transfer </a:t>
            </a:r>
            <a:r>
              <a:rPr lang="en-US" altLang="zh-CN" sz="2400" b="0" dirty="0" smtClean="0">
                <a:solidFill>
                  <a:schemeClr val="tx1"/>
                </a:solidFill>
                <a:latin typeface="Tahoma" pitchFamily="34" charset="0"/>
                <a:ea typeface="宋体" charset="-122"/>
              </a:rPr>
              <a:t>data safely, </a:t>
            </a:r>
            <a:r>
              <a:rPr lang="en-US" altLang="zh-CN" sz="2400" b="0" dirty="0">
                <a:solidFill>
                  <a:schemeClr val="tx1"/>
                </a:solidFill>
                <a:latin typeface="Tahoma" pitchFamily="34" charset="0"/>
                <a:ea typeface="宋体" charset="-122"/>
              </a:rPr>
              <a:t>reliably and efficiently</a:t>
            </a:r>
            <a:endParaRPr lang="en-US" altLang="zh-CN" sz="2400" dirty="0">
              <a:solidFill>
                <a:schemeClr val="tx1"/>
              </a:solidFill>
              <a:latin typeface="Tahoma" pitchFamily="34" charset="0"/>
              <a:ea typeface="宋体" charset="-122"/>
            </a:endParaRPr>
          </a:p>
        </p:txBody>
      </p:sp>
      <p:sp>
        <p:nvSpPr>
          <p:cNvPr id="7" name="Rectangle 6"/>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rgbClr val="000000"/>
                </a:solidFill>
                <a:latin typeface="Tahoma" pitchFamily="34" charset="0"/>
                <a:ea typeface="Tahoma" pitchFamily="34" charset="0"/>
                <a:cs typeface="Tahoma" pitchFamily="34" charset="0"/>
              </a:rPr>
              <a:t>Why do we need a FTP service?</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blinds(horizontal)">
                                      <p:cBhvr>
                                        <p:cTn id="7" dur="5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079">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079">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079">
                                            <p:txEl>
                                              <p:pRg st="5" end="5"/>
                                            </p:txEl>
                                          </p:spTgt>
                                        </p:tgtEl>
                                        <p:attrNameLst>
                                          <p:attrName>style.visibility</p:attrName>
                                        </p:attrNameLst>
                                      </p:cBhvr>
                                      <p:to>
                                        <p:strVal val="visible"/>
                                      </p:to>
                                    </p:set>
                                  </p:childTnLst>
                                </p:cTn>
                              </p:par>
                              <p:par>
                                <p:cTn id="18" presetID="3" presetClass="entr" presetSubtype="10" fill="hold" nodeType="withEffect">
                                  <p:stCondLst>
                                    <p:cond delay="0"/>
                                  </p:stCondLst>
                                  <p:childTnLst>
                                    <p:set>
                                      <p:cBhvr>
                                        <p:cTn id="19" dur="1" fill="hold">
                                          <p:stCondLst>
                                            <p:cond delay="0"/>
                                          </p:stCondLst>
                                        </p:cTn>
                                        <p:tgtEl>
                                          <p:spTgt spid="3079">
                                            <p:txEl>
                                              <p:pRg st="1" end="1"/>
                                            </p:txEl>
                                          </p:spTgt>
                                        </p:tgtEl>
                                        <p:attrNameLst>
                                          <p:attrName>style.visibility</p:attrName>
                                        </p:attrNameLst>
                                      </p:cBhvr>
                                      <p:to>
                                        <p:strVal val="visible"/>
                                      </p:to>
                                    </p:set>
                                    <p:animEffect transition="in" filter="blinds(horizontal)">
                                      <p:cBhvr>
                                        <p:cTn id="20" dur="500"/>
                                        <p:tgtEl>
                                          <p:spTgt spid="30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p:txBody>
          <a:bodyPr/>
          <a:lstStyle/>
          <a:p>
            <a:pPr eaLnBrk="1" hangingPunct="1"/>
            <a:r>
              <a:rPr lang="en-US" altLang="zh-CN" dirty="0" smtClean="0">
                <a:ea typeface="宋体" charset="-122"/>
              </a:rPr>
              <a:t>At first, file transfer may seem simple</a:t>
            </a:r>
          </a:p>
          <a:p>
            <a:pPr eaLnBrk="1" hangingPunct="1"/>
            <a:r>
              <a:rPr lang="en-US" altLang="zh-CN" dirty="0" smtClean="0">
                <a:ea typeface="宋体" charset="-122"/>
              </a:rPr>
              <a:t>Heterogeneous systems use different:</a:t>
            </a:r>
          </a:p>
          <a:p>
            <a:pPr lvl="1" eaLnBrk="1" hangingPunct="1"/>
            <a:r>
              <a:rPr lang="en-US" altLang="zh-CN" sz="2400" dirty="0" smtClean="0">
                <a:ea typeface="宋体" charset="-122"/>
              </a:rPr>
              <a:t>Operating Systems</a:t>
            </a:r>
          </a:p>
          <a:p>
            <a:pPr lvl="1" eaLnBrk="1" hangingPunct="1"/>
            <a:r>
              <a:rPr lang="en-US" altLang="zh-CN" sz="2400" dirty="0" smtClean="0">
                <a:ea typeface="宋体" charset="-122"/>
              </a:rPr>
              <a:t>Character Sets</a:t>
            </a:r>
          </a:p>
          <a:p>
            <a:pPr lvl="1" eaLnBrk="1" hangingPunct="1"/>
            <a:r>
              <a:rPr lang="en-US" altLang="zh-CN" sz="2400" dirty="0" smtClean="0">
                <a:ea typeface="宋体" charset="-122"/>
              </a:rPr>
              <a:t>Directory Structures</a:t>
            </a:r>
          </a:p>
          <a:p>
            <a:pPr lvl="1" eaLnBrk="1" hangingPunct="1"/>
            <a:r>
              <a:rPr lang="en-US" altLang="zh-CN" sz="2400" dirty="0" smtClean="0">
                <a:ea typeface="宋体" charset="-122"/>
              </a:rPr>
              <a:t>File Structures and Formats</a:t>
            </a:r>
            <a:endParaRPr lang="en-US" altLang="zh-CN" sz="2800" dirty="0" smtClean="0">
              <a:ea typeface="宋体" charset="-122"/>
            </a:endParaRPr>
          </a:p>
          <a:p>
            <a:pPr eaLnBrk="1" hangingPunct="1"/>
            <a:r>
              <a:rPr lang="en-US" altLang="zh-CN" sz="2800" dirty="0" smtClean="0">
                <a:ea typeface="宋体" charset="-122"/>
              </a:rPr>
              <a:t>FTP needs to address and resolve these problems</a:t>
            </a:r>
          </a:p>
        </p:txBody>
      </p:sp>
      <p:sp>
        <p:nvSpPr>
          <p:cNvPr id="6147" name="Line 4"/>
          <p:cNvSpPr>
            <a:spLocks noChangeShapeType="1"/>
          </p:cNvSpPr>
          <p:nvPr/>
        </p:nvSpPr>
        <p:spPr bwMode="auto">
          <a:xfrm>
            <a:off x="5893552" y="3384640"/>
            <a:ext cx="457200" cy="0"/>
          </a:xfrm>
          <a:prstGeom prst="line">
            <a:avLst/>
          </a:prstGeom>
          <a:noFill/>
          <a:ln w="9525">
            <a:solidFill>
              <a:schemeClr val="tx1"/>
            </a:solidFill>
            <a:round/>
            <a:headEnd/>
            <a:tailEnd/>
          </a:ln>
        </p:spPr>
        <p:txBody>
          <a:bodyPr/>
          <a:lstStyle/>
          <a:p>
            <a:endParaRPr lang="zh-CN" altLang="en-US"/>
          </a:p>
        </p:txBody>
      </p:sp>
      <p:sp>
        <p:nvSpPr>
          <p:cNvPr id="6148" name="Line 7"/>
          <p:cNvSpPr>
            <a:spLocks noChangeShapeType="1"/>
          </p:cNvSpPr>
          <p:nvPr/>
        </p:nvSpPr>
        <p:spPr bwMode="auto">
          <a:xfrm>
            <a:off x="6884152" y="3308440"/>
            <a:ext cx="685800" cy="0"/>
          </a:xfrm>
          <a:prstGeom prst="line">
            <a:avLst/>
          </a:prstGeom>
          <a:noFill/>
          <a:ln w="9525">
            <a:solidFill>
              <a:schemeClr val="tx1"/>
            </a:solidFill>
            <a:round/>
            <a:headEnd/>
            <a:tailEnd/>
          </a:ln>
        </p:spPr>
        <p:txBody>
          <a:bodyPr/>
          <a:lstStyle/>
          <a:p>
            <a:endParaRPr lang="zh-CN" altLang="en-US"/>
          </a:p>
        </p:txBody>
      </p:sp>
      <p:pic>
        <p:nvPicPr>
          <p:cNvPr id="6149" name="Picture 8" descr="Sun CorporateL"/>
          <p:cNvPicPr>
            <a:picLocks noChangeAspect="1" noChangeArrowheads="1"/>
          </p:cNvPicPr>
          <p:nvPr/>
        </p:nvPicPr>
        <p:blipFill>
          <a:blip r:embed="rId3" cstate="print"/>
          <a:srcRect/>
          <a:stretch>
            <a:fillRect/>
          </a:stretch>
        </p:blipFill>
        <p:spPr bwMode="auto">
          <a:xfrm>
            <a:off x="6274552" y="3765640"/>
            <a:ext cx="1066800" cy="673100"/>
          </a:xfrm>
          <a:prstGeom prst="rect">
            <a:avLst/>
          </a:prstGeom>
          <a:noFill/>
          <a:ln w="9525">
            <a:noFill/>
            <a:miter lim="800000"/>
            <a:headEnd/>
            <a:tailEnd/>
          </a:ln>
        </p:spPr>
      </p:pic>
      <p:sp>
        <p:nvSpPr>
          <p:cNvPr id="6150" name="Line 9"/>
          <p:cNvSpPr>
            <a:spLocks noChangeShapeType="1"/>
          </p:cNvSpPr>
          <p:nvPr/>
        </p:nvSpPr>
        <p:spPr bwMode="auto">
          <a:xfrm>
            <a:off x="6655552" y="3460840"/>
            <a:ext cx="0" cy="304800"/>
          </a:xfrm>
          <a:prstGeom prst="line">
            <a:avLst/>
          </a:prstGeom>
          <a:noFill/>
          <a:ln w="9525">
            <a:solidFill>
              <a:schemeClr val="tx1"/>
            </a:solidFill>
            <a:round/>
            <a:headEnd/>
            <a:tailEnd/>
          </a:ln>
        </p:spPr>
        <p:txBody>
          <a:bodyPr/>
          <a:lstStyle/>
          <a:p>
            <a:endParaRPr lang="zh-CN" altLang="en-US"/>
          </a:p>
        </p:txBody>
      </p:sp>
      <p:pic>
        <p:nvPicPr>
          <p:cNvPr id="6151" name="Picture 11"/>
          <p:cNvPicPr>
            <a:picLocks noChangeAspect="1" noChangeArrowheads="1"/>
          </p:cNvPicPr>
          <p:nvPr/>
        </p:nvPicPr>
        <p:blipFill>
          <a:blip r:embed="rId4" cstate="print"/>
          <a:srcRect/>
          <a:stretch>
            <a:fillRect/>
          </a:stretch>
        </p:blipFill>
        <p:spPr bwMode="auto">
          <a:xfrm>
            <a:off x="6350752" y="2775040"/>
            <a:ext cx="619125" cy="723900"/>
          </a:xfrm>
          <a:prstGeom prst="rect">
            <a:avLst/>
          </a:prstGeom>
          <a:noFill/>
          <a:ln w="9525">
            <a:noFill/>
            <a:miter lim="800000"/>
            <a:headEnd/>
            <a:tailEnd/>
          </a:ln>
        </p:spPr>
      </p:pic>
      <p:pic>
        <p:nvPicPr>
          <p:cNvPr id="6152" name="Picture 12"/>
          <p:cNvPicPr>
            <a:picLocks noChangeAspect="1" noChangeArrowheads="1"/>
          </p:cNvPicPr>
          <p:nvPr/>
        </p:nvPicPr>
        <p:blipFill>
          <a:blip r:embed="rId5" cstate="print"/>
          <a:srcRect/>
          <a:stretch>
            <a:fillRect/>
          </a:stretch>
        </p:blipFill>
        <p:spPr bwMode="auto">
          <a:xfrm>
            <a:off x="7569952" y="2927440"/>
            <a:ext cx="792163" cy="914400"/>
          </a:xfrm>
          <a:prstGeom prst="rect">
            <a:avLst/>
          </a:prstGeom>
          <a:noFill/>
          <a:ln w="9525">
            <a:noFill/>
            <a:miter lim="800000"/>
            <a:headEnd/>
            <a:tailEnd/>
          </a:ln>
        </p:spPr>
      </p:pic>
      <p:pic>
        <p:nvPicPr>
          <p:cNvPr id="6153" name="Picture 13"/>
          <p:cNvPicPr>
            <a:picLocks noChangeAspect="1" noChangeArrowheads="1"/>
          </p:cNvPicPr>
          <p:nvPr/>
        </p:nvPicPr>
        <p:blipFill>
          <a:blip r:embed="rId6" cstate="print"/>
          <a:srcRect/>
          <a:stretch>
            <a:fillRect/>
          </a:stretch>
        </p:blipFill>
        <p:spPr bwMode="auto">
          <a:xfrm>
            <a:off x="5360152" y="3079840"/>
            <a:ext cx="523875" cy="542925"/>
          </a:xfrm>
          <a:prstGeom prst="rect">
            <a:avLst/>
          </a:prstGeom>
          <a:noFill/>
          <a:ln w="9525">
            <a:noFill/>
            <a:miter lim="800000"/>
            <a:headEnd/>
            <a:tailEnd/>
          </a:ln>
        </p:spPr>
      </p:pic>
      <p:sp>
        <p:nvSpPr>
          <p:cNvPr id="14" name="Rectangle 13"/>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rgbClr val="000000"/>
                </a:solidFill>
                <a:latin typeface="Tahoma" pitchFamily="34" charset="0"/>
                <a:ea typeface="Tahoma" pitchFamily="34" charset="0"/>
                <a:cs typeface="Tahoma" pitchFamily="34" charset="0"/>
              </a:rPr>
              <a:t>Problems of file transfer</a:t>
            </a:r>
            <a:endParaRPr lang="en-US" sz="2800" dirty="0">
              <a:solidFill>
                <a:srgbClr val="00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loud"/>
          <p:cNvSpPr>
            <a:spLocks noChangeAspect="1" noEditPoints="1" noChangeArrowheads="1"/>
          </p:cNvSpPr>
          <p:nvPr/>
        </p:nvSpPr>
        <p:spPr bwMode="auto">
          <a:xfrm rot="16860000">
            <a:off x="2893219" y="3886994"/>
            <a:ext cx="3433762"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endParaRPr lang="zh-CN" altLang="zh-CN" sz="1800" b="0">
              <a:solidFill>
                <a:schemeClr val="tx1"/>
              </a:solidFill>
              <a:latin typeface="Arial" charset="0"/>
            </a:endParaRPr>
          </a:p>
        </p:txBody>
      </p:sp>
      <p:sp>
        <p:nvSpPr>
          <p:cNvPr id="7171" name="Rectangle 4"/>
          <p:cNvSpPr>
            <a:spLocks noChangeArrowheads="1"/>
          </p:cNvSpPr>
          <p:nvPr/>
        </p:nvSpPr>
        <p:spPr bwMode="auto">
          <a:xfrm>
            <a:off x="685800" y="3978275"/>
            <a:ext cx="7772400" cy="2438400"/>
          </a:xfrm>
          <a:prstGeom prst="rect">
            <a:avLst/>
          </a:prstGeom>
          <a:noFill/>
          <a:ln w="9525">
            <a:noFill/>
            <a:miter lim="800000"/>
            <a:headEnd/>
            <a:tailEnd/>
          </a:ln>
        </p:spPr>
        <p:txBody>
          <a:bodyPr/>
          <a:lstStyle/>
          <a:p>
            <a:pPr marL="342900" indent="-342900">
              <a:spcBef>
                <a:spcPct val="20000"/>
              </a:spcBef>
              <a:buFontTx/>
              <a:buChar char="•"/>
            </a:pPr>
            <a:endParaRPr lang="en-US" altLang="zh-CN" sz="3200" b="0">
              <a:solidFill>
                <a:schemeClr val="tx1"/>
              </a:solidFill>
              <a:latin typeface="Times New Roman" charset="0"/>
              <a:ea typeface="宋体" charset="-122"/>
            </a:endParaRPr>
          </a:p>
          <a:p>
            <a:pPr marL="342900" indent="-342900">
              <a:spcBef>
                <a:spcPct val="20000"/>
              </a:spcBef>
              <a:buFontTx/>
              <a:buChar char="•"/>
            </a:pPr>
            <a:endParaRPr lang="en-US" altLang="zh-CN" sz="3200" b="0">
              <a:solidFill>
                <a:schemeClr val="tx1"/>
              </a:solidFill>
              <a:latin typeface="Times New Roman" charset="0"/>
              <a:ea typeface="宋体" charset="-122"/>
            </a:endParaRPr>
          </a:p>
        </p:txBody>
      </p:sp>
      <p:sp>
        <p:nvSpPr>
          <p:cNvPr id="7172" name="Rectangle 5"/>
          <p:cNvSpPr>
            <a:spLocks noChangeArrowheads="1"/>
          </p:cNvSpPr>
          <p:nvPr/>
        </p:nvSpPr>
        <p:spPr bwMode="auto">
          <a:xfrm>
            <a:off x="1447800" y="2073275"/>
            <a:ext cx="1828800" cy="914400"/>
          </a:xfrm>
          <a:prstGeom prst="rect">
            <a:avLst/>
          </a:prstGeom>
          <a:solidFill>
            <a:srgbClr val="C0C0C0"/>
          </a:solidFill>
          <a:ln w="9525">
            <a:solidFill>
              <a:schemeClr val="tx1"/>
            </a:solidFill>
            <a:miter lim="800000"/>
            <a:headEnd/>
            <a:tailEnd/>
          </a:ln>
        </p:spPr>
        <p:txBody>
          <a:bodyPr wrap="none" anchor="ctr"/>
          <a:lstStyle/>
          <a:p>
            <a:pPr algn="ctr"/>
            <a:r>
              <a:rPr lang="en-US" altLang="zh-CN">
                <a:solidFill>
                  <a:schemeClr val="tx1"/>
                </a:solidFill>
                <a:latin typeface="Tahoma" pitchFamily="34" charset="0"/>
                <a:ea typeface="宋体" charset="-122"/>
              </a:rPr>
              <a:t>User</a:t>
            </a:r>
          </a:p>
          <a:p>
            <a:pPr algn="ctr"/>
            <a:r>
              <a:rPr lang="en-US" altLang="zh-CN">
                <a:solidFill>
                  <a:schemeClr val="tx1"/>
                </a:solidFill>
                <a:latin typeface="Tahoma" pitchFamily="34" charset="0"/>
                <a:ea typeface="宋体" charset="-122"/>
              </a:rPr>
              <a:t>Interface</a:t>
            </a:r>
          </a:p>
        </p:txBody>
      </p:sp>
      <p:sp>
        <p:nvSpPr>
          <p:cNvPr id="7173" name="Rectangle 6"/>
          <p:cNvSpPr>
            <a:spLocks noChangeArrowheads="1"/>
          </p:cNvSpPr>
          <p:nvPr/>
        </p:nvSpPr>
        <p:spPr bwMode="auto">
          <a:xfrm>
            <a:off x="1447800" y="5273675"/>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latin typeface="Tahoma" pitchFamily="34" charset="0"/>
                <a:ea typeface="宋体" charset="-122"/>
              </a:rPr>
              <a:t>User </a:t>
            </a:r>
          </a:p>
          <a:p>
            <a:pPr algn="ctr">
              <a:lnSpc>
                <a:spcPct val="90000"/>
              </a:lnSpc>
            </a:pPr>
            <a:r>
              <a:rPr lang="en-US" altLang="zh-CN" dirty="0" smtClean="0">
                <a:solidFill>
                  <a:schemeClr val="tx1"/>
                </a:solidFill>
                <a:latin typeface="Tahoma" pitchFamily="34" charset="0"/>
                <a:ea typeface="宋体" charset="-122"/>
              </a:rPr>
              <a:t> Data Transfer</a:t>
            </a:r>
          </a:p>
          <a:p>
            <a:pPr algn="ctr">
              <a:lnSpc>
                <a:spcPct val="90000"/>
              </a:lnSpc>
            </a:pPr>
            <a:r>
              <a:rPr lang="en-US" altLang="zh-CN" dirty="0" smtClean="0">
                <a:solidFill>
                  <a:schemeClr val="tx1"/>
                </a:solidFill>
                <a:latin typeface="Tahoma" pitchFamily="34" charset="0"/>
                <a:ea typeface="宋体" charset="-122"/>
              </a:rPr>
              <a:t>Process</a:t>
            </a:r>
          </a:p>
        </p:txBody>
      </p:sp>
      <p:sp>
        <p:nvSpPr>
          <p:cNvPr id="7174" name="Rectangle 7"/>
          <p:cNvSpPr>
            <a:spLocks noChangeArrowheads="1"/>
          </p:cNvSpPr>
          <p:nvPr/>
        </p:nvSpPr>
        <p:spPr bwMode="auto">
          <a:xfrm>
            <a:off x="1447800" y="3673475"/>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a:solidFill>
                  <a:schemeClr val="tx1"/>
                </a:solidFill>
                <a:latin typeface="Tahoma" pitchFamily="34" charset="0"/>
                <a:ea typeface="宋体" charset="-122"/>
              </a:rPr>
              <a:t>User</a:t>
            </a:r>
          </a:p>
          <a:p>
            <a:pPr algn="ctr">
              <a:lnSpc>
                <a:spcPct val="85000"/>
              </a:lnSpc>
            </a:pPr>
            <a:r>
              <a:rPr lang="en-US" altLang="zh-CN" dirty="0" smtClean="0">
                <a:solidFill>
                  <a:schemeClr val="tx1"/>
                </a:solidFill>
                <a:latin typeface="Tahoma" pitchFamily="34" charset="0"/>
                <a:ea typeface="宋体" charset="-122"/>
              </a:rPr>
              <a:t>Control </a:t>
            </a:r>
          </a:p>
          <a:p>
            <a:pPr algn="ctr">
              <a:lnSpc>
                <a:spcPct val="85000"/>
              </a:lnSpc>
            </a:pPr>
            <a:r>
              <a:rPr lang="en-US" altLang="zh-CN" dirty="0" smtClean="0">
                <a:solidFill>
                  <a:schemeClr val="tx1"/>
                </a:solidFill>
                <a:latin typeface="Tahoma" pitchFamily="34" charset="0"/>
                <a:ea typeface="宋体" charset="-122"/>
              </a:rPr>
              <a:t>Process</a:t>
            </a:r>
            <a:endParaRPr lang="en-US" altLang="zh-CN" dirty="0">
              <a:solidFill>
                <a:schemeClr val="tx1"/>
              </a:solidFill>
              <a:latin typeface="Tahoma" pitchFamily="34" charset="0"/>
              <a:ea typeface="宋体" charset="-122"/>
            </a:endParaRPr>
          </a:p>
        </p:txBody>
      </p:sp>
      <p:sp>
        <p:nvSpPr>
          <p:cNvPr id="7175" name="Rectangle 8"/>
          <p:cNvSpPr>
            <a:spLocks noChangeArrowheads="1"/>
          </p:cNvSpPr>
          <p:nvPr/>
        </p:nvSpPr>
        <p:spPr bwMode="auto">
          <a:xfrm>
            <a:off x="1219200" y="1844675"/>
            <a:ext cx="2286000" cy="46482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7176" name="Rectangle 9"/>
          <p:cNvSpPr>
            <a:spLocks noChangeArrowheads="1"/>
          </p:cNvSpPr>
          <p:nvPr/>
        </p:nvSpPr>
        <p:spPr bwMode="auto">
          <a:xfrm>
            <a:off x="5943600" y="3673475"/>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latin typeface="Tahoma" pitchFamily="34" charset="0"/>
                <a:ea typeface="宋体" charset="-122"/>
              </a:rPr>
              <a:t>Server </a:t>
            </a:r>
          </a:p>
          <a:p>
            <a:pPr algn="ctr">
              <a:lnSpc>
                <a:spcPct val="85000"/>
              </a:lnSpc>
            </a:pPr>
            <a:r>
              <a:rPr lang="en-US" altLang="zh-CN" dirty="0" smtClean="0">
                <a:solidFill>
                  <a:schemeClr val="tx1"/>
                </a:solidFill>
                <a:latin typeface="Tahoma" pitchFamily="34" charset="0"/>
                <a:ea typeface="宋体" charset="-122"/>
              </a:rPr>
              <a:t>Control</a:t>
            </a:r>
            <a:endParaRPr lang="en-US" altLang="zh-CN" dirty="0">
              <a:solidFill>
                <a:schemeClr val="tx1"/>
              </a:solidFill>
              <a:latin typeface="Tahoma" pitchFamily="34" charset="0"/>
              <a:ea typeface="宋体" charset="-122"/>
            </a:endParaRPr>
          </a:p>
          <a:p>
            <a:pPr algn="ctr">
              <a:lnSpc>
                <a:spcPct val="85000"/>
              </a:lnSpc>
            </a:pPr>
            <a:r>
              <a:rPr lang="en-US" altLang="zh-CN" dirty="0" smtClean="0">
                <a:solidFill>
                  <a:schemeClr val="tx1"/>
                </a:solidFill>
                <a:latin typeface="Tahoma" pitchFamily="34" charset="0"/>
                <a:ea typeface="宋体" charset="-122"/>
              </a:rPr>
              <a:t>Process</a:t>
            </a:r>
            <a:endParaRPr lang="en-US" altLang="zh-CN" dirty="0">
              <a:solidFill>
                <a:schemeClr val="tx1"/>
              </a:solidFill>
              <a:latin typeface="Tahoma" pitchFamily="34" charset="0"/>
              <a:ea typeface="宋体" charset="-122"/>
            </a:endParaRPr>
          </a:p>
        </p:txBody>
      </p:sp>
      <p:sp>
        <p:nvSpPr>
          <p:cNvPr id="7177" name="Rectangle 10"/>
          <p:cNvSpPr>
            <a:spLocks noChangeArrowheads="1"/>
          </p:cNvSpPr>
          <p:nvPr/>
        </p:nvSpPr>
        <p:spPr bwMode="auto">
          <a:xfrm>
            <a:off x="5943600" y="5273675"/>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a:solidFill>
                  <a:schemeClr val="tx1"/>
                </a:solidFill>
                <a:latin typeface="Tahoma" pitchFamily="34" charset="0"/>
                <a:ea typeface="宋体" charset="-122"/>
              </a:rPr>
              <a:t>Server </a:t>
            </a:r>
          </a:p>
          <a:p>
            <a:pPr algn="ctr">
              <a:lnSpc>
                <a:spcPct val="90000"/>
              </a:lnSpc>
            </a:pPr>
            <a:r>
              <a:rPr lang="en-US" altLang="zh-CN" dirty="0">
                <a:solidFill>
                  <a:schemeClr val="tx1"/>
                </a:solidFill>
                <a:latin typeface="Tahoma" pitchFamily="34" charset="0"/>
                <a:ea typeface="宋体" charset="-122"/>
              </a:rPr>
              <a:t> Data Transfer </a:t>
            </a:r>
          </a:p>
          <a:p>
            <a:pPr algn="ctr">
              <a:lnSpc>
                <a:spcPct val="90000"/>
              </a:lnSpc>
            </a:pPr>
            <a:r>
              <a:rPr lang="en-US" altLang="zh-CN" dirty="0" smtClean="0">
                <a:solidFill>
                  <a:schemeClr val="tx1"/>
                </a:solidFill>
                <a:latin typeface="Tahoma" pitchFamily="34" charset="0"/>
                <a:ea typeface="宋体" charset="-122"/>
              </a:rPr>
              <a:t>Process</a:t>
            </a:r>
            <a:endParaRPr lang="en-US" altLang="zh-CN" dirty="0">
              <a:solidFill>
                <a:schemeClr val="tx1"/>
              </a:solidFill>
              <a:latin typeface="Tahoma" pitchFamily="34" charset="0"/>
              <a:ea typeface="宋体" charset="-122"/>
            </a:endParaRPr>
          </a:p>
        </p:txBody>
      </p:sp>
      <p:sp>
        <p:nvSpPr>
          <p:cNvPr id="7178" name="Rectangle 11"/>
          <p:cNvSpPr>
            <a:spLocks noChangeArrowheads="1"/>
          </p:cNvSpPr>
          <p:nvPr/>
        </p:nvSpPr>
        <p:spPr bwMode="auto">
          <a:xfrm>
            <a:off x="5791200" y="3444875"/>
            <a:ext cx="2209800" cy="30480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7179" name="Line 12"/>
          <p:cNvSpPr>
            <a:spLocks noChangeShapeType="1"/>
          </p:cNvSpPr>
          <p:nvPr/>
        </p:nvSpPr>
        <p:spPr bwMode="auto">
          <a:xfrm>
            <a:off x="3276600" y="4130675"/>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7180" name="Line 13"/>
          <p:cNvSpPr>
            <a:spLocks noChangeShapeType="1"/>
          </p:cNvSpPr>
          <p:nvPr/>
        </p:nvSpPr>
        <p:spPr bwMode="auto">
          <a:xfrm>
            <a:off x="3276600" y="5730875"/>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7181" name="Text Box 14"/>
          <p:cNvSpPr txBox="1">
            <a:spLocks noChangeArrowheads="1"/>
          </p:cNvSpPr>
          <p:nvPr/>
        </p:nvSpPr>
        <p:spPr bwMode="auto">
          <a:xfrm>
            <a:off x="1905000" y="1404938"/>
            <a:ext cx="849313"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client</a:t>
            </a:r>
          </a:p>
        </p:txBody>
      </p:sp>
      <p:sp>
        <p:nvSpPr>
          <p:cNvPr id="7182" name="Text Box 15"/>
          <p:cNvSpPr txBox="1">
            <a:spLocks noChangeArrowheads="1"/>
          </p:cNvSpPr>
          <p:nvPr/>
        </p:nvSpPr>
        <p:spPr bwMode="auto">
          <a:xfrm>
            <a:off x="6400800" y="2987675"/>
            <a:ext cx="958850"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server</a:t>
            </a:r>
          </a:p>
        </p:txBody>
      </p:sp>
      <p:sp>
        <p:nvSpPr>
          <p:cNvPr id="7183" name="Text Box 16"/>
          <p:cNvSpPr txBox="1">
            <a:spLocks noChangeArrowheads="1"/>
          </p:cNvSpPr>
          <p:nvPr/>
        </p:nvSpPr>
        <p:spPr bwMode="auto">
          <a:xfrm>
            <a:off x="3657600" y="3683000"/>
            <a:ext cx="1911350" cy="822325"/>
          </a:xfrm>
          <a:prstGeom prst="rect">
            <a:avLst/>
          </a:prstGeom>
          <a:noFill/>
          <a:ln w="9525">
            <a:noFill/>
            <a:miter lim="800000"/>
            <a:headEnd/>
            <a:tailEnd/>
          </a:ln>
        </p:spPr>
        <p:txBody>
          <a:bodyPr wrap="none">
            <a:spAutoFit/>
          </a:bodyPr>
          <a:lstStyle/>
          <a:p>
            <a:r>
              <a:rPr lang="en-US" altLang="zh-CN" sz="2400">
                <a:solidFill>
                  <a:srgbClr val="FFFF00"/>
                </a:solidFill>
                <a:latin typeface="Times New Roman" charset="0"/>
                <a:ea typeface="宋体" charset="-122"/>
              </a:rPr>
              <a:t>  </a:t>
            </a:r>
            <a:r>
              <a:rPr lang="en-US" altLang="zh-CN" sz="2400">
                <a:solidFill>
                  <a:srgbClr val="6666FF"/>
                </a:solidFill>
                <a:latin typeface="Tahoma" pitchFamily="34" charset="0"/>
                <a:ea typeface="宋体" charset="-122"/>
              </a:rPr>
              <a:t>Control</a:t>
            </a:r>
          </a:p>
          <a:p>
            <a:r>
              <a:rPr lang="en-US" altLang="zh-CN" sz="2400">
                <a:solidFill>
                  <a:srgbClr val="6666FF"/>
                </a:solidFill>
                <a:latin typeface="Tahoma" pitchFamily="34" charset="0"/>
                <a:ea typeface="宋体" charset="-122"/>
              </a:rPr>
              <a:t>Connection</a:t>
            </a:r>
          </a:p>
        </p:txBody>
      </p:sp>
      <p:sp>
        <p:nvSpPr>
          <p:cNvPr id="7184" name="Text Box 17"/>
          <p:cNvSpPr txBox="1">
            <a:spLocks noChangeArrowheads="1"/>
          </p:cNvSpPr>
          <p:nvPr/>
        </p:nvSpPr>
        <p:spPr bwMode="auto">
          <a:xfrm>
            <a:off x="3423312" y="5273675"/>
            <a:ext cx="2366353" cy="830997"/>
          </a:xfrm>
          <a:prstGeom prst="rect">
            <a:avLst/>
          </a:prstGeom>
          <a:noFill/>
          <a:ln w="9525">
            <a:noFill/>
            <a:miter lim="800000"/>
            <a:headEnd/>
            <a:tailEnd/>
          </a:ln>
        </p:spPr>
        <p:txBody>
          <a:bodyPr wrap="none">
            <a:spAutoFit/>
          </a:bodyPr>
          <a:lstStyle/>
          <a:p>
            <a:r>
              <a:rPr lang="en-US" altLang="zh-CN" sz="2400" dirty="0">
                <a:solidFill>
                  <a:srgbClr val="6666FF"/>
                </a:solidFill>
                <a:latin typeface="Tahoma" pitchFamily="34" charset="0"/>
                <a:ea typeface="宋体" charset="-122"/>
              </a:rPr>
              <a:t>     Data</a:t>
            </a:r>
          </a:p>
          <a:p>
            <a:r>
              <a:rPr lang="en-US" altLang="zh-CN" sz="2400" dirty="0" smtClean="0">
                <a:solidFill>
                  <a:srgbClr val="6666FF"/>
                </a:solidFill>
                <a:latin typeface="Tahoma" pitchFamily="34" charset="0"/>
                <a:ea typeface="宋体" charset="-122"/>
              </a:rPr>
              <a:t>Connection(s)</a:t>
            </a:r>
            <a:endParaRPr lang="en-US" altLang="zh-CN" sz="2400" dirty="0">
              <a:solidFill>
                <a:srgbClr val="6666FF"/>
              </a:solidFill>
              <a:latin typeface="Tahoma" pitchFamily="34" charset="0"/>
              <a:ea typeface="宋体" charset="-122"/>
            </a:endParaRPr>
          </a:p>
        </p:txBody>
      </p:sp>
      <p:sp>
        <p:nvSpPr>
          <p:cNvPr id="7185" name="Line 18"/>
          <p:cNvSpPr>
            <a:spLocks noChangeShapeType="1"/>
          </p:cNvSpPr>
          <p:nvPr/>
        </p:nvSpPr>
        <p:spPr bwMode="auto">
          <a:xfrm>
            <a:off x="2362200" y="2987675"/>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7186" name="Line 19"/>
          <p:cNvSpPr>
            <a:spLocks noChangeShapeType="1"/>
          </p:cNvSpPr>
          <p:nvPr/>
        </p:nvSpPr>
        <p:spPr bwMode="auto">
          <a:xfrm>
            <a:off x="2362200" y="4587875"/>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7187" name="Line 20"/>
          <p:cNvSpPr>
            <a:spLocks noChangeShapeType="1"/>
          </p:cNvSpPr>
          <p:nvPr/>
        </p:nvSpPr>
        <p:spPr bwMode="auto">
          <a:xfrm>
            <a:off x="6858000" y="4587875"/>
            <a:ext cx="0" cy="685800"/>
          </a:xfrm>
          <a:prstGeom prst="line">
            <a:avLst/>
          </a:prstGeom>
          <a:noFill/>
          <a:ln w="9525">
            <a:solidFill>
              <a:schemeClr val="tx1"/>
            </a:solidFill>
            <a:round/>
            <a:headEnd type="triangle" w="sm" len="lg"/>
            <a:tailEnd type="triangle" w="sm" len="lg"/>
          </a:ln>
        </p:spPr>
        <p:txBody>
          <a:bodyPr/>
          <a:lstStyle/>
          <a:p>
            <a:endParaRPr lang="zh-CN" altLang="en-US"/>
          </a:p>
        </p:txBody>
      </p:sp>
      <p:grpSp>
        <p:nvGrpSpPr>
          <p:cNvPr id="2" name="Group 21"/>
          <p:cNvGrpSpPr>
            <a:grpSpLocks/>
          </p:cNvGrpSpPr>
          <p:nvPr/>
        </p:nvGrpSpPr>
        <p:grpSpPr bwMode="auto">
          <a:xfrm>
            <a:off x="3336925" y="1282700"/>
            <a:ext cx="5730875" cy="866775"/>
            <a:chOff x="2064" y="912"/>
            <a:chExt cx="3610" cy="546"/>
          </a:xfrm>
        </p:grpSpPr>
        <p:sp>
          <p:nvSpPr>
            <p:cNvPr id="7215" name="Text Box 22"/>
            <p:cNvSpPr txBox="1">
              <a:spLocks noChangeArrowheads="1"/>
            </p:cNvSpPr>
            <p:nvPr/>
          </p:nvSpPr>
          <p:spPr bwMode="auto">
            <a:xfrm>
              <a:off x="2688" y="912"/>
              <a:ext cx="2986" cy="518"/>
            </a:xfrm>
            <a:prstGeom prst="rect">
              <a:avLst/>
            </a:prstGeom>
            <a:noFill/>
            <a:ln w="9525">
              <a:noFill/>
              <a:miter lim="800000"/>
              <a:headEnd/>
              <a:tailEnd/>
            </a:ln>
          </p:spPr>
          <p:txBody>
            <a:bodyPr wrap="none">
              <a:spAutoFit/>
            </a:bodyPr>
            <a:lstStyle/>
            <a:p>
              <a:r>
                <a:rPr lang="en-US" altLang="zh-CN" sz="2400">
                  <a:solidFill>
                    <a:schemeClr val="tx1"/>
                  </a:solidFill>
                  <a:ea typeface="宋体" charset="-122"/>
                </a:rPr>
                <a:t>* Insulates users from “raw”  </a:t>
              </a:r>
            </a:p>
            <a:p>
              <a:r>
                <a:rPr lang="en-US" altLang="zh-CN" sz="2400">
                  <a:solidFill>
                    <a:schemeClr val="tx1"/>
                  </a:solidFill>
                  <a:ea typeface="宋体" charset="-122"/>
                </a:rPr>
                <a:t>   FTP commands</a:t>
              </a:r>
            </a:p>
          </p:txBody>
        </p:sp>
        <p:sp>
          <p:nvSpPr>
            <p:cNvPr id="7216" name="AutoShape 23"/>
            <p:cNvSpPr>
              <a:spLocks noChangeArrowheads="1"/>
            </p:cNvSpPr>
            <p:nvPr/>
          </p:nvSpPr>
          <p:spPr bwMode="auto">
            <a:xfrm rot="-1740000">
              <a:off x="2064" y="1152"/>
              <a:ext cx="615" cy="306"/>
            </a:xfrm>
            <a:prstGeom prst="leftArrow">
              <a:avLst>
                <a:gd name="adj1" fmla="val 50000"/>
                <a:gd name="adj2" fmla="val 50245"/>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grpSp>
        <p:nvGrpSpPr>
          <p:cNvPr id="3" name="Group 24"/>
          <p:cNvGrpSpPr>
            <a:grpSpLocks/>
          </p:cNvGrpSpPr>
          <p:nvPr/>
        </p:nvGrpSpPr>
        <p:grpSpPr bwMode="auto">
          <a:xfrm>
            <a:off x="4419600" y="1427163"/>
            <a:ext cx="3841750" cy="2627312"/>
            <a:chOff x="2784" y="902"/>
            <a:chExt cx="2420" cy="1655"/>
          </a:xfrm>
        </p:grpSpPr>
        <p:sp>
          <p:nvSpPr>
            <p:cNvPr id="7213" name="Text Box 25"/>
            <p:cNvSpPr txBox="1">
              <a:spLocks noChangeArrowheads="1"/>
            </p:cNvSpPr>
            <p:nvPr/>
          </p:nvSpPr>
          <p:spPr bwMode="auto">
            <a:xfrm>
              <a:off x="2784" y="902"/>
              <a:ext cx="2420" cy="442"/>
            </a:xfrm>
            <a:prstGeom prst="rect">
              <a:avLst/>
            </a:prstGeom>
            <a:noFill/>
            <a:ln w="9525">
              <a:noFill/>
              <a:miter lim="800000"/>
              <a:headEnd/>
              <a:tailEnd/>
            </a:ln>
          </p:spPr>
          <p:txBody>
            <a:bodyPr wrap="none">
              <a:spAutoFit/>
            </a:bodyPr>
            <a:lstStyle/>
            <a:p>
              <a:r>
                <a:rPr lang="en-US" altLang="zh-CN">
                  <a:solidFill>
                    <a:schemeClr val="tx1"/>
                  </a:solidFill>
                  <a:ea typeface="宋体" charset="-122"/>
                </a:rPr>
                <a:t>Server is listening on port 21</a:t>
              </a:r>
            </a:p>
            <a:p>
              <a:r>
                <a:rPr lang="en-US" altLang="zh-CN">
                  <a:solidFill>
                    <a:schemeClr val="tx1"/>
                  </a:solidFill>
                  <a:ea typeface="宋体" charset="-122"/>
                </a:rPr>
                <a:t>for connection requests</a:t>
              </a:r>
            </a:p>
          </p:txBody>
        </p:sp>
        <p:sp>
          <p:nvSpPr>
            <p:cNvPr id="7214" name="AutoShape 26"/>
            <p:cNvSpPr>
              <a:spLocks noChangeArrowheads="1"/>
            </p:cNvSpPr>
            <p:nvPr/>
          </p:nvSpPr>
          <p:spPr bwMode="auto">
            <a:xfrm rot="-1500000">
              <a:off x="3294" y="1488"/>
              <a:ext cx="306" cy="1069"/>
            </a:xfrm>
            <a:prstGeom prst="downArrow">
              <a:avLst>
                <a:gd name="adj1" fmla="val 50000"/>
                <a:gd name="adj2" fmla="val 87337"/>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pic>
        <p:nvPicPr>
          <p:cNvPr id="7191" name="Picture 28" descr="FileCabinet"/>
          <p:cNvPicPr>
            <a:picLocks noChangeAspect="1" noChangeArrowheads="1"/>
          </p:cNvPicPr>
          <p:nvPr/>
        </p:nvPicPr>
        <p:blipFill>
          <a:blip r:embed="rId3" cstate="print"/>
          <a:srcRect/>
          <a:stretch>
            <a:fillRect/>
          </a:stretch>
        </p:blipFill>
        <p:spPr bwMode="auto">
          <a:xfrm>
            <a:off x="228600" y="5291138"/>
            <a:ext cx="777875" cy="973137"/>
          </a:xfrm>
          <a:prstGeom prst="rect">
            <a:avLst/>
          </a:prstGeom>
          <a:noFill/>
          <a:ln w="9525">
            <a:noFill/>
            <a:miter lim="800000"/>
            <a:headEnd/>
            <a:tailEnd/>
          </a:ln>
        </p:spPr>
      </p:pic>
      <p:pic>
        <p:nvPicPr>
          <p:cNvPr id="7192" name="Picture 29" descr="FileCabinet"/>
          <p:cNvPicPr>
            <a:picLocks noChangeAspect="1" noChangeArrowheads="1"/>
          </p:cNvPicPr>
          <p:nvPr/>
        </p:nvPicPr>
        <p:blipFill>
          <a:blip r:embed="rId3" cstate="print"/>
          <a:srcRect/>
          <a:stretch>
            <a:fillRect/>
          </a:stretch>
        </p:blipFill>
        <p:spPr bwMode="auto">
          <a:xfrm>
            <a:off x="8213725" y="5291138"/>
            <a:ext cx="777875" cy="973137"/>
          </a:xfrm>
          <a:prstGeom prst="rect">
            <a:avLst/>
          </a:prstGeom>
          <a:noFill/>
          <a:ln w="9525">
            <a:noFill/>
            <a:miter lim="800000"/>
            <a:headEnd/>
            <a:tailEnd/>
          </a:ln>
        </p:spPr>
      </p:pic>
      <p:sp>
        <p:nvSpPr>
          <p:cNvPr id="7193" name="Line 30"/>
          <p:cNvSpPr>
            <a:spLocks noChangeShapeType="1"/>
          </p:cNvSpPr>
          <p:nvPr/>
        </p:nvSpPr>
        <p:spPr bwMode="auto">
          <a:xfrm>
            <a:off x="914400" y="5502275"/>
            <a:ext cx="533400" cy="0"/>
          </a:xfrm>
          <a:prstGeom prst="line">
            <a:avLst/>
          </a:prstGeom>
          <a:noFill/>
          <a:ln w="12700">
            <a:solidFill>
              <a:schemeClr val="tx1"/>
            </a:solidFill>
            <a:round/>
            <a:headEnd type="triangle" w="sm" len="lg"/>
            <a:tailEnd type="triangle" w="sm" len="lg"/>
          </a:ln>
        </p:spPr>
        <p:txBody>
          <a:bodyPr/>
          <a:lstStyle/>
          <a:p>
            <a:endParaRPr lang="zh-CN" altLang="en-US"/>
          </a:p>
        </p:txBody>
      </p:sp>
      <p:sp>
        <p:nvSpPr>
          <p:cNvPr id="7194" name="Line 31"/>
          <p:cNvSpPr>
            <a:spLocks noChangeShapeType="1"/>
          </p:cNvSpPr>
          <p:nvPr/>
        </p:nvSpPr>
        <p:spPr bwMode="auto">
          <a:xfrm>
            <a:off x="7772400" y="5883275"/>
            <a:ext cx="533400" cy="0"/>
          </a:xfrm>
          <a:prstGeom prst="line">
            <a:avLst/>
          </a:prstGeom>
          <a:noFill/>
          <a:ln w="12700">
            <a:solidFill>
              <a:schemeClr val="tx1"/>
            </a:solidFill>
            <a:round/>
            <a:headEnd type="triangle" w="sm" len="lg"/>
            <a:tailEnd type="triangle" w="sm" len="lg"/>
          </a:ln>
        </p:spPr>
        <p:txBody>
          <a:bodyPr/>
          <a:lstStyle/>
          <a:p>
            <a:endParaRPr lang="zh-CN" altLang="en-US"/>
          </a:p>
        </p:txBody>
      </p:sp>
      <p:cxnSp>
        <p:nvCxnSpPr>
          <p:cNvPr id="8" name="AutoShape 33"/>
          <p:cNvCxnSpPr>
            <a:cxnSpLocks noChangeShapeType="1"/>
          </p:cNvCxnSpPr>
          <p:nvPr/>
        </p:nvCxnSpPr>
        <p:spPr bwMode="auto">
          <a:xfrm rot="16200000" flipH="1">
            <a:off x="1010444" y="2055019"/>
            <a:ext cx="190500" cy="836612"/>
          </a:xfrm>
          <a:prstGeom prst="bentConnector2">
            <a:avLst/>
          </a:prstGeom>
          <a:noFill/>
          <a:ln w="15875">
            <a:solidFill>
              <a:schemeClr val="tx1"/>
            </a:solidFill>
            <a:miter lim="800000"/>
            <a:headEnd type="triangle" w="sm" len="lg"/>
            <a:tailEnd type="triangle" w="sm" len="lg"/>
          </a:ln>
        </p:spPr>
      </p:cxnSp>
      <p:pic>
        <p:nvPicPr>
          <p:cNvPr id="7196" name="Picture 34" descr="hacker2"/>
          <p:cNvPicPr>
            <a:picLocks noChangeAspect="1" noChangeArrowheads="1"/>
          </p:cNvPicPr>
          <p:nvPr/>
        </p:nvPicPr>
        <p:blipFill>
          <a:blip r:embed="rId4" cstate="print"/>
          <a:srcRect/>
          <a:stretch>
            <a:fillRect/>
          </a:stretch>
        </p:blipFill>
        <p:spPr bwMode="auto">
          <a:xfrm>
            <a:off x="228600" y="1257300"/>
            <a:ext cx="1222375" cy="1120775"/>
          </a:xfrm>
          <a:prstGeom prst="rect">
            <a:avLst/>
          </a:prstGeom>
          <a:noFill/>
          <a:ln w="9525">
            <a:noFill/>
            <a:miter lim="800000"/>
            <a:headEnd/>
            <a:tailEnd/>
          </a:ln>
        </p:spPr>
      </p:pic>
      <p:grpSp>
        <p:nvGrpSpPr>
          <p:cNvPr id="4" name="Group 35"/>
          <p:cNvGrpSpPr>
            <a:grpSpLocks/>
          </p:cNvGrpSpPr>
          <p:nvPr/>
        </p:nvGrpSpPr>
        <p:grpSpPr bwMode="auto">
          <a:xfrm>
            <a:off x="3259138" y="1463675"/>
            <a:ext cx="5341937" cy="2362200"/>
            <a:chOff x="2304" y="1056"/>
            <a:chExt cx="3365" cy="1488"/>
          </a:xfrm>
        </p:grpSpPr>
        <p:sp>
          <p:nvSpPr>
            <p:cNvPr id="7211" name="Text Box 36"/>
            <p:cNvSpPr txBox="1">
              <a:spLocks noChangeArrowheads="1"/>
            </p:cNvSpPr>
            <p:nvPr/>
          </p:nvSpPr>
          <p:spPr bwMode="auto">
            <a:xfrm>
              <a:off x="2688" y="1056"/>
              <a:ext cx="2981" cy="518"/>
            </a:xfrm>
            <a:prstGeom prst="rect">
              <a:avLst/>
            </a:prstGeom>
            <a:noFill/>
            <a:ln w="9525">
              <a:noFill/>
              <a:miter lim="800000"/>
              <a:headEnd/>
              <a:tailEnd/>
            </a:ln>
          </p:spPr>
          <p:txBody>
            <a:bodyPr wrap="none">
              <a:spAutoFit/>
            </a:bodyPr>
            <a:lstStyle/>
            <a:p>
              <a:r>
                <a:rPr lang="en-US" altLang="zh-CN" sz="2400">
                  <a:solidFill>
                    <a:schemeClr val="tx1"/>
                  </a:solidFill>
                  <a:latin typeface="Tahoma" pitchFamily="34" charset="0"/>
                  <a:ea typeface="宋体" charset="-122"/>
                </a:rPr>
                <a:t> </a:t>
              </a:r>
              <a:r>
                <a:rPr lang="en-US" altLang="zh-CN" sz="2400">
                  <a:solidFill>
                    <a:schemeClr val="tx1"/>
                  </a:solidFill>
                  <a:ea typeface="宋体" charset="-122"/>
                </a:rPr>
                <a:t>* Routes “raw” FTP commands</a:t>
              </a:r>
            </a:p>
            <a:p>
              <a:r>
                <a:rPr lang="en-US" altLang="zh-CN" sz="2400">
                  <a:solidFill>
                    <a:schemeClr val="tx1"/>
                  </a:solidFill>
                  <a:ea typeface="宋体" charset="-122"/>
                </a:rPr>
                <a:t> * Receives server’s replies</a:t>
              </a:r>
            </a:p>
          </p:txBody>
        </p:sp>
        <p:sp>
          <p:nvSpPr>
            <p:cNvPr id="7212" name="AutoShape 37"/>
            <p:cNvSpPr>
              <a:spLocks noChangeArrowheads="1"/>
            </p:cNvSpPr>
            <p:nvPr/>
          </p:nvSpPr>
          <p:spPr bwMode="auto">
            <a:xfrm rot="-2940000">
              <a:off x="1929" y="1863"/>
              <a:ext cx="1056" cy="306"/>
            </a:xfrm>
            <a:prstGeom prst="leftArrow">
              <a:avLst>
                <a:gd name="adj1" fmla="val 50000"/>
                <a:gd name="adj2" fmla="val 86275"/>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grpSp>
        <p:nvGrpSpPr>
          <p:cNvPr id="5" name="Group 38"/>
          <p:cNvGrpSpPr>
            <a:grpSpLocks/>
          </p:cNvGrpSpPr>
          <p:nvPr/>
        </p:nvGrpSpPr>
        <p:grpSpPr bwMode="auto">
          <a:xfrm>
            <a:off x="4229101" y="1262063"/>
            <a:ext cx="3590925" cy="2836863"/>
            <a:chOff x="2807" y="853"/>
            <a:chExt cx="2262" cy="1787"/>
          </a:xfrm>
        </p:grpSpPr>
        <p:sp>
          <p:nvSpPr>
            <p:cNvPr id="7209" name="Text Box 39"/>
            <p:cNvSpPr txBox="1">
              <a:spLocks noChangeArrowheads="1"/>
            </p:cNvSpPr>
            <p:nvPr/>
          </p:nvSpPr>
          <p:spPr bwMode="auto">
            <a:xfrm>
              <a:off x="2807" y="853"/>
              <a:ext cx="2262" cy="523"/>
            </a:xfrm>
            <a:prstGeom prst="rect">
              <a:avLst/>
            </a:prstGeom>
            <a:noFill/>
            <a:ln w="9525">
              <a:noFill/>
              <a:miter lim="800000"/>
              <a:headEnd/>
              <a:tailEnd/>
            </a:ln>
          </p:spPr>
          <p:txBody>
            <a:bodyPr wrap="none">
              <a:spAutoFit/>
            </a:bodyPr>
            <a:lstStyle/>
            <a:p>
              <a:r>
                <a:rPr lang="en-US" altLang="zh-CN" sz="2400" b="0" dirty="0">
                  <a:solidFill>
                    <a:schemeClr val="tx1"/>
                  </a:solidFill>
                  <a:ea typeface="宋体" charset="-122"/>
                </a:rPr>
                <a:t>* </a:t>
              </a:r>
              <a:r>
                <a:rPr lang="en-US" altLang="zh-CN" sz="2400" u="sng" dirty="0">
                  <a:solidFill>
                    <a:schemeClr val="tx1"/>
                  </a:solidFill>
                  <a:ea typeface="宋体" charset="-122"/>
                </a:rPr>
                <a:t>Persistent</a:t>
              </a:r>
              <a:r>
                <a:rPr lang="en-US" altLang="zh-CN" sz="2400" dirty="0">
                  <a:solidFill>
                    <a:schemeClr val="tx1"/>
                  </a:solidFill>
                  <a:ea typeface="宋体" charset="-122"/>
                </a:rPr>
                <a:t> </a:t>
              </a:r>
              <a:r>
                <a:rPr lang="en-US" altLang="zh-CN" sz="2400" dirty="0" smtClean="0">
                  <a:solidFill>
                    <a:schemeClr val="tx1"/>
                  </a:solidFill>
                  <a:ea typeface="宋体" charset="-122"/>
                </a:rPr>
                <a:t>connection</a:t>
              </a:r>
              <a:endParaRPr lang="en-US" altLang="zh-CN" sz="2400" dirty="0">
                <a:solidFill>
                  <a:schemeClr val="tx1"/>
                </a:solidFill>
                <a:ea typeface="宋体" charset="-122"/>
              </a:endParaRPr>
            </a:p>
            <a:p>
              <a:r>
                <a:rPr lang="en-US" altLang="zh-CN" sz="2400" dirty="0">
                  <a:solidFill>
                    <a:schemeClr val="tx1"/>
                  </a:solidFill>
                  <a:ea typeface="宋体" charset="-122"/>
                </a:rPr>
                <a:t> </a:t>
              </a:r>
              <a:r>
                <a:rPr lang="en-US" altLang="zh-CN" sz="2400" dirty="0" smtClean="0">
                  <a:solidFill>
                    <a:schemeClr val="tx1"/>
                  </a:solidFill>
                  <a:ea typeface="宋体" charset="-122"/>
                </a:rPr>
                <a:t>command and reply</a:t>
              </a:r>
              <a:endParaRPr lang="en-US" altLang="zh-CN" sz="2400" dirty="0">
                <a:solidFill>
                  <a:schemeClr val="tx1"/>
                </a:solidFill>
                <a:ea typeface="宋体" charset="-122"/>
              </a:endParaRPr>
            </a:p>
          </p:txBody>
        </p:sp>
        <p:sp>
          <p:nvSpPr>
            <p:cNvPr id="7210" name="AutoShape 40"/>
            <p:cNvSpPr>
              <a:spLocks noChangeArrowheads="1"/>
            </p:cNvSpPr>
            <p:nvPr/>
          </p:nvSpPr>
          <p:spPr bwMode="auto">
            <a:xfrm rot="-4680000">
              <a:off x="2457" y="1959"/>
              <a:ext cx="1056" cy="306"/>
            </a:xfrm>
            <a:prstGeom prst="leftArrow">
              <a:avLst>
                <a:gd name="adj1" fmla="val 50000"/>
                <a:gd name="adj2" fmla="val 86275"/>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grpSp>
        <p:nvGrpSpPr>
          <p:cNvPr id="6" name="Group 41"/>
          <p:cNvGrpSpPr>
            <a:grpSpLocks/>
          </p:cNvGrpSpPr>
          <p:nvPr/>
        </p:nvGrpSpPr>
        <p:grpSpPr bwMode="auto">
          <a:xfrm>
            <a:off x="4267201" y="1239838"/>
            <a:ext cx="3340100" cy="4414838"/>
            <a:chOff x="2685" y="829"/>
            <a:chExt cx="2104" cy="2781"/>
          </a:xfrm>
        </p:grpSpPr>
        <p:sp>
          <p:nvSpPr>
            <p:cNvPr id="7207" name="Text Box 42"/>
            <p:cNvSpPr txBox="1">
              <a:spLocks noChangeArrowheads="1"/>
            </p:cNvSpPr>
            <p:nvPr/>
          </p:nvSpPr>
          <p:spPr bwMode="auto">
            <a:xfrm>
              <a:off x="2685" y="829"/>
              <a:ext cx="2104" cy="518"/>
            </a:xfrm>
            <a:prstGeom prst="rect">
              <a:avLst/>
            </a:prstGeom>
            <a:noFill/>
            <a:ln w="9525">
              <a:noFill/>
              <a:miter lim="800000"/>
              <a:headEnd/>
              <a:tailEnd/>
            </a:ln>
          </p:spPr>
          <p:txBody>
            <a:bodyPr wrap="none">
              <a:spAutoFit/>
            </a:bodyPr>
            <a:lstStyle/>
            <a:p>
              <a:r>
                <a:rPr lang="en-US" altLang="zh-CN" sz="2400" u="sng" dirty="0">
                  <a:solidFill>
                    <a:schemeClr val="tx1"/>
                  </a:solidFill>
                  <a:ea typeface="宋体" charset="-122"/>
                </a:rPr>
                <a:t>Non-persistent</a:t>
              </a:r>
              <a:r>
                <a:rPr lang="en-US" altLang="zh-CN" sz="2400" dirty="0">
                  <a:solidFill>
                    <a:schemeClr val="tx1"/>
                  </a:solidFill>
                  <a:ea typeface="宋体" charset="-122"/>
                </a:rPr>
                <a:t> data </a:t>
              </a:r>
            </a:p>
            <a:p>
              <a:r>
                <a:rPr lang="en-US" altLang="zh-CN" sz="2400" dirty="0">
                  <a:solidFill>
                    <a:schemeClr val="tx1"/>
                  </a:solidFill>
                  <a:ea typeface="宋体" charset="-122"/>
                </a:rPr>
                <a:t>connection</a:t>
              </a:r>
            </a:p>
          </p:txBody>
        </p:sp>
        <p:sp>
          <p:nvSpPr>
            <p:cNvPr id="7208" name="AutoShape 43"/>
            <p:cNvSpPr>
              <a:spLocks noChangeArrowheads="1"/>
            </p:cNvSpPr>
            <p:nvPr/>
          </p:nvSpPr>
          <p:spPr bwMode="auto">
            <a:xfrm rot="-4680000">
              <a:off x="1873" y="2449"/>
              <a:ext cx="2016" cy="306"/>
            </a:xfrm>
            <a:prstGeom prst="leftArrow">
              <a:avLst>
                <a:gd name="adj1" fmla="val 50000"/>
                <a:gd name="adj2" fmla="val 164706"/>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sp>
        <p:nvSpPr>
          <p:cNvPr id="7200" name="Oval 44"/>
          <p:cNvSpPr>
            <a:spLocks noChangeArrowheads="1"/>
          </p:cNvSpPr>
          <p:nvPr/>
        </p:nvSpPr>
        <p:spPr bwMode="auto">
          <a:xfrm>
            <a:off x="5638800" y="4206875"/>
            <a:ext cx="304800" cy="304800"/>
          </a:xfrm>
          <a:prstGeom prst="ellipse">
            <a:avLst/>
          </a:prstGeom>
          <a:solidFill>
            <a:srgbClr val="FFFF00"/>
          </a:solidFill>
          <a:ln w="9525">
            <a:solidFill>
              <a:schemeClr val="tx1"/>
            </a:solidFill>
            <a:round/>
            <a:headEnd/>
            <a:tailEnd type="none" w="sm" len="lg"/>
          </a:ln>
        </p:spPr>
        <p:txBody>
          <a:bodyPr wrap="none" anchor="ctr"/>
          <a:lstStyle/>
          <a:p>
            <a:pPr algn="ctr"/>
            <a:r>
              <a:rPr lang="en-US" altLang="zh-CN" sz="1600">
                <a:solidFill>
                  <a:srgbClr val="FF5050"/>
                </a:solidFill>
                <a:ea typeface="宋体" charset="-122"/>
              </a:rPr>
              <a:t>21</a:t>
            </a:r>
          </a:p>
        </p:txBody>
      </p:sp>
      <p:sp>
        <p:nvSpPr>
          <p:cNvPr id="7201" name="Oval 45"/>
          <p:cNvSpPr>
            <a:spLocks noChangeArrowheads="1"/>
          </p:cNvSpPr>
          <p:nvPr/>
        </p:nvSpPr>
        <p:spPr bwMode="auto">
          <a:xfrm>
            <a:off x="5638800" y="5807075"/>
            <a:ext cx="304800" cy="304800"/>
          </a:xfrm>
          <a:prstGeom prst="ellipse">
            <a:avLst/>
          </a:prstGeom>
          <a:solidFill>
            <a:srgbClr val="FFFF00"/>
          </a:solidFill>
          <a:ln w="9525">
            <a:solidFill>
              <a:schemeClr val="tx1"/>
            </a:solidFill>
            <a:round/>
            <a:headEnd/>
            <a:tailEnd type="none" w="sm" len="lg"/>
          </a:ln>
        </p:spPr>
        <p:txBody>
          <a:bodyPr wrap="none" anchor="ctr"/>
          <a:lstStyle/>
          <a:p>
            <a:pPr algn="ctr"/>
            <a:r>
              <a:rPr lang="en-US" altLang="zh-CN" sz="1600">
                <a:solidFill>
                  <a:srgbClr val="FF5050"/>
                </a:solidFill>
                <a:ea typeface="宋体" charset="-122"/>
              </a:rPr>
              <a:t>20</a:t>
            </a:r>
          </a:p>
        </p:txBody>
      </p:sp>
      <p:grpSp>
        <p:nvGrpSpPr>
          <p:cNvPr id="7" name="Group 46"/>
          <p:cNvGrpSpPr>
            <a:grpSpLocks/>
          </p:cNvGrpSpPr>
          <p:nvPr/>
        </p:nvGrpSpPr>
        <p:grpSpPr bwMode="auto">
          <a:xfrm>
            <a:off x="4429806" y="2027697"/>
            <a:ext cx="3340100" cy="3762376"/>
            <a:chOff x="2723" y="1323"/>
            <a:chExt cx="2104" cy="2370"/>
          </a:xfrm>
        </p:grpSpPr>
        <p:sp>
          <p:nvSpPr>
            <p:cNvPr id="7205" name="Text Box 47"/>
            <p:cNvSpPr txBox="1">
              <a:spLocks noChangeArrowheads="1"/>
            </p:cNvSpPr>
            <p:nvPr/>
          </p:nvSpPr>
          <p:spPr bwMode="auto">
            <a:xfrm>
              <a:off x="2723" y="1323"/>
              <a:ext cx="2104" cy="518"/>
            </a:xfrm>
            <a:prstGeom prst="rect">
              <a:avLst/>
            </a:prstGeom>
            <a:noFill/>
            <a:ln w="9525">
              <a:noFill/>
              <a:miter lim="800000"/>
              <a:headEnd/>
              <a:tailEnd/>
            </a:ln>
          </p:spPr>
          <p:txBody>
            <a:bodyPr wrap="none">
              <a:spAutoFit/>
            </a:bodyPr>
            <a:lstStyle/>
            <a:p>
              <a:r>
                <a:rPr lang="en-US" altLang="zh-CN" sz="2400" dirty="0">
                  <a:solidFill>
                    <a:schemeClr val="tx1"/>
                  </a:solidFill>
                  <a:ea typeface="宋体" charset="-122"/>
                </a:rPr>
                <a:t>*Server uses port 20</a:t>
              </a:r>
            </a:p>
            <a:p>
              <a:r>
                <a:rPr lang="en-US" altLang="zh-CN" sz="2400" dirty="0">
                  <a:solidFill>
                    <a:schemeClr val="tx1"/>
                  </a:solidFill>
                  <a:ea typeface="宋体" charset="-122"/>
                </a:rPr>
                <a:t>for data connections</a:t>
              </a:r>
            </a:p>
          </p:txBody>
        </p:sp>
        <p:sp>
          <p:nvSpPr>
            <p:cNvPr id="7206" name="AutoShape 48"/>
            <p:cNvSpPr>
              <a:spLocks noChangeArrowheads="1"/>
            </p:cNvSpPr>
            <p:nvPr/>
          </p:nvSpPr>
          <p:spPr bwMode="auto">
            <a:xfrm rot="15180000">
              <a:off x="2383" y="2587"/>
              <a:ext cx="1907" cy="306"/>
            </a:xfrm>
            <a:prstGeom prst="leftArrow">
              <a:avLst>
                <a:gd name="adj1" fmla="val 50000"/>
                <a:gd name="adj2" fmla="val 176471"/>
              </a:avLst>
            </a:prstGeom>
            <a:solidFill>
              <a:srgbClr val="FFFF00"/>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grpSp>
      <p:sp>
        <p:nvSpPr>
          <p:cNvPr id="49" name="Rectangle 48"/>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rgbClr val="000000"/>
                </a:solidFill>
                <a:latin typeface="Tahoma" pitchFamily="34" charset="0"/>
                <a:ea typeface="Tahoma" pitchFamily="34" charset="0"/>
                <a:cs typeface="Tahoma" pitchFamily="34" charset="0"/>
              </a:rPr>
              <a:t>FTP’s  “2”  Connections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 name="Rectangle 50"/>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rgbClr val="000000"/>
                </a:solidFill>
                <a:latin typeface="Tahoma" pitchFamily="34" charset="0"/>
                <a:ea typeface="Tahoma" pitchFamily="34" charset="0"/>
                <a:cs typeface="Tahoma" pitchFamily="34" charset="0"/>
              </a:rPr>
              <a:t>FTP’s “2” Connections - Establishment</a:t>
            </a:r>
            <a:endParaRPr lang="en-US" sz="2800" dirty="0">
              <a:solidFill>
                <a:srgbClr val="000000"/>
              </a:solidFill>
              <a:latin typeface="Tahoma" pitchFamily="34" charset="0"/>
              <a:ea typeface="Tahoma" pitchFamily="34" charset="0"/>
              <a:cs typeface="Tahoma" pitchFamily="34" charset="0"/>
            </a:endParaRPr>
          </a:p>
        </p:txBody>
      </p:sp>
      <p:sp>
        <p:nvSpPr>
          <p:cNvPr id="25602" name="Cloud"/>
          <p:cNvSpPr>
            <a:spLocks noChangeAspect="1" noEditPoints="1" noChangeArrowheads="1"/>
          </p:cNvSpPr>
          <p:nvPr/>
        </p:nvSpPr>
        <p:spPr bwMode="auto">
          <a:xfrm rot="16860000">
            <a:off x="2893219" y="3718719"/>
            <a:ext cx="3433762"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endParaRPr lang="zh-CN" altLang="zh-CN" sz="1800" b="0">
              <a:solidFill>
                <a:schemeClr val="tx1"/>
              </a:solidFill>
              <a:latin typeface="Arial" charset="0"/>
            </a:endParaRPr>
          </a:p>
        </p:txBody>
      </p:sp>
      <p:sp>
        <p:nvSpPr>
          <p:cNvPr id="8195" name="Rectangle 5"/>
          <p:cNvSpPr>
            <a:spLocks noChangeArrowheads="1"/>
          </p:cNvSpPr>
          <p:nvPr/>
        </p:nvSpPr>
        <p:spPr bwMode="auto">
          <a:xfrm>
            <a:off x="1447800" y="1905000"/>
            <a:ext cx="1828800" cy="914400"/>
          </a:xfrm>
          <a:prstGeom prst="rect">
            <a:avLst/>
          </a:prstGeom>
          <a:solidFill>
            <a:srgbClr val="C0C0C0"/>
          </a:solidFill>
          <a:ln w="9525">
            <a:solidFill>
              <a:schemeClr val="tx1"/>
            </a:solidFill>
            <a:miter lim="800000"/>
            <a:headEnd/>
            <a:tailEnd/>
          </a:ln>
        </p:spPr>
        <p:txBody>
          <a:bodyPr wrap="none" anchor="ctr"/>
          <a:lstStyle/>
          <a:p>
            <a:pPr algn="ctr"/>
            <a:r>
              <a:rPr lang="en-US" altLang="zh-CN" dirty="0">
                <a:solidFill>
                  <a:schemeClr val="tx1"/>
                </a:solidFill>
                <a:ea typeface="宋体" charset="-122"/>
              </a:rPr>
              <a:t>User</a:t>
            </a:r>
          </a:p>
          <a:p>
            <a:pPr algn="ctr"/>
            <a:r>
              <a:rPr lang="en-US" altLang="zh-CN" dirty="0">
                <a:solidFill>
                  <a:schemeClr val="tx1"/>
                </a:solidFill>
                <a:ea typeface="宋体" charset="-122"/>
              </a:rPr>
              <a:t>Interface</a:t>
            </a:r>
          </a:p>
        </p:txBody>
      </p:sp>
      <p:sp>
        <p:nvSpPr>
          <p:cNvPr id="8196" name="Rectangle 6"/>
          <p:cNvSpPr>
            <a:spLocks noChangeArrowheads="1"/>
          </p:cNvSpPr>
          <p:nvPr/>
        </p:nvSpPr>
        <p:spPr bwMode="auto">
          <a:xfrm>
            <a:off x="14478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8197" name="Rectangle 7"/>
          <p:cNvSpPr>
            <a:spLocks noChangeArrowheads="1"/>
          </p:cNvSpPr>
          <p:nvPr/>
        </p:nvSpPr>
        <p:spPr bwMode="auto">
          <a:xfrm>
            <a:off x="14478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8198" name="Rectangle 8"/>
          <p:cNvSpPr>
            <a:spLocks noChangeArrowheads="1"/>
          </p:cNvSpPr>
          <p:nvPr/>
        </p:nvSpPr>
        <p:spPr bwMode="auto">
          <a:xfrm>
            <a:off x="1219200" y="1676400"/>
            <a:ext cx="2286000" cy="46482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8199" name="Rectangle 9"/>
          <p:cNvSpPr>
            <a:spLocks noChangeArrowheads="1"/>
          </p:cNvSpPr>
          <p:nvPr/>
        </p:nvSpPr>
        <p:spPr bwMode="auto">
          <a:xfrm>
            <a:off x="59436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8200" name="Rectangle 10"/>
          <p:cNvSpPr>
            <a:spLocks noChangeArrowheads="1"/>
          </p:cNvSpPr>
          <p:nvPr/>
        </p:nvSpPr>
        <p:spPr bwMode="auto">
          <a:xfrm>
            <a:off x="59436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8201" name="Rectangle 11"/>
          <p:cNvSpPr>
            <a:spLocks noChangeArrowheads="1"/>
          </p:cNvSpPr>
          <p:nvPr/>
        </p:nvSpPr>
        <p:spPr bwMode="auto">
          <a:xfrm>
            <a:off x="5791200" y="3276600"/>
            <a:ext cx="2209800" cy="30480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8202" name="Line 12"/>
          <p:cNvSpPr>
            <a:spLocks noChangeShapeType="1"/>
          </p:cNvSpPr>
          <p:nvPr/>
        </p:nvSpPr>
        <p:spPr bwMode="auto">
          <a:xfrm>
            <a:off x="3276600" y="39624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8203" name="Line 13"/>
          <p:cNvSpPr>
            <a:spLocks noChangeShapeType="1"/>
          </p:cNvSpPr>
          <p:nvPr/>
        </p:nvSpPr>
        <p:spPr bwMode="auto">
          <a:xfrm>
            <a:off x="3276600" y="55626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8204" name="Text Box 14"/>
          <p:cNvSpPr txBox="1">
            <a:spLocks noChangeArrowheads="1"/>
          </p:cNvSpPr>
          <p:nvPr/>
        </p:nvSpPr>
        <p:spPr bwMode="auto">
          <a:xfrm>
            <a:off x="1905000" y="1279525"/>
            <a:ext cx="847725"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client</a:t>
            </a:r>
          </a:p>
        </p:txBody>
      </p:sp>
      <p:sp>
        <p:nvSpPr>
          <p:cNvPr id="8205" name="Text Box 15"/>
          <p:cNvSpPr txBox="1">
            <a:spLocks noChangeArrowheads="1"/>
          </p:cNvSpPr>
          <p:nvPr/>
        </p:nvSpPr>
        <p:spPr bwMode="auto">
          <a:xfrm>
            <a:off x="6400800" y="2879725"/>
            <a:ext cx="958850"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server</a:t>
            </a:r>
          </a:p>
        </p:txBody>
      </p:sp>
      <p:sp>
        <p:nvSpPr>
          <p:cNvPr id="8206" name="Text Box 16"/>
          <p:cNvSpPr txBox="1">
            <a:spLocks noChangeArrowheads="1"/>
          </p:cNvSpPr>
          <p:nvPr/>
        </p:nvSpPr>
        <p:spPr bwMode="auto">
          <a:xfrm>
            <a:off x="3733800" y="3597275"/>
            <a:ext cx="1911350" cy="822325"/>
          </a:xfrm>
          <a:prstGeom prst="rect">
            <a:avLst/>
          </a:prstGeom>
          <a:noFill/>
          <a:ln w="9525">
            <a:noFill/>
            <a:miter lim="800000"/>
            <a:headEnd/>
            <a:tailEnd/>
          </a:ln>
        </p:spPr>
        <p:txBody>
          <a:bodyPr wrap="none">
            <a:spAutoFit/>
          </a:bodyPr>
          <a:lstStyle/>
          <a:p>
            <a:r>
              <a:rPr lang="en-US" altLang="zh-CN" sz="2400">
                <a:solidFill>
                  <a:srgbClr val="FFFF00"/>
                </a:solidFill>
                <a:latin typeface="Times New Roman" charset="0"/>
                <a:ea typeface="宋体" charset="-122"/>
              </a:rPr>
              <a:t>  </a:t>
            </a:r>
            <a:r>
              <a:rPr lang="en-US" altLang="zh-CN" sz="2400">
                <a:solidFill>
                  <a:srgbClr val="6666FF"/>
                </a:solidFill>
                <a:latin typeface="Tahoma" pitchFamily="34" charset="0"/>
                <a:ea typeface="宋体" charset="-122"/>
              </a:rPr>
              <a:t>Control</a:t>
            </a:r>
          </a:p>
          <a:p>
            <a:r>
              <a:rPr lang="en-US" altLang="zh-CN" sz="2400">
                <a:solidFill>
                  <a:srgbClr val="6666FF"/>
                </a:solidFill>
                <a:latin typeface="Tahoma" pitchFamily="34" charset="0"/>
                <a:ea typeface="宋体" charset="-122"/>
              </a:rPr>
              <a:t>Connection</a:t>
            </a:r>
          </a:p>
        </p:txBody>
      </p:sp>
      <p:sp>
        <p:nvSpPr>
          <p:cNvPr id="8207" name="Text Box 17"/>
          <p:cNvSpPr txBox="1">
            <a:spLocks noChangeArrowheads="1"/>
          </p:cNvSpPr>
          <p:nvPr/>
        </p:nvSpPr>
        <p:spPr bwMode="auto">
          <a:xfrm>
            <a:off x="3458568" y="5114925"/>
            <a:ext cx="2366353" cy="830997"/>
          </a:xfrm>
          <a:prstGeom prst="rect">
            <a:avLst/>
          </a:prstGeom>
          <a:noFill/>
          <a:ln w="9525">
            <a:noFill/>
            <a:miter lim="800000"/>
            <a:headEnd/>
            <a:tailEnd/>
          </a:ln>
        </p:spPr>
        <p:txBody>
          <a:bodyPr wrap="none">
            <a:spAutoFit/>
          </a:bodyPr>
          <a:lstStyle/>
          <a:p>
            <a:r>
              <a:rPr lang="en-US" altLang="zh-CN" sz="2400" dirty="0">
                <a:solidFill>
                  <a:srgbClr val="6666FF"/>
                </a:solidFill>
                <a:latin typeface="Times New Roman" charset="0"/>
                <a:ea typeface="宋体" charset="-122"/>
              </a:rPr>
              <a:t>     </a:t>
            </a:r>
            <a:r>
              <a:rPr lang="en-US" altLang="zh-CN" sz="2400" dirty="0">
                <a:solidFill>
                  <a:srgbClr val="6666FF"/>
                </a:solidFill>
                <a:latin typeface="Tahoma" pitchFamily="34" charset="0"/>
                <a:ea typeface="宋体" charset="-122"/>
              </a:rPr>
              <a:t>Data</a:t>
            </a:r>
          </a:p>
          <a:p>
            <a:r>
              <a:rPr lang="en-US" altLang="zh-CN" sz="2400" dirty="0" smtClean="0">
                <a:solidFill>
                  <a:srgbClr val="6666FF"/>
                </a:solidFill>
                <a:latin typeface="Tahoma" pitchFamily="34" charset="0"/>
                <a:ea typeface="宋体" charset="-122"/>
              </a:rPr>
              <a:t>Connection(s)</a:t>
            </a:r>
            <a:endParaRPr lang="en-US" altLang="zh-CN" sz="2400" dirty="0">
              <a:solidFill>
                <a:srgbClr val="6666FF"/>
              </a:solidFill>
              <a:latin typeface="Tahoma" pitchFamily="34" charset="0"/>
              <a:ea typeface="宋体" charset="-122"/>
            </a:endParaRPr>
          </a:p>
        </p:txBody>
      </p:sp>
      <p:sp>
        <p:nvSpPr>
          <p:cNvPr id="8208" name="Line 18"/>
          <p:cNvSpPr>
            <a:spLocks noChangeShapeType="1"/>
          </p:cNvSpPr>
          <p:nvPr/>
        </p:nvSpPr>
        <p:spPr bwMode="auto">
          <a:xfrm>
            <a:off x="2362200" y="28194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8209" name="Line 19"/>
          <p:cNvSpPr>
            <a:spLocks noChangeShapeType="1"/>
          </p:cNvSpPr>
          <p:nvPr/>
        </p:nvSpPr>
        <p:spPr bwMode="auto">
          <a:xfrm>
            <a:off x="23622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8210" name="Line 20"/>
          <p:cNvSpPr>
            <a:spLocks noChangeShapeType="1"/>
          </p:cNvSpPr>
          <p:nvPr/>
        </p:nvSpPr>
        <p:spPr bwMode="auto">
          <a:xfrm>
            <a:off x="68580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pic>
        <p:nvPicPr>
          <p:cNvPr id="8211" name="Picture 22" descr="FileCabinet"/>
          <p:cNvPicPr>
            <a:picLocks noChangeAspect="1" noChangeArrowheads="1"/>
          </p:cNvPicPr>
          <p:nvPr/>
        </p:nvPicPr>
        <p:blipFill>
          <a:blip r:embed="rId3" cstate="print"/>
          <a:srcRect/>
          <a:stretch>
            <a:fillRect/>
          </a:stretch>
        </p:blipFill>
        <p:spPr bwMode="auto">
          <a:xfrm>
            <a:off x="228600" y="5122863"/>
            <a:ext cx="777875" cy="973137"/>
          </a:xfrm>
          <a:prstGeom prst="rect">
            <a:avLst/>
          </a:prstGeom>
          <a:noFill/>
          <a:ln w="9525">
            <a:noFill/>
            <a:miter lim="800000"/>
            <a:headEnd/>
            <a:tailEnd/>
          </a:ln>
        </p:spPr>
      </p:pic>
      <p:pic>
        <p:nvPicPr>
          <p:cNvPr id="8212" name="Picture 23" descr="FileCabinet"/>
          <p:cNvPicPr>
            <a:picLocks noChangeAspect="1" noChangeArrowheads="1"/>
          </p:cNvPicPr>
          <p:nvPr/>
        </p:nvPicPr>
        <p:blipFill>
          <a:blip r:embed="rId3" cstate="print"/>
          <a:srcRect/>
          <a:stretch>
            <a:fillRect/>
          </a:stretch>
        </p:blipFill>
        <p:spPr bwMode="auto">
          <a:xfrm>
            <a:off x="8213725" y="5122863"/>
            <a:ext cx="777875" cy="973137"/>
          </a:xfrm>
          <a:prstGeom prst="rect">
            <a:avLst/>
          </a:prstGeom>
          <a:noFill/>
          <a:ln w="9525">
            <a:noFill/>
            <a:miter lim="800000"/>
            <a:headEnd/>
            <a:tailEnd/>
          </a:ln>
        </p:spPr>
      </p:pic>
      <p:sp>
        <p:nvSpPr>
          <p:cNvPr id="8213" name="Line 24"/>
          <p:cNvSpPr>
            <a:spLocks noChangeShapeType="1"/>
          </p:cNvSpPr>
          <p:nvPr/>
        </p:nvSpPr>
        <p:spPr bwMode="auto">
          <a:xfrm>
            <a:off x="914400" y="5334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sp>
        <p:nvSpPr>
          <p:cNvPr id="8214" name="Line 25"/>
          <p:cNvSpPr>
            <a:spLocks noChangeShapeType="1"/>
          </p:cNvSpPr>
          <p:nvPr/>
        </p:nvSpPr>
        <p:spPr bwMode="auto">
          <a:xfrm>
            <a:off x="7772400" y="5715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cxnSp>
        <p:nvCxnSpPr>
          <p:cNvPr id="8215" name="AutoShape 27"/>
          <p:cNvCxnSpPr>
            <a:cxnSpLocks noChangeShapeType="1"/>
          </p:cNvCxnSpPr>
          <p:nvPr/>
        </p:nvCxnSpPr>
        <p:spPr bwMode="auto">
          <a:xfrm rot="16200000" flipH="1">
            <a:off x="1010444" y="1886744"/>
            <a:ext cx="190500" cy="836612"/>
          </a:xfrm>
          <a:prstGeom prst="bentConnector2">
            <a:avLst/>
          </a:prstGeom>
          <a:noFill/>
          <a:ln w="15875">
            <a:solidFill>
              <a:schemeClr val="tx1"/>
            </a:solidFill>
            <a:miter lim="800000"/>
            <a:headEnd type="triangle" w="sm" len="lg"/>
            <a:tailEnd type="triangle" w="sm" len="lg"/>
          </a:ln>
        </p:spPr>
      </p:cxnSp>
      <p:pic>
        <p:nvPicPr>
          <p:cNvPr id="8216" name="Picture 28" descr="hacker2"/>
          <p:cNvPicPr>
            <a:picLocks noChangeAspect="1" noChangeArrowheads="1"/>
          </p:cNvPicPr>
          <p:nvPr/>
        </p:nvPicPr>
        <p:blipFill>
          <a:blip r:embed="rId4" cstate="print"/>
          <a:srcRect/>
          <a:stretch>
            <a:fillRect/>
          </a:stretch>
        </p:blipFill>
        <p:spPr bwMode="auto">
          <a:xfrm>
            <a:off x="228600" y="1089025"/>
            <a:ext cx="1222375" cy="1120775"/>
          </a:xfrm>
          <a:prstGeom prst="rect">
            <a:avLst/>
          </a:prstGeom>
          <a:noFill/>
          <a:ln w="9525">
            <a:noFill/>
            <a:miter lim="800000"/>
            <a:headEnd/>
            <a:tailEnd/>
          </a:ln>
        </p:spPr>
      </p:pic>
      <p:sp>
        <p:nvSpPr>
          <p:cNvPr id="25630" name="AutoShape 30"/>
          <p:cNvSpPr>
            <a:spLocks noChangeArrowheads="1"/>
          </p:cNvSpPr>
          <p:nvPr/>
        </p:nvSpPr>
        <p:spPr bwMode="auto">
          <a:xfrm>
            <a:off x="3276600" y="3886200"/>
            <a:ext cx="2667000" cy="228600"/>
          </a:xfrm>
          <a:prstGeom prst="leftArrow">
            <a:avLst>
              <a:gd name="adj1" fmla="val 50000"/>
              <a:gd name="adj2" fmla="val 291667"/>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31" name="AutoShape 31"/>
          <p:cNvSpPr>
            <a:spLocks noChangeArrowheads="1"/>
          </p:cNvSpPr>
          <p:nvPr/>
        </p:nvSpPr>
        <p:spPr bwMode="auto">
          <a:xfrm>
            <a:off x="2209800" y="2819400"/>
            <a:ext cx="228600" cy="685800"/>
          </a:xfrm>
          <a:prstGeom prst="upArrow">
            <a:avLst>
              <a:gd name="adj1" fmla="val 50000"/>
              <a:gd name="adj2" fmla="val 75000"/>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34" name="AutoShape 34"/>
          <p:cNvSpPr>
            <a:spLocks noChangeArrowheads="1"/>
          </p:cNvSpPr>
          <p:nvPr/>
        </p:nvSpPr>
        <p:spPr bwMode="auto">
          <a:xfrm>
            <a:off x="457200" y="2286000"/>
            <a:ext cx="990600" cy="228600"/>
          </a:xfrm>
          <a:prstGeom prst="rightArrow">
            <a:avLst>
              <a:gd name="adj1" fmla="val 50000"/>
              <a:gd name="adj2" fmla="val 108333"/>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35" name="Text Box 35"/>
          <p:cNvSpPr txBox="1">
            <a:spLocks noChangeArrowheads="1"/>
          </p:cNvSpPr>
          <p:nvPr/>
        </p:nvSpPr>
        <p:spPr bwMode="auto">
          <a:xfrm>
            <a:off x="4343400" y="784225"/>
            <a:ext cx="3608680" cy="461665"/>
          </a:xfrm>
          <a:prstGeom prst="rect">
            <a:avLst/>
          </a:prstGeom>
          <a:noFill/>
          <a:ln w="9525">
            <a:noFill/>
            <a:miter lim="800000"/>
            <a:headEnd/>
            <a:tailEnd/>
          </a:ln>
        </p:spPr>
        <p:txBody>
          <a:bodyPr wrap="none">
            <a:spAutoFit/>
          </a:bodyPr>
          <a:lstStyle/>
          <a:p>
            <a:r>
              <a:rPr lang="en-US" sz="2400" dirty="0" smtClean="0">
                <a:solidFill>
                  <a:schemeClr val="tx1"/>
                </a:solidFill>
              </a:rPr>
              <a:t>ftp&gt; open</a:t>
            </a:r>
            <a:r>
              <a:rPr lang="en-US" altLang="zh-CN" sz="2400" dirty="0" smtClean="0">
                <a:solidFill>
                  <a:schemeClr val="tx1"/>
                </a:solidFill>
                <a:ea typeface="宋体" charset="-122"/>
              </a:rPr>
              <a:t> ftp.udel.edu</a:t>
            </a:r>
            <a:endParaRPr lang="en-US" altLang="zh-CN" sz="2400" dirty="0">
              <a:solidFill>
                <a:schemeClr val="tx1"/>
              </a:solidFill>
              <a:ea typeface="宋体" charset="-122"/>
            </a:endParaRPr>
          </a:p>
        </p:txBody>
      </p:sp>
      <p:sp>
        <p:nvSpPr>
          <p:cNvPr id="25638" name="AutoShape 38"/>
          <p:cNvSpPr>
            <a:spLocks noChangeArrowheads="1"/>
          </p:cNvSpPr>
          <p:nvPr/>
        </p:nvSpPr>
        <p:spPr bwMode="auto">
          <a:xfrm>
            <a:off x="457200" y="2286000"/>
            <a:ext cx="990600" cy="228600"/>
          </a:xfrm>
          <a:prstGeom prst="leftArrow">
            <a:avLst>
              <a:gd name="adj1" fmla="val 50000"/>
              <a:gd name="adj2" fmla="val 108333"/>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39" name="Text Box 39"/>
          <p:cNvSpPr txBox="1">
            <a:spLocks noChangeArrowheads="1"/>
          </p:cNvSpPr>
          <p:nvPr/>
        </p:nvSpPr>
        <p:spPr bwMode="auto">
          <a:xfrm>
            <a:off x="4337050" y="1128713"/>
            <a:ext cx="3443571" cy="707886"/>
          </a:xfrm>
          <a:prstGeom prst="rect">
            <a:avLst/>
          </a:prstGeom>
          <a:noFill/>
          <a:ln w="9525">
            <a:noFill/>
            <a:miter lim="800000"/>
            <a:headEnd/>
            <a:tailEnd type="none" w="sm" len="lg"/>
          </a:ln>
        </p:spPr>
        <p:txBody>
          <a:bodyPr wrap="none">
            <a:spAutoFit/>
          </a:bodyPr>
          <a:lstStyle/>
          <a:p>
            <a:r>
              <a:rPr lang="en-US" altLang="zh-CN" dirty="0">
                <a:solidFill>
                  <a:schemeClr val="tx1"/>
                </a:solidFill>
                <a:ea typeface="宋体" charset="-122"/>
              </a:rPr>
              <a:t>Connected to </a:t>
            </a:r>
            <a:r>
              <a:rPr lang="en-US" altLang="zh-CN" dirty="0" smtClean="0">
                <a:solidFill>
                  <a:schemeClr val="tx1"/>
                </a:solidFill>
                <a:ea typeface="宋体" charset="-122"/>
              </a:rPr>
              <a:t>ftp.udel.edu</a:t>
            </a:r>
            <a:endParaRPr lang="en-US" altLang="zh-CN" dirty="0">
              <a:solidFill>
                <a:schemeClr val="tx1"/>
              </a:solidFill>
              <a:ea typeface="宋体" charset="-122"/>
            </a:endParaRPr>
          </a:p>
          <a:p>
            <a:r>
              <a:rPr lang="en-US" altLang="zh-CN" dirty="0">
                <a:solidFill>
                  <a:schemeClr val="tx1"/>
                </a:solidFill>
                <a:ea typeface="宋体" charset="-122"/>
              </a:rPr>
              <a:t>220 </a:t>
            </a:r>
            <a:r>
              <a:rPr lang="en-US" altLang="zh-CN" dirty="0" smtClean="0">
                <a:solidFill>
                  <a:schemeClr val="tx1"/>
                </a:solidFill>
                <a:ea typeface="宋体" charset="-122"/>
              </a:rPr>
              <a:t>FTP </a:t>
            </a:r>
            <a:r>
              <a:rPr lang="en-US" altLang="zh-CN" dirty="0">
                <a:solidFill>
                  <a:schemeClr val="tx1"/>
                </a:solidFill>
                <a:ea typeface="宋体" charset="-122"/>
              </a:rPr>
              <a:t>server ready.</a:t>
            </a:r>
          </a:p>
        </p:txBody>
      </p:sp>
      <p:sp>
        <p:nvSpPr>
          <p:cNvPr id="25640" name="AutoShape 40"/>
          <p:cNvSpPr>
            <a:spLocks noChangeArrowheads="1"/>
          </p:cNvSpPr>
          <p:nvPr/>
        </p:nvSpPr>
        <p:spPr bwMode="auto">
          <a:xfrm>
            <a:off x="457200" y="2286000"/>
            <a:ext cx="990600" cy="228600"/>
          </a:xfrm>
          <a:prstGeom prst="leftArrow">
            <a:avLst>
              <a:gd name="adj1" fmla="val 50000"/>
              <a:gd name="adj2" fmla="val 108333"/>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41" name="AutoShape 41"/>
          <p:cNvSpPr>
            <a:spLocks noChangeArrowheads="1"/>
          </p:cNvSpPr>
          <p:nvPr/>
        </p:nvSpPr>
        <p:spPr bwMode="auto">
          <a:xfrm>
            <a:off x="2209800" y="28194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43" name="AutoShape 43"/>
          <p:cNvSpPr>
            <a:spLocks noChangeArrowheads="1"/>
          </p:cNvSpPr>
          <p:nvPr/>
        </p:nvSpPr>
        <p:spPr bwMode="auto">
          <a:xfrm>
            <a:off x="3276600" y="3884613"/>
            <a:ext cx="2668588" cy="230187"/>
          </a:xfrm>
          <a:prstGeom prst="rightArrow">
            <a:avLst>
              <a:gd name="adj1" fmla="val 50000"/>
              <a:gd name="adj2" fmla="val 289828"/>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44" name="Text Box 44"/>
          <p:cNvSpPr txBox="1">
            <a:spLocks noChangeArrowheads="1"/>
          </p:cNvSpPr>
          <p:nvPr/>
        </p:nvSpPr>
        <p:spPr bwMode="auto">
          <a:xfrm>
            <a:off x="3811588" y="2667000"/>
            <a:ext cx="2265364" cy="400110"/>
          </a:xfrm>
          <a:prstGeom prst="rect">
            <a:avLst/>
          </a:prstGeom>
          <a:noFill/>
          <a:ln w="9525">
            <a:noFill/>
            <a:miter lim="800000"/>
            <a:headEnd/>
            <a:tailEnd type="none" w="sm" len="lg"/>
          </a:ln>
        </p:spPr>
        <p:txBody>
          <a:bodyPr wrap="none">
            <a:spAutoFit/>
          </a:bodyPr>
          <a:lstStyle/>
          <a:p>
            <a:r>
              <a:rPr lang="en-US" altLang="zh-CN" dirty="0">
                <a:solidFill>
                  <a:srgbClr val="3366FF"/>
                </a:solidFill>
                <a:ea typeface="宋体" charset="-122"/>
              </a:rPr>
              <a:t>USER </a:t>
            </a:r>
            <a:r>
              <a:rPr lang="en-US" altLang="zh-CN" dirty="0" smtClean="0">
                <a:solidFill>
                  <a:srgbClr val="3366FF"/>
                </a:solidFill>
                <a:ea typeface="宋体" charset="-122"/>
              </a:rPr>
              <a:t>anonymous</a:t>
            </a:r>
            <a:endParaRPr lang="en-US" altLang="zh-CN" dirty="0">
              <a:solidFill>
                <a:srgbClr val="3366FF"/>
              </a:solidFill>
              <a:ea typeface="宋体" charset="-122"/>
            </a:endParaRPr>
          </a:p>
        </p:txBody>
      </p:sp>
      <p:sp>
        <p:nvSpPr>
          <p:cNvPr id="25647" name="AutoShape 47"/>
          <p:cNvSpPr>
            <a:spLocks noChangeArrowheads="1"/>
          </p:cNvSpPr>
          <p:nvPr/>
        </p:nvSpPr>
        <p:spPr bwMode="auto">
          <a:xfrm>
            <a:off x="3276600" y="3886200"/>
            <a:ext cx="2667000" cy="228600"/>
          </a:xfrm>
          <a:prstGeom prst="leftArrow">
            <a:avLst>
              <a:gd name="adj1" fmla="val 50000"/>
              <a:gd name="adj2" fmla="val 291667"/>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48" name="AutoShape 48"/>
          <p:cNvSpPr>
            <a:spLocks noChangeArrowheads="1"/>
          </p:cNvSpPr>
          <p:nvPr/>
        </p:nvSpPr>
        <p:spPr bwMode="auto">
          <a:xfrm>
            <a:off x="2209800" y="2819400"/>
            <a:ext cx="228600" cy="685800"/>
          </a:xfrm>
          <a:prstGeom prst="upArrow">
            <a:avLst>
              <a:gd name="adj1" fmla="val 50000"/>
              <a:gd name="adj2" fmla="val 75000"/>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49" name="Text Box 49"/>
          <p:cNvSpPr txBox="1">
            <a:spLocks noChangeArrowheads="1"/>
          </p:cNvSpPr>
          <p:nvPr/>
        </p:nvSpPr>
        <p:spPr bwMode="auto">
          <a:xfrm>
            <a:off x="4343400" y="1716088"/>
            <a:ext cx="4387740" cy="707886"/>
          </a:xfrm>
          <a:prstGeom prst="rect">
            <a:avLst/>
          </a:prstGeom>
          <a:noFill/>
          <a:ln w="9525">
            <a:noFill/>
            <a:miter lim="800000"/>
            <a:headEnd/>
            <a:tailEnd type="none" w="sm" len="lg"/>
          </a:ln>
        </p:spPr>
        <p:txBody>
          <a:bodyPr wrap="none">
            <a:spAutoFit/>
          </a:bodyPr>
          <a:lstStyle/>
          <a:p>
            <a:r>
              <a:rPr lang="en-US" altLang="zh-CN" dirty="0">
                <a:solidFill>
                  <a:schemeClr val="tx1"/>
                </a:solidFill>
                <a:ea typeface="宋体" charset="-122"/>
              </a:rPr>
              <a:t>331 Password </a:t>
            </a:r>
            <a:r>
              <a:rPr lang="en-US" altLang="zh-CN" dirty="0" err="1">
                <a:solidFill>
                  <a:schemeClr val="tx1"/>
                </a:solidFill>
                <a:ea typeface="宋体" charset="-122"/>
              </a:rPr>
              <a:t>req</a:t>
            </a:r>
            <a:r>
              <a:rPr lang="en-US" altLang="zh-CN" dirty="0">
                <a:solidFill>
                  <a:schemeClr val="tx1"/>
                </a:solidFill>
                <a:ea typeface="宋体" charset="-122"/>
              </a:rPr>
              <a:t> for </a:t>
            </a:r>
            <a:r>
              <a:rPr lang="en-US" altLang="zh-CN" dirty="0" smtClean="0">
                <a:solidFill>
                  <a:schemeClr val="tx1"/>
                </a:solidFill>
                <a:ea typeface="宋体" charset="-122"/>
              </a:rPr>
              <a:t>anonymous.</a:t>
            </a:r>
            <a:endParaRPr lang="en-US" altLang="zh-CN" dirty="0">
              <a:solidFill>
                <a:schemeClr val="tx1"/>
              </a:solidFill>
              <a:ea typeface="宋体" charset="-122"/>
            </a:endParaRPr>
          </a:p>
          <a:p>
            <a:r>
              <a:rPr lang="en-US" altLang="zh-CN" dirty="0">
                <a:solidFill>
                  <a:schemeClr val="tx1"/>
                </a:solidFill>
                <a:ea typeface="宋体" charset="-122"/>
              </a:rPr>
              <a:t>Password:</a:t>
            </a:r>
          </a:p>
        </p:txBody>
      </p:sp>
      <p:sp>
        <p:nvSpPr>
          <p:cNvPr id="25650" name="AutoShape 50"/>
          <p:cNvSpPr>
            <a:spLocks noChangeArrowheads="1"/>
          </p:cNvSpPr>
          <p:nvPr/>
        </p:nvSpPr>
        <p:spPr bwMode="auto">
          <a:xfrm>
            <a:off x="457200" y="2297113"/>
            <a:ext cx="990600" cy="228600"/>
          </a:xfrm>
          <a:prstGeom prst="righ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51" name="AutoShape 51"/>
          <p:cNvSpPr>
            <a:spLocks noChangeArrowheads="1"/>
          </p:cNvSpPr>
          <p:nvPr/>
        </p:nvSpPr>
        <p:spPr bwMode="auto">
          <a:xfrm>
            <a:off x="2209800" y="28194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53" name="AutoShape 53"/>
          <p:cNvSpPr>
            <a:spLocks noChangeArrowheads="1"/>
          </p:cNvSpPr>
          <p:nvPr/>
        </p:nvSpPr>
        <p:spPr bwMode="auto">
          <a:xfrm>
            <a:off x="3276600" y="3886200"/>
            <a:ext cx="2668588" cy="230188"/>
          </a:xfrm>
          <a:prstGeom prst="rightArrow">
            <a:avLst>
              <a:gd name="adj1" fmla="val 50000"/>
              <a:gd name="adj2" fmla="val 289827"/>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54" name="Text Box 54"/>
          <p:cNvSpPr txBox="1">
            <a:spLocks noChangeArrowheads="1"/>
          </p:cNvSpPr>
          <p:nvPr/>
        </p:nvSpPr>
        <p:spPr bwMode="auto">
          <a:xfrm>
            <a:off x="3626531" y="2594202"/>
            <a:ext cx="2677336" cy="400110"/>
          </a:xfrm>
          <a:prstGeom prst="rect">
            <a:avLst/>
          </a:prstGeom>
          <a:noFill/>
          <a:ln w="9525">
            <a:noFill/>
            <a:miter lim="800000"/>
            <a:headEnd/>
            <a:tailEnd type="none" w="sm" len="lg"/>
          </a:ln>
        </p:spPr>
        <p:txBody>
          <a:bodyPr wrap="none">
            <a:spAutoFit/>
          </a:bodyPr>
          <a:lstStyle/>
          <a:p>
            <a:r>
              <a:rPr lang="en-US" altLang="zh-CN" dirty="0">
                <a:solidFill>
                  <a:srgbClr val="3366FF"/>
                </a:solidFill>
                <a:ea typeface="宋体" charset="-122"/>
              </a:rPr>
              <a:t>PASS </a:t>
            </a:r>
            <a:r>
              <a:rPr lang="en-US" altLang="zh-CN" dirty="0" smtClean="0">
                <a:solidFill>
                  <a:srgbClr val="3366FF"/>
                </a:solidFill>
                <a:ea typeface="宋体" charset="-122"/>
              </a:rPr>
              <a:t>xyz@udel.edu</a:t>
            </a:r>
            <a:endParaRPr lang="en-US" altLang="zh-CN" dirty="0">
              <a:solidFill>
                <a:srgbClr val="3366FF"/>
              </a:solidFill>
              <a:ea typeface="宋体" charset="-122"/>
            </a:endParaRPr>
          </a:p>
        </p:txBody>
      </p:sp>
      <p:sp>
        <p:nvSpPr>
          <p:cNvPr id="25655" name="AutoShape 55"/>
          <p:cNvSpPr>
            <a:spLocks noChangeArrowheads="1"/>
          </p:cNvSpPr>
          <p:nvPr/>
        </p:nvSpPr>
        <p:spPr bwMode="auto">
          <a:xfrm>
            <a:off x="3276600" y="3886200"/>
            <a:ext cx="2667000" cy="228600"/>
          </a:xfrm>
          <a:prstGeom prst="leftArrow">
            <a:avLst>
              <a:gd name="adj1" fmla="val 50000"/>
              <a:gd name="adj2" fmla="val 291667"/>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25656" name="AutoShape 56"/>
          <p:cNvSpPr>
            <a:spLocks noChangeArrowheads="1"/>
          </p:cNvSpPr>
          <p:nvPr/>
        </p:nvSpPr>
        <p:spPr bwMode="auto">
          <a:xfrm>
            <a:off x="457200" y="2297113"/>
            <a:ext cx="990600" cy="228600"/>
          </a:xfrm>
          <a:prstGeom prst="righ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57" name="AutoShape 57"/>
          <p:cNvSpPr>
            <a:spLocks noChangeArrowheads="1"/>
          </p:cNvSpPr>
          <p:nvPr/>
        </p:nvSpPr>
        <p:spPr bwMode="auto">
          <a:xfrm>
            <a:off x="2209800" y="2819400"/>
            <a:ext cx="304800" cy="685800"/>
          </a:xfrm>
          <a:prstGeom prst="up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58" name="AutoShape 58"/>
          <p:cNvSpPr>
            <a:spLocks noChangeArrowheads="1"/>
          </p:cNvSpPr>
          <p:nvPr/>
        </p:nvSpPr>
        <p:spPr bwMode="auto">
          <a:xfrm>
            <a:off x="457200" y="2286000"/>
            <a:ext cx="990600" cy="228600"/>
          </a:xfrm>
          <a:prstGeom prst="lef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25659" name="Text Box 59"/>
          <p:cNvSpPr txBox="1">
            <a:spLocks noChangeArrowheads="1"/>
          </p:cNvSpPr>
          <p:nvPr/>
        </p:nvSpPr>
        <p:spPr bwMode="auto">
          <a:xfrm>
            <a:off x="4343400" y="2097088"/>
            <a:ext cx="4046301" cy="707886"/>
          </a:xfrm>
          <a:prstGeom prst="rect">
            <a:avLst/>
          </a:prstGeom>
          <a:noFill/>
          <a:ln w="9525">
            <a:noFill/>
            <a:miter lim="800000"/>
            <a:headEnd/>
            <a:tailEnd type="none" w="sm" len="lg"/>
          </a:ln>
        </p:spPr>
        <p:txBody>
          <a:bodyPr wrap="none">
            <a:spAutoFit/>
          </a:bodyPr>
          <a:lstStyle/>
          <a:p>
            <a:r>
              <a:rPr lang="en-US" altLang="zh-CN" dirty="0">
                <a:solidFill>
                  <a:schemeClr val="tx1"/>
                </a:solidFill>
                <a:ea typeface="宋体" charset="-122"/>
              </a:rPr>
              <a:t>230 User </a:t>
            </a:r>
            <a:r>
              <a:rPr lang="en-US" altLang="zh-CN" dirty="0" smtClean="0">
                <a:solidFill>
                  <a:schemeClr val="tx1"/>
                </a:solidFill>
                <a:ea typeface="宋体" charset="-122"/>
              </a:rPr>
              <a:t>anonymous logged </a:t>
            </a:r>
            <a:r>
              <a:rPr lang="en-US" altLang="zh-CN" dirty="0">
                <a:solidFill>
                  <a:schemeClr val="tx1"/>
                </a:solidFill>
                <a:ea typeface="宋体" charset="-122"/>
              </a:rPr>
              <a:t>in.</a:t>
            </a:r>
          </a:p>
          <a:p>
            <a:r>
              <a:rPr lang="en-US" altLang="zh-CN" dirty="0">
                <a:solidFill>
                  <a:schemeClr val="tx1"/>
                </a:solidFill>
                <a:ea typeface="宋体" charset="-122"/>
              </a:rPr>
              <a:t>ftp&gt;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5634"/>
                                        </p:tgtEl>
                                        <p:attrNameLst>
                                          <p:attrName>style.visibility</p:attrName>
                                        </p:attrNameLst>
                                      </p:cBhvr>
                                      <p:to>
                                        <p:strVal val="visible"/>
                                      </p:to>
                                    </p:set>
                                    <p:anim calcmode="lin" valueType="num">
                                      <p:cBhvr>
                                        <p:cTn id="7" dur="1000" fill="hold"/>
                                        <p:tgtEl>
                                          <p:spTgt spid="25634"/>
                                        </p:tgtEl>
                                        <p:attrNameLst>
                                          <p:attrName>ppt_x</p:attrName>
                                        </p:attrNameLst>
                                      </p:cBhvr>
                                      <p:tavLst>
                                        <p:tav tm="0">
                                          <p:val>
                                            <p:strVal val="#ppt_x-#ppt_w/2"/>
                                          </p:val>
                                        </p:tav>
                                        <p:tav tm="100000">
                                          <p:val>
                                            <p:strVal val="#ppt_x"/>
                                          </p:val>
                                        </p:tav>
                                      </p:tavLst>
                                    </p:anim>
                                    <p:anim calcmode="lin" valueType="num">
                                      <p:cBhvr>
                                        <p:cTn id="8" dur="1000" fill="hold"/>
                                        <p:tgtEl>
                                          <p:spTgt spid="25634"/>
                                        </p:tgtEl>
                                        <p:attrNameLst>
                                          <p:attrName>ppt_y</p:attrName>
                                        </p:attrNameLst>
                                      </p:cBhvr>
                                      <p:tavLst>
                                        <p:tav tm="0">
                                          <p:val>
                                            <p:strVal val="#ppt_y"/>
                                          </p:val>
                                        </p:tav>
                                        <p:tav tm="100000">
                                          <p:val>
                                            <p:strVal val="#ppt_y"/>
                                          </p:val>
                                        </p:tav>
                                      </p:tavLst>
                                    </p:anim>
                                    <p:anim calcmode="lin" valueType="num">
                                      <p:cBhvr>
                                        <p:cTn id="9" dur="1000" fill="hold"/>
                                        <p:tgtEl>
                                          <p:spTgt spid="25634"/>
                                        </p:tgtEl>
                                        <p:attrNameLst>
                                          <p:attrName>ppt_w</p:attrName>
                                        </p:attrNameLst>
                                      </p:cBhvr>
                                      <p:tavLst>
                                        <p:tav tm="0">
                                          <p:val>
                                            <p:fltVal val="0"/>
                                          </p:val>
                                        </p:tav>
                                        <p:tav tm="100000">
                                          <p:val>
                                            <p:strVal val="#ppt_w"/>
                                          </p:val>
                                        </p:tav>
                                      </p:tavLst>
                                    </p:anim>
                                    <p:anim calcmode="lin" valueType="num">
                                      <p:cBhvr>
                                        <p:cTn id="10" dur="1000" fill="hold"/>
                                        <p:tgtEl>
                                          <p:spTgt spid="2563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634"/>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25635"/>
                                        </p:tgtEl>
                                        <p:attrNameLst>
                                          <p:attrName>style.visibility</p:attrName>
                                        </p:attrNameLst>
                                      </p:cBhvr>
                                      <p:to>
                                        <p:strVal val="visible"/>
                                      </p:to>
                                    </p:set>
                                  </p:childTnLst>
                                </p:cTn>
                              </p:par>
                            </p:childTnLst>
                          </p:cTn>
                        </p:par>
                        <p:par>
                          <p:cTn id="13" fill="hold">
                            <p:stCondLst>
                              <p:cond delay="1000"/>
                            </p:stCondLst>
                            <p:childTnLst>
                              <p:par>
                                <p:cTn id="14" presetID="17" presetClass="entr" presetSubtype="1" fill="hold" grpId="0" nodeType="afterEffect">
                                  <p:stCondLst>
                                    <p:cond delay="0"/>
                                  </p:stCondLst>
                                  <p:childTnLst>
                                    <p:set>
                                      <p:cBhvr>
                                        <p:cTn id="15" dur="1" fill="hold">
                                          <p:stCondLst>
                                            <p:cond delay="0"/>
                                          </p:stCondLst>
                                        </p:cTn>
                                        <p:tgtEl>
                                          <p:spTgt spid="25651"/>
                                        </p:tgtEl>
                                        <p:attrNameLst>
                                          <p:attrName>style.visibility</p:attrName>
                                        </p:attrNameLst>
                                      </p:cBhvr>
                                      <p:to>
                                        <p:strVal val="visible"/>
                                      </p:to>
                                    </p:set>
                                    <p:anim calcmode="lin" valueType="num">
                                      <p:cBhvr>
                                        <p:cTn id="16" dur="1000" fill="hold"/>
                                        <p:tgtEl>
                                          <p:spTgt spid="25651"/>
                                        </p:tgtEl>
                                        <p:attrNameLst>
                                          <p:attrName>ppt_x</p:attrName>
                                        </p:attrNameLst>
                                      </p:cBhvr>
                                      <p:tavLst>
                                        <p:tav tm="0">
                                          <p:val>
                                            <p:strVal val="#ppt_x"/>
                                          </p:val>
                                        </p:tav>
                                        <p:tav tm="100000">
                                          <p:val>
                                            <p:strVal val="#ppt_x"/>
                                          </p:val>
                                        </p:tav>
                                      </p:tavLst>
                                    </p:anim>
                                    <p:anim calcmode="lin" valueType="num">
                                      <p:cBhvr>
                                        <p:cTn id="17" dur="1000" fill="hold"/>
                                        <p:tgtEl>
                                          <p:spTgt spid="25651"/>
                                        </p:tgtEl>
                                        <p:attrNameLst>
                                          <p:attrName>ppt_y</p:attrName>
                                        </p:attrNameLst>
                                      </p:cBhvr>
                                      <p:tavLst>
                                        <p:tav tm="0">
                                          <p:val>
                                            <p:strVal val="#ppt_y-#ppt_h/2"/>
                                          </p:val>
                                        </p:tav>
                                        <p:tav tm="100000">
                                          <p:val>
                                            <p:strVal val="#ppt_y"/>
                                          </p:val>
                                        </p:tav>
                                      </p:tavLst>
                                    </p:anim>
                                    <p:anim calcmode="lin" valueType="num">
                                      <p:cBhvr>
                                        <p:cTn id="18" dur="1000" fill="hold"/>
                                        <p:tgtEl>
                                          <p:spTgt spid="25651"/>
                                        </p:tgtEl>
                                        <p:attrNameLst>
                                          <p:attrName>ppt_w</p:attrName>
                                        </p:attrNameLst>
                                      </p:cBhvr>
                                      <p:tavLst>
                                        <p:tav tm="0">
                                          <p:val>
                                            <p:strVal val="#ppt_w"/>
                                          </p:val>
                                        </p:tav>
                                        <p:tav tm="100000">
                                          <p:val>
                                            <p:strVal val="#ppt_w"/>
                                          </p:val>
                                        </p:tav>
                                      </p:tavLst>
                                    </p:anim>
                                    <p:anim calcmode="lin" valueType="num">
                                      <p:cBhvr>
                                        <p:cTn id="19" dur="1000" fill="hold"/>
                                        <p:tgtEl>
                                          <p:spTgt spid="25651"/>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25651"/>
                                        </p:tgtEl>
                                        <p:attrNameLst>
                                          <p:attrName>style.visibility</p:attrName>
                                        </p:attrNameLst>
                                      </p:cBhvr>
                                      <p:to>
                                        <p:strVal val="hidden"/>
                                      </p:to>
                                    </p:set>
                                  </p:subTnLst>
                                </p:cTn>
                              </p:par>
                            </p:childTnLst>
                          </p:cTn>
                        </p:par>
                        <p:par>
                          <p:cTn id="20" fill="hold">
                            <p:stCondLst>
                              <p:cond delay="2000"/>
                            </p:stCondLst>
                            <p:childTnLst>
                              <p:par>
                                <p:cTn id="21" presetID="17" presetClass="entr" presetSubtype="8" fill="hold" grpId="0" nodeType="afterEffect">
                                  <p:stCondLst>
                                    <p:cond delay="0"/>
                                  </p:stCondLst>
                                  <p:childTnLst>
                                    <p:set>
                                      <p:cBhvr>
                                        <p:cTn id="22" dur="1" fill="hold">
                                          <p:stCondLst>
                                            <p:cond delay="0"/>
                                          </p:stCondLst>
                                        </p:cTn>
                                        <p:tgtEl>
                                          <p:spTgt spid="25653"/>
                                        </p:tgtEl>
                                        <p:attrNameLst>
                                          <p:attrName>style.visibility</p:attrName>
                                        </p:attrNameLst>
                                      </p:cBhvr>
                                      <p:to>
                                        <p:strVal val="visible"/>
                                      </p:to>
                                    </p:set>
                                    <p:anim calcmode="lin" valueType="num">
                                      <p:cBhvr>
                                        <p:cTn id="23" dur="1000" fill="hold"/>
                                        <p:tgtEl>
                                          <p:spTgt spid="25653"/>
                                        </p:tgtEl>
                                        <p:attrNameLst>
                                          <p:attrName>ppt_x</p:attrName>
                                        </p:attrNameLst>
                                      </p:cBhvr>
                                      <p:tavLst>
                                        <p:tav tm="0">
                                          <p:val>
                                            <p:strVal val="#ppt_x-#ppt_w/2"/>
                                          </p:val>
                                        </p:tav>
                                        <p:tav tm="100000">
                                          <p:val>
                                            <p:strVal val="#ppt_x"/>
                                          </p:val>
                                        </p:tav>
                                      </p:tavLst>
                                    </p:anim>
                                    <p:anim calcmode="lin" valueType="num">
                                      <p:cBhvr>
                                        <p:cTn id="24" dur="1000" fill="hold"/>
                                        <p:tgtEl>
                                          <p:spTgt spid="25653"/>
                                        </p:tgtEl>
                                        <p:attrNameLst>
                                          <p:attrName>ppt_y</p:attrName>
                                        </p:attrNameLst>
                                      </p:cBhvr>
                                      <p:tavLst>
                                        <p:tav tm="0">
                                          <p:val>
                                            <p:strVal val="#ppt_y"/>
                                          </p:val>
                                        </p:tav>
                                        <p:tav tm="100000">
                                          <p:val>
                                            <p:strVal val="#ppt_y"/>
                                          </p:val>
                                        </p:tav>
                                      </p:tavLst>
                                    </p:anim>
                                    <p:anim calcmode="lin" valueType="num">
                                      <p:cBhvr>
                                        <p:cTn id="25" dur="1000" fill="hold"/>
                                        <p:tgtEl>
                                          <p:spTgt spid="25653"/>
                                        </p:tgtEl>
                                        <p:attrNameLst>
                                          <p:attrName>ppt_w</p:attrName>
                                        </p:attrNameLst>
                                      </p:cBhvr>
                                      <p:tavLst>
                                        <p:tav tm="0">
                                          <p:val>
                                            <p:fltVal val="0"/>
                                          </p:val>
                                        </p:tav>
                                        <p:tav tm="100000">
                                          <p:val>
                                            <p:strVal val="#ppt_w"/>
                                          </p:val>
                                        </p:tav>
                                      </p:tavLst>
                                    </p:anim>
                                    <p:anim calcmode="lin" valueType="num">
                                      <p:cBhvr>
                                        <p:cTn id="26" dur="1000" fill="hold"/>
                                        <p:tgtEl>
                                          <p:spTgt spid="25653"/>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1"/>
                                            </p:cond>
                                          </p:stCondLst>
                                        </p:cTn>
                                        <p:tgtEl>
                                          <p:spTgt spid="25653"/>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25630"/>
                                        </p:tgtEl>
                                        <p:attrNameLst>
                                          <p:attrName>style.visibility</p:attrName>
                                        </p:attrNameLst>
                                      </p:cBhvr>
                                      <p:to>
                                        <p:strVal val="visible"/>
                                      </p:to>
                                    </p:set>
                                    <p:anim calcmode="lin" valueType="num">
                                      <p:cBhvr>
                                        <p:cTn id="31" dur="1000" fill="hold"/>
                                        <p:tgtEl>
                                          <p:spTgt spid="25630"/>
                                        </p:tgtEl>
                                        <p:attrNameLst>
                                          <p:attrName>ppt_x</p:attrName>
                                        </p:attrNameLst>
                                      </p:cBhvr>
                                      <p:tavLst>
                                        <p:tav tm="0">
                                          <p:val>
                                            <p:strVal val="#ppt_x+#ppt_w/2"/>
                                          </p:val>
                                        </p:tav>
                                        <p:tav tm="100000">
                                          <p:val>
                                            <p:strVal val="#ppt_x"/>
                                          </p:val>
                                        </p:tav>
                                      </p:tavLst>
                                    </p:anim>
                                    <p:anim calcmode="lin" valueType="num">
                                      <p:cBhvr>
                                        <p:cTn id="32" dur="1000" fill="hold"/>
                                        <p:tgtEl>
                                          <p:spTgt spid="25630"/>
                                        </p:tgtEl>
                                        <p:attrNameLst>
                                          <p:attrName>ppt_y</p:attrName>
                                        </p:attrNameLst>
                                      </p:cBhvr>
                                      <p:tavLst>
                                        <p:tav tm="0">
                                          <p:val>
                                            <p:strVal val="#ppt_y"/>
                                          </p:val>
                                        </p:tav>
                                        <p:tav tm="100000">
                                          <p:val>
                                            <p:strVal val="#ppt_y"/>
                                          </p:val>
                                        </p:tav>
                                      </p:tavLst>
                                    </p:anim>
                                    <p:anim calcmode="lin" valueType="num">
                                      <p:cBhvr>
                                        <p:cTn id="33" dur="1000" fill="hold"/>
                                        <p:tgtEl>
                                          <p:spTgt spid="25630"/>
                                        </p:tgtEl>
                                        <p:attrNameLst>
                                          <p:attrName>ppt_w</p:attrName>
                                        </p:attrNameLst>
                                      </p:cBhvr>
                                      <p:tavLst>
                                        <p:tav tm="0">
                                          <p:val>
                                            <p:fltVal val="0"/>
                                          </p:val>
                                        </p:tav>
                                        <p:tav tm="100000">
                                          <p:val>
                                            <p:strVal val="#ppt_w"/>
                                          </p:val>
                                        </p:tav>
                                      </p:tavLst>
                                    </p:anim>
                                    <p:anim calcmode="lin" valueType="num">
                                      <p:cBhvr>
                                        <p:cTn id="34" dur="1000" fill="hold"/>
                                        <p:tgtEl>
                                          <p:spTgt spid="25630"/>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9"/>
                                            </p:cond>
                                          </p:stCondLst>
                                        </p:cTn>
                                        <p:tgtEl>
                                          <p:spTgt spid="25630"/>
                                        </p:tgtEl>
                                        <p:attrNameLst>
                                          <p:attrName>style.visibility</p:attrName>
                                        </p:attrNameLst>
                                      </p:cBhvr>
                                      <p:to>
                                        <p:strVal val="hidden"/>
                                      </p:to>
                                    </p:set>
                                  </p:subTnLst>
                                </p:cTn>
                              </p:par>
                              <p:par>
                                <p:cTn id="35" presetID="1" presetClass="exit" presetSubtype="0" fill="hold" grpId="1" nodeType="withEffect">
                                  <p:stCondLst>
                                    <p:cond delay="0"/>
                                  </p:stCondLst>
                                  <p:childTnLst>
                                    <p:set>
                                      <p:cBhvr>
                                        <p:cTn id="36" dur="1" fill="hold">
                                          <p:stCondLst>
                                            <p:cond delay="0"/>
                                          </p:stCondLst>
                                        </p:cTn>
                                        <p:tgtEl>
                                          <p:spTgt spid="25635"/>
                                        </p:tgtEl>
                                        <p:attrNameLst>
                                          <p:attrName>style.visibility</p:attrName>
                                        </p:attrNameLst>
                                      </p:cBhvr>
                                      <p:to>
                                        <p:strVal val="hidden"/>
                                      </p:to>
                                    </p:set>
                                  </p:childTnLst>
                                </p:cTn>
                              </p:par>
                            </p:childTnLst>
                          </p:cTn>
                        </p:par>
                        <p:par>
                          <p:cTn id="37" fill="hold">
                            <p:stCondLst>
                              <p:cond delay="1000"/>
                            </p:stCondLst>
                            <p:childTnLst>
                              <p:par>
                                <p:cTn id="38" presetID="17" presetClass="entr" presetSubtype="4" fill="hold" grpId="0" nodeType="afterEffect">
                                  <p:stCondLst>
                                    <p:cond delay="0"/>
                                  </p:stCondLst>
                                  <p:childTnLst>
                                    <p:set>
                                      <p:cBhvr>
                                        <p:cTn id="39" dur="1" fill="hold">
                                          <p:stCondLst>
                                            <p:cond delay="0"/>
                                          </p:stCondLst>
                                        </p:cTn>
                                        <p:tgtEl>
                                          <p:spTgt spid="25631"/>
                                        </p:tgtEl>
                                        <p:attrNameLst>
                                          <p:attrName>style.visibility</p:attrName>
                                        </p:attrNameLst>
                                      </p:cBhvr>
                                      <p:to>
                                        <p:strVal val="visible"/>
                                      </p:to>
                                    </p:set>
                                    <p:anim calcmode="lin" valueType="num">
                                      <p:cBhvr>
                                        <p:cTn id="40" dur="1000" fill="hold"/>
                                        <p:tgtEl>
                                          <p:spTgt spid="25631"/>
                                        </p:tgtEl>
                                        <p:attrNameLst>
                                          <p:attrName>ppt_x</p:attrName>
                                        </p:attrNameLst>
                                      </p:cBhvr>
                                      <p:tavLst>
                                        <p:tav tm="0">
                                          <p:val>
                                            <p:strVal val="#ppt_x"/>
                                          </p:val>
                                        </p:tav>
                                        <p:tav tm="100000">
                                          <p:val>
                                            <p:strVal val="#ppt_x"/>
                                          </p:val>
                                        </p:tav>
                                      </p:tavLst>
                                    </p:anim>
                                    <p:anim calcmode="lin" valueType="num">
                                      <p:cBhvr>
                                        <p:cTn id="41" dur="1000" fill="hold"/>
                                        <p:tgtEl>
                                          <p:spTgt spid="25631"/>
                                        </p:tgtEl>
                                        <p:attrNameLst>
                                          <p:attrName>ppt_y</p:attrName>
                                        </p:attrNameLst>
                                      </p:cBhvr>
                                      <p:tavLst>
                                        <p:tav tm="0">
                                          <p:val>
                                            <p:strVal val="#ppt_y+#ppt_h/2"/>
                                          </p:val>
                                        </p:tav>
                                        <p:tav tm="100000">
                                          <p:val>
                                            <p:strVal val="#ppt_y"/>
                                          </p:val>
                                        </p:tav>
                                      </p:tavLst>
                                    </p:anim>
                                    <p:anim calcmode="lin" valueType="num">
                                      <p:cBhvr>
                                        <p:cTn id="42" dur="1000" fill="hold"/>
                                        <p:tgtEl>
                                          <p:spTgt spid="25631"/>
                                        </p:tgtEl>
                                        <p:attrNameLst>
                                          <p:attrName>ppt_w</p:attrName>
                                        </p:attrNameLst>
                                      </p:cBhvr>
                                      <p:tavLst>
                                        <p:tav tm="0">
                                          <p:val>
                                            <p:strVal val="#ppt_w"/>
                                          </p:val>
                                        </p:tav>
                                        <p:tav tm="100000">
                                          <p:val>
                                            <p:strVal val="#ppt_w"/>
                                          </p:val>
                                        </p:tav>
                                      </p:tavLst>
                                    </p:anim>
                                    <p:anim calcmode="lin" valueType="num">
                                      <p:cBhvr>
                                        <p:cTn id="43" dur="1000" fill="hold"/>
                                        <p:tgtEl>
                                          <p:spTgt spid="25631"/>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38"/>
                                            </p:cond>
                                          </p:stCondLst>
                                        </p:cTn>
                                        <p:tgtEl>
                                          <p:spTgt spid="25631"/>
                                        </p:tgtEl>
                                        <p:attrNameLst>
                                          <p:attrName>style.visibility</p:attrName>
                                        </p:attrNameLst>
                                      </p:cBhvr>
                                      <p:to>
                                        <p:strVal val="hidden"/>
                                      </p:to>
                                    </p:set>
                                  </p:subTnLst>
                                </p:cTn>
                              </p:par>
                            </p:childTnLst>
                          </p:cTn>
                        </p:par>
                        <p:par>
                          <p:cTn id="44" fill="hold">
                            <p:stCondLst>
                              <p:cond delay="2000"/>
                            </p:stCondLst>
                            <p:childTnLst>
                              <p:par>
                                <p:cTn id="45" presetID="17" presetClass="entr" presetSubtype="2" fill="hold" grpId="0" nodeType="afterEffect">
                                  <p:stCondLst>
                                    <p:cond delay="0"/>
                                  </p:stCondLst>
                                  <p:childTnLst>
                                    <p:set>
                                      <p:cBhvr>
                                        <p:cTn id="46" dur="1" fill="hold">
                                          <p:stCondLst>
                                            <p:cond delay="0"/>
                                          </p:stCondLst>
                                        </p:cTn>
                                        <p:tgtEl>
                                          <p:spTgt spid="25638"/>
                                        </p:tgtEl>
                                        <p:attrNameLst>
                                          <p:attrName>style.visibility</p:attrName>
                                        </p:attrNameLst>
                                      </p:cBhvr>
                                      <p:to>
                                        <p:strVal val="visible"/>
                                      </p:to>
                                    </p:set>
                                    <p:anim calcmode="lin" valueType="num">
                                      <p:cBhvr>
                                        <p:cTn id="47" dur="1000" fill="hold"/>
                                        <p:tgtEl>
                                          <p:spTgt spid="25638"/>
                                        </p:tgtEl>
                                        <p:attrNameLst>
                                          <p:attrName>ppt_x</p:attrName>
                                        </p:attrNameLst>
                                      </p:cBhvr>
                                      <p:tavLst>
                                        <p:tav tm="0">
                                          <p:val>
                                            <p:strVal val="#ppt_x+#ppt_w/2"/>
                                          </p:val>
                                        </p:tav>
                                        <p:tav tm="100000">
                                          <p:val>
                                            <p:strVal val="#ppt_x"/>
                                          </p:val>
                                        </p:tav>
                                      </p:tavLst>
                                    </p:anim>
                                    <p:anim calcmode="lin" valueType="num">
                                      <p:cBhvr>
                                        <p:cTn id="48" dur="1000" fill="hold"/>
                                        <p:tgtEl>
                                          <p:spTgt spid="25638"/>
                                        </p:tgtEl>
                                        <p:attrNameLst>
                                          <p:attrName>ppt_y</p:attrName>
                                        </p:attrNameLst>
                                      </p:cBhvr>
                                      <p:tavLst>
                                        <p:tav tm="0">
                                          <p:val>
                                            <p:strVal val="#ppt_y"/>
                                          </p:val>
                                        </p:tav>
                                        <p:tav tm="100000">
                                          <p:val>
                                            <p:strVal val="#ppt_y"/>
                                          </p:val>
                                        </p:tav>
                                      </p:tavLst>
                                    </p:anim>
                                    <p:anim calcmode="lin" valueType="num">
                                      <p:cBhvr>
                                        <p:cTn id="49" dur="1000" fill="hold"/>
                                        <p:tgtEl>
                                          <p:spTgt spid="25638"/>
                                        </p:tgtEl>
                                        <p:attrNameLst>
                                          <p:attrName>ppt_w</p:attrName>
                                        </p:attrNameLst>
                                      </p:cBhvr>
                                      <p:tavLst>
                                        <p:tav tm="0">
                                          <p:val>
                                            <p:fltVal val="0"/>
                                          </p:val>
                                        </p:tav>
                                        <p:tav tm="100000">
                                          <p:val>
                                            <p:strVal val="#ppt_w"/>
                                          </p:val>
                                        </p:tav>
                                      </p:tavLst>
                                    </p:anim>
                                    <p:anim calcmode="lin" valueType="num">
                                      <p:cBhvr>
                                        <p:cTn id="50" dur="1000" fill="hold"/>
                                        <p:tgtEl>
                                          <p:spTgt spid="25638"/>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45"/>
                                            </p:cond>
                                          </p:stCondLst>
                                        </p:cTn>
                                        <p:tgtEl>
                                          <p:spTgt spid="25638"/>
                                        </p:tgtEl>
                                        <p:attrNameLst>
                                          <p:attrName>style.visibility</p:attrName>
                                        </p:attrNameLst>
                                      </p:cBhvr>
                                      <p:to>
                                        <p:strVal val="hidden"/>
                                      </p:to>
                                    </p:set>
                                  </p:subTnLst>
                                </p:cTn>
                              </p:par>
                            </p:childTnLst>
                          </p:cTn>
                        </p:par>
                        <p:par>
                          <p:cTn id="51" fill="hold">
                            <p:stCondLst>
                              <p:cond delay="3000"/>
                            </p:stCondLst>
                            <p:childTnLst>
                              <p:par>
                                <p:cTn id="52" presetID="1" presetClass="entr" presetSubtype="0" fill="hold" grpId="0" nodeType="afterEffect">
                                  <p:stCondLst>
                                    <p:cond delay="0"/>
                                  </p:stCondLst>
                                  <p:childTnLst>
                                    <p:set>
                                      <p:cBhvr>
                                        <p:cTn id="53" dur="1" fill="hold">
                                          <p:stCondLst>
                                            <p:cond delay="0"/>
                                          </p:stCondLst>
                                        </p:cTn>
                                        <p:tgtEl>
                                          <p:spTgt spid="25639"/>
                                        </p:tgtEl>
                                        <p:attrNameLst>
                                          <p:attrName>style.visibility</p:attrName>
                                        </p:attrNameLst>
                                      </p:cBhvr>
                                      <p:to>
                                        <p:strVal val="visible"/>
                                      </p:to>
                                    </p:set>
                                  </p:childTnLst>
                                  <p:subTnLst>
                                    <p:set>
                                      <p:cBhvr override="childStyle">
                                        <p:cTn dur="1" fill="hold" display="0" masterRel="nextClick" afterEffect="1"/>
                                        <p:tgtEl>
                                          <p:spTgt spid="25639"/>
                                        </p:tgtEl>
                                        <p:attrNameLst>
                                          <p:attrName>style.visibility</p:attrName>
                                        </p:attrNameLst>
                                      </p:cBhvr>
                                      <p:to>
                                        <p:strVal val="hidden"/>
                                      </p:to>
                                    </p:set>
                                  </p:subTnLst>
                                </p:cTn>
                              </p:par>
                            </p:childTnLst>
                          </p:cTn>
                        </p:par>
                      </p:childTnLst>
                    </p:cTn>
                  </p:par>
                  <p:par>
                    <p:cTn id="54" fill="hold">
                      <p:stCondLst>
                        <p:cond delay="indefinite"/>
                      </p:stCondLst>
                      <p:childTnLst>
                        <p:par>
                          <p:cTn id="55" fill="hold">
                            <p:stCondLst>
                              <p:cond delay="0"/>
                            </p:stCondLst>
                            <p:childTnLst>
                              <p:par>
                                <p:cTn id="56" presetID="17" presetClass="entr" presetSubtype="8" fill="hold" grpId="0" nodeType="clickEffect">
                                  <p:stCondLst>
                                    <p:cond delay="0"/>
                                  </p:stCondLst>
                                  <p:childTnLst>
                                    <p:set>
                                      <p:cBhvr>
                                        <p:cTn id="57" dur="1" fill="hold">
                                          <p:stCondLst>
                                            <p:cond delay="0"/>
                                          </p:stCondLst>
                                        </p:cTn>
                                        <p:tgtEl>
                                          <p:spTgt spid="25656"/>
                                        </p:tgtEl>
                                        <p:attrNameLst>
                                          <p:attrName>style.visibility</p:attrName>
                                        </p:attrNameLst>
                                      </p:cBhvr>
                                      <p:to>
                                        <p:strVal val="visible"/>
                                      </p:to>
                                    </p:set>
                                    <p:anim calcmode="lin" valueType="num">
                                      <p:cBhvr>
                                        <p:cTn id="58" dur="1000" fill="hold"/>
                                        <p:tgtEl>
                                          <p:spTgt spid="25656"/>
                                        </p:tgtEl>
                                        <p:attrNameLst>
                                          <p:attrName>ppt_x</p:attrName>
                                        </p:attrNameLst>
                                      </p:cBhvr>
                                      <p:tavLst>
                                        <p:tav tm="0">
                                          <p:val>
                                            <p:strVal val="#ppt_x-#ppt_w/2"/>
                                          </p:val>
                                        </p:tav>
                                        <p:tav tm="100000">
                                          <p:val>
                                            <p:strVal val="#ppt_x"/>
                                          </p:val>
                                        </p:tav>
                                      </p:tavLst>
                                    </p:anim>
                                    <p:anim calcmode="lin" valueType="num">
                                      <p:cBhvr>
                                        <p:cTn id="59" dur="1000" fill="hold"/>
                                        <p:tgtEl>
                                          <p:spTgt spid="25656"/>
                                        </p:tgtEl>
                                        <p:attrNameLst>
                                          <p:attrName>ppt_y</p:attrName>
                                        </p:attrNameLst>
                                      </p:cBhvr>
                                      <p:tavLst>
                                        <p:tav tm="0">
                                          <p:val>
                                            <p:strVal val="#ppt_y"/>
                                          </p:val>
                                        </p:tav>
                                        <p:tav tm="100000">
                                          <p:val>
                                            <p:strVal val="#ppt_y"/>
                                          </p:val>
                                        </p:tav>
                                      </p:tavLst>
                                    </p:anim>
                                    <p:anim calcmode="lin" valueType="num">
                                      <p:cBhvr>
                                        <p:cTn id="60" dur="1000" fill="hold"/>
                                        <p:tgtEl>
                                          <p:spTgt spid="25656"/>
                                        </p:tgtEl>
                                        <p:attrNameLst>
                                          <p:attrName>ppt_w</p:attrName>
                                        </p:attrNameLst>
                                      </p:cBhvr>
                                      <p:tavLst>
                                        <p:tav tm="0">
                                          <p:val>
                                            <p:fltVal val="0"/>
                                          </p:val>
                                        </p:tav>
                                        <p:tav tm="100000">
                                          <p:val>
                                            <p:strVal val="#ppt_w"/>
                                          </p:val>
                                        </p:tav>
                                      </p:tavLst>
                                    </p:anim>
                                    <p:anim calcmode="lin" valueType="num">
                                      <p:cBhvr>
                                        <p:cTn id="61" dur="1000" fill="hold"/>
                                        <p:tgtEl>
                                          <p:spTgt spid="25656"/>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56"/>
                                            </p:cond>
                                          </p:stCondLst>
                                        </p:cTn>
                                        <p:tgtEl>
                                          <p:spTgt spid="25656"/>
                                        </p:tgtEl>
                                        <p:attrNameLst>
                                          <p:attrName>style.visibility</p:attrName>
                                        </p:attrNameLst>
                                      </p:cBhvr>
                                      <p:to>
                                        <p:strVal val="hidden"/>
                                      </p:to>
                                    </p:set>
                                  </p:subTnLst>
                                </p:cTn>
                              </p:par>
                            </p:childTnLst>
                          </p:cTn>
                        </p:par>
                        <p:par>
                          <p:cTn id="62" fill="hold">
                            <p:stCondLst>
                              <p:cond delay="1000"/>
                            </p:stCondLst>
                            <p:childTnLst>
                              <p:par>
                                <p:cTn id="63" presetID="17" presetClass="entr" presetSubtype="1" fill="hold" grpId="0" nodeType="afterEffect">
                                  <p:stCondLst>
                                    <p:cond delay="0"/>
                                  </p:stCondLst>
                                  <p:childTnLst>
                                    <p:set>
                                      <p:cBhvr>
                                        <p:cTn id="64" dur="1" fill="hold">
                                          <p:stCondLst>
                                            <p:cond delay="0"/>
                                          </p:stCondLst>
                                        </p:cTn>
                                        <p:tgtEl>
                                          <p:spTgt spid="25641"/>
                                        </p:tgtEl>
                                        <p:attrNameLst>
                                          <p:attrName>style.visibility</p:attrName>
                                        </p:attrNameLst>
                                      </p:cBhvr>
                                      <p:to>
                                        <p:strVal val="visible"/>
                                      </p:to>
                                    </p:set>
                                    <p:anim calcmode="lin" valueType="num">
                                      <p:cBhvr>
                                        <p:cTn id="65" dur="1000" fill="hold"/>
                                        <p:tgtEl>
                                          <p:spTgt spid="25641"/>
                                        </p:tgtEl>
                                        <p:attrNameLst>
                                          <p:attrName>ppt_x</p:attrName>
                                        </p:attrNameLst>
                                      </p:cBhvr>
                                      <p:tavLst>
                                        <p:tav tm="0">
                                          <p:val>
                                            <p:strVal val="#ppt_x"/>
                                          </p:val>
                                        </p:tav>
                                        <p:tav tm="100000">
                                          <p:val>
                                            <p:strVal val="#ppt_x"/>
                                          </p:val>
                                        </p:tav>
                                      </p:tavLst>
                                    </p:anim>
                                    <p:anim calcmode="lin" valueType="num">
                                      <p:cBhvr>
                                        <p:cTn id="66" dur="1000" fill="hold"/>
                                        <p:tgtEl>
                                          <p:spTgt spid="25641"/>
                                        </p:tgtEl>
                                        <p:attrNameLst>
                                          <p:attrName>ppt_y</p:attrName>
                                        </p:attrNameLst>
                                      </p:cBhvr>
                                      <p:tavLst>
                                        <p:tav tm="0">
                                          <p:val>
                                            <p:strVal val="#ppt_y-#ppt_h/2"/>
                                          </p:val>
                                        </p:tav>
                                        <p:tav tm="100000">
                                          <p:val>
                                            <p:strVal val="#ppt_y"/>
                                          </p:val>
                                        </p:tav>
                                      </p:tavLst>
                                    </p:anim>
                                    <p:anim calcmode="lin" valueType="num">
                                      <p:cBhvr>
                                        <p:cTn id="67" dur="1000" fill="hold"/>
                                        <p:tgtEl>
                                          <p:spTgt spid="25641"/>
                                        </p:tgtEl>
                                        <p:attrNameLst>
                                          <p:attrName>ppt_w</p:attrName>
                                        </p:attrNameLst>
                                      </p:cBhvr>
                                      <p:tavLst>
                                        <p:tav tm="0">
                                          <p:val>
                                            <p:strVal val="#ppt_w"/>
                                          </p:val>
                                        </p:tav>
                                        <p:tav tm="100000">
                                          <p:val>
                                            <p:strVal val="#ppt_w"/>
                                          </p:val>
                                        </p:tav>
                                      </p:tavLst>
                                    </p:anim>
                                    <p:anim calcmode="lin" valueType="num">
                                      <p:cBhvr>
                                        <p:cTn id="68" dur="1000" fill="hold"/>
                                        <p:tgtEl>
                                          <p:spTgt spid="25641"/>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63"/>
                                            </p:cond>
                                          </p:stCondLst>
                                        </p:cTn>
                                        <p:tgtEl>
                                          <p:spTgt spid="25641"/>
                                        </p:tgtEl>
                                        <p:attrNameLst>
                                          <p:attrName>style.visibility</p:attrName>
                                        </p:attrNameLst>
                                      </p:cBhvr>
                                      <p:to>
                                        <p:strVal val="hidden"/>
                                      </p:to>
                                    </p:set>
                                  </p:subTnLst>
                                </p:cTn>
                              </p:par>
                            </p:childTnLst>
                          </p:cTn>
                        </p:par>
                        <p:par>
                          <p:cTn id="69" fill="hold">
                            <p:stCondLst>
                              <p:cond delay="2000"/>
                            </p:stCondLst>
                            <p:childTnLst>
                              <p:par>
                                <p:cTn id="70" presetID="17" presetClass="entr" presetSubtype="8" fill="hold" grpId="0" nodeType="afterEffect">
                                  <p:stCondLst>
                                    <p:cond delay="0"/>
                                  </p:stCondLst>
                                  <p:childTnLst>
                                    <p:set>
                                      <p:cBhvr>
                                        <p:cTn id="71" dur="1" fill="hold">
                                          <p:stCondLst>
                                            <p:cond delay="0"/>
                                          </p:stCondLst>
                                        </p:cTn>
                                        <p:tgtEl>
                                          <p:spTgt spid="25644"/>
                                        </p:tgtEl>
                                        <p:attrNameLst>
                                          <p:attrName>style.visibility</p:attrName>
                                        </p:attrNameLst>
                                      </p:cBhvr>
                                      <p:to>
                                        <p:strVal val="visible"/>
                                      </p:to>
                                    </p:set>
                                    <p:anim calcmode="lin" valueType="num">
                                      <p:cBhvr>
                                        <p:cTn id="72" dur="2000" fill="hold"/>
                                        <p:tgtEl>
                                          <p:spTgt spid="25644"/>
                                        </p:tgtEl>
                                        <p:attrNameLst>
                                          <p:attrName>ppt_x</p:attrName>
                                        </p:attrNameLst>
                                      </p:cBhvr>
                                      <p:tavLst>
                                        <p:tav tm="0">
                                          <p:val>
                                            <p:strVal val="#ppt_x-#ppt_w/2"/>
                                          </p:val>
                                        </p:tav>
                                        <p:tav tm="100000">
                                          <p:val>
                                            <p:strVal val="#ppt_x"/>
                                          </p:val>
                                        </p:tav>
                                      </p:tavLst>
                                    </p:anim>
                                    <p:anim calcmode="lin" valueType="num">
                                      <p:cBhvr>
                                        <p:cTn id="73" dur="2000" fill="hold"/>
                                        <p:tgtEl>
                                          <p:spTgt spid="25644"/>
                                        </p:tgtEl>
                                        <p:attrNameLst>
                                          <p:attrName>ppt_y</p:attrName>
                                        </p:attrNameLst>
                                      </p:cBhvr>
                                      <p:tavLst>
                                        <p:tav tm="0">
                                          <p:val>
                                            <p:strVal val="#ppt_y"/>
                                          </p:val>
                                        </p:tav>
                                        <p:tav tm="100000">
                                          <p:val>
                                            <p:strVal val="#ppt_y"/>
                                          </p:val>
                                        </p:tav>
                                      </p:tavLst>
                                    </p:anim>
                                    <p:anim calcmode="lin" valueType="num">
                                      <p:cBhvr>
                                        <p:cTn id="74" dur="2000" fill="hold"/>
                                        <p:tgtEl>
                                          <p:spTgt spid="25644"/>
                                        </p:tgtEl>
                                        <p:attrNameLst>
                                          <p:attrName>ppt_w</p:attrName>
                                        </p:attrNameLst>
                                      </p:cBhvr>
                                      <p:tavLst>
                                        <p:tav tm="0">
                                          <p:val>
                                            <p:fltVal val="0"/>
                                          </p:val>
                                        </p:tav>
                                        <p:tav tm="100000">
                                          <p:val>
                                            <p:strVal val="#ppt_w"/>
                                          </p:val>
                                        </p:tav>
                                      </p:tavLst>
                                    </p:anim>
                                    <p:anim calcmode="lin" valueType="num">
                                      <p:cBhvr>
                                        <p:cTn id="75" dur="2000" fill="hold"/>
                                        <p:tgtEl>
                                          <p:spTgt spid="2564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644"/>
                                        </p:tgtEl>
                                        <p:attrNameLst>
                                          <p:attrName>style.visibility</p:attrName>
                                        </p:attrNameLst>
                                      </p:cBhvr>
                                      <p:to>
                                        <p:strVal val="hidden"/>
                                      </p:to>
                                    </p:set>
                                  </p:subTnLst>
                                </p:cTn>
                              </p:par>
                              <p:par>
                                <p:cTn id="76" presetID="17" presetClass="entr" presetSubtype="8" fill="hold" grpId="1" nodeType="withEffect">
                                  <p:stCondLst>
                                    <p:cond delay="0"/>
                                  </p:stCondLst>
                                  <p:childTnLst>
                                    <p:set>
                                      <p:cBhvr>
                                        <p:cTn id="77" dur="1" fill="hold">
                                          <p:stCondLst>
                                            <p:cond delay="0"/>
                                          </p:stCondLst>
                                        </p:cTn>
                                        <p:tgtEl>
                                          <p:spTgt spid="25653"/>
                                        </p:tgtEl>
                                        <p:attrNameLst>
                                          <p:attrName>style.visibility</p:attrName>
                                        </p:attrNameLst>
                                      </p:cBhvr>
                                      <p:to>
                                        <p:strVal val="visible"/>
                                      </p:to>
                                    </p:set>
                                    <p:anim calcmode="lin" valueType="num">
                                      <p:cBhvr>
                                        <p:cTn id="78" dur="1000" fill="hold"/>
                                        <p:tgtEl>
                                          <p:spTgt spid="25653"/>
                                        </p:tgtEl>
                                        <p:attrNameLst>
                                          <p:attrName>ppt_x</p:attrName>
                                        </p:attrNameLst>
                                      </p:cBhvr>
                                      <p:tavLst>
                                        <p:tav tm="0">
                                          <p:val>
                                            <p:strVal val="#ppt_x-#ppt_w/2"/>
                                          </p:val>
                                        </p:tav>
                                        <p:tav tm="100000">
                                          <p:val>
                                            <p:strVal val="#ppt_x"/>
                                          </p:val>
                                        </p:tav>
                                      </p:tavLst>
                                    </p:anim>
                                    <p:anim calcmode="lin" valueType="num">
                                      <p:cBhvr>
                                        <p:cTn id="79" dur="1000" fill="hold"/>
                                        <p:tgtEl>
                                          <p:spTgt spid="25653"/>
                                        </p:tgtEl>
                                        <p:attrNameLst>
                                          <p:attrName>ppt_y</p:attrName>
                                        </p:attrNameLst>
                                      </p:cBhvr>
                                      <p:tavLst>
                                        <p:tav tm="0">
                                          <p:val>
                                            <p:strVal val="#ppt_y"/>
                                          </p:val>
                                        </p:tav>
                                        <p:tav tm="100000">
                                          <p:val>
                                            <p:strVal val="#ppt_y"/>
                                          </p:val>
                                        </p:tav>
                                      </p:tavLst>
                                    </p:anim>
                                    <p:anim calcmode="lin" valueType="num">
                                      <p:cBhvr>
                                        <p:cTn id="80" dur="1000" fill="hold"/>
                                        <p:tgtEl>
                                          <p:spTgt spid="25653"/>
                                        </p:tgtEl>
                                        <p:attrNameLst>
                                          <p:attrName>ppt_w</p:attrName>
                                        </p:attrNameLst>
                                      </p:cBhvr>
                                      <p:tavLst>
                                        <p:tav tm="0">
                                          <p:val>
                                            <p:fltVal val="0"/>
                                          </p:val>
                                        </p:tav>
                                        <p:tav tm="100000">
                                          <p:val>
                                            <p:strVal val="#ppt_w"/>
                                          </p:val>
                                        </p:tav>
                                      </p:tavLst>
                                    </p:anim>
                                    <p:anim calcmode="lin" valueType="num">
                                      <p:cBhvr>
                                        <p:cTn id="81" dur="1000" fill="hold"/>
                                        <p:tgtEl>
                                          <p:spTgt spid="2565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653"/>
                                        </p:tgtEl>
                                        <p:attrNameLst>
                                          <p:attrName>style.visibility</p:attrName>
                                        </p:attrNameLst>
                                      </p:cBhvr>
                                      <p:to>
                                        <p:strVal val="hidden"/>
                                      </p:to>
                                    </p:set>
                                  </p:subTnLst>
                                </p:cTn>
                              </p:par>
                            </p:childTnLst>
                          </p:cTn>
                        </p:par>
                      </p:childTnLst>
                    </p:cTn>
                  </p:par>
                  <p:par>
                    <p:cTn id="82" fill="hold">
                      <p:stCondLst>
                        <p:cond delay="indefinite"/>
                      </p:stCondLst>
                      <p:childTnLst>
                        <p:par>
                          <p:cTn id="83" fill="hold">
                            <p:stCondLst>
                              <p:cond delay="0"/>
                            </p:stCondLst>
                            <p:childTnLst>
                              <p:par>
                                <p:cTn id="84" presetID="17" presetClass="entr" presetSubtype="2" fill="hold" grpId="0" nodeType="clickEffect">
                                  <p:stCondLst>
                                    <p:cond delay="0"/>
                                  </p:stCondLst>
                                  <p:childTnLst>
                                    <p:set>
                                      <p:cBhvr>
                                        <p:cTn id="85" dur="1" fill="hold">
                                          <p:stCondLst>
                                            <p:cond delay="0"/>
                                          </p:stCondLst>
                                        </p:cTn>
                                        <p:tgtEl>
                                          <p:spTgt spid="25647"/>
                                        </p:tgtEl>
                                        <p:attrNameLst>
                                          <p:attrName>style.visibility</p:attrName>
                                        </p:attrNameLst>
                                      </p:cBhvr>
                                      <p:to>
                                        <p:strVal val="visible"/>
                                      </p:to>
                                    </p:set>
                                    <p:anim calcmode="lin" valueType="num">
                                      <p:cBhvr>
                                        <p:cTn id="86" dur="1000" fill="hold"/>
                                        <p:tgtEl>
                                          <p:spTgt spid="25647"/>
                                        </p:tgtEl>
                                        <p:attrNameLst>
                                          <p:attrName>ppt_x</p:attrName>
                                        </p:attrNameLst>
                                      </p:cBhvr>
                                      <p:tavLst>
                                        <p:tav tm="0">
                                          <p:val>
                                            <p:strVal val="#ppt_x+#ppt_w/2"/>
                                          </p:val>
                                        </p:tav>
                                        <p:tav tm="100000">
                                          <p:val>
                                            <p:strVal val="#ppt_x"/>
                                          </p:val>
                                        </p:tav>
                                      </p:tavLst>
                                    </p:anim>
                                    <p:anim calcmode="lin" valueType="num">
                                      <p:cBhvr>
                                        <p:cTn id="87" dur="1000" fill="hold"/>
                                        <p:tgtEl>
                                          <p:spTgt spid="25647"/>
                                        </p:tgtEl>
                                        <p:attrNameLst>
                                          <p:attrName>ppt_y</p:attrName>
                                        </p:attrNameLst>
                                      </p:cBhvr>
                                      <p:tavLst>
                                        <p:tav tm="0">
                                          <p:val>
                                            <p:strVal val="#ppt_y"/>
                                          </p:val>
                                        </p:tav>
                                        <p:tav tm="100000">
                                          <p:val>
                                            <p:strVal val="#ppt_y"/>
                                          </p:val>
                                        </p:tav>
                                      </p:tavLst>
                                    </p:anim>
                                    <p:anim calcmode="lin" valueType="num">
                                      <p:cBhvr>
                                        <p:cTn id="88" dur="1000" fill="hold"/>
                                        <p:tgtEl>
                                          <p:spTgt spid="25647"/>
                                        </p:tgtEl>
                                        <p:attrNameLst>
                                          <p:attrName>ppt_w</p:attrName>
                                        </p:attrNameLst>
                                      </p:cBhvr>
                                      <p:tavLst>
                                        <p:tav tm="0">
                                          <p:val>
                                            <p:fltVal val="0"/>
                                          </p:val>
                                        </p:tav>
                                        <p:tav tm="100000">
                                          <p:val>
                                            <p:strVal val="#ppt_w"/>
                                          </p:val>
                                        </p:tav>
                                      </p:tavLst>
                                    </p:anim>
                                    <p:anim calcmode="lin" valueType="num">
                                      <p:cBhvr>
                                        <p:cTn id="89" dur="1000" fill="hold"/>
                                        <p:tgtEl>
                                          <p:spTgt spid="25647"/>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84"/>
                                            </p:cond>
                                          </p:stCondLst>
                                        </p:cTn>
                                        <p:tgtEl>
                                          <p:spTgt spid="25647"/>
                                        </p:tgtEl>
                                        <p:attrNameLst>
                                          <p:attrName>style.visibility</p:attrName>
                                        </p:attrNameLst>
                                      </p:cBhvr>
                                      <p:to>
                                        <p:strVal val="hidden"/>
                                      </p:to>
                                    </p:set>
                                  </p:subTnLst>
                                </p:cTn>
                              </p:par>
                            </p:childTnLst>
                          </p:cTn>
                        </p:par>
                        <p:par>
                          <p:cTn id="90" fill="hold">
                            <p:stCondLst>
                              <p:cond delay="1000"/>
                            </p:stCondLst>
                            <p:childTnLst>
                              <p:par>
                                <p:cTn id="91" presetID="17" presetClass="entr" presetSubtype="4" fill="hold" grpId="0" nodeType="afterEffect">
                                  <p:stCondLst>
                                    <p:cond delay="0"/>
                                  </p:stCondLst>
                                  <p:childTnLst>
                                    <p:set>
                                      <p:cBhvr>
                                        <p:cTn id="92" dur="1" fill="hold">
                                          <p:stCondLst>
                                            <p:cond delay="0"/>
                                          </p:stCondLst>
                                        </p:cTn>
                                        <p:tgtEl>
                                          <p:spTgt spid="25648"/>
                                        </p:tgtEl>
                                        <p:attrNameLst>
                                          <p:attrName>style.visibility</p:attrName>
                                        </p:attrNameLst>
                                      </p:cBhvr>
                                      <p:to>
                                        <p:strVal val="visible"/>
                                      </p:to>
                                    </p:set>
                                    <p:anim calcmode="lin" valueType="num">
                                      <p:cBhvr>
                                        <p:cTn id="93" dur="1000" fill="hold"/>
                                        <p:tgtEl>
                                          <p:spTgt spid="25648"/>
                                        </p:tgtEl>
                                        <p:attrNameLst>
                                          <p:attrName>ppt_x</p:attrName>
                                        </p:attrNameLst>
                                      </p:cBhvr>
                                      <p:tavLst>
                                        <p:tav tm="0">
                                          <p:val>
                                            <p:strVal val="#ppt_x"/>
                                          </p:val>
                                        </p:tav>
                                        <p:tav tm="100000">
                                          <p:val>
                                            <p:strVal val="#ppt_x"/>
                                          </p:val>
                                        </p:tav>
                                      </p:tavLst>
                                    </p:anim>
                                    <p:anim calcmode="lin" valueType="num">
                                      <p:cBhvr>
                                        <p:cTn id="94" dur="1000" fill="hold"/>
                                        <p:tgtEl>
                                          <p:spTgt spid="25648"/>
                                        </p:tgtEl>
                                        <p:attrNameLst>
                                          <p:attrName>ppt_y</p:attrName>
                                        </p:attrNameLst>
                                      </p:cBhvr>
                                      <p:tavLst>
                                        <p:tav tm="0">
                                          <p:val>
                                            <p:strVal val="#ppt_y+#ppt_h/2"/>
                                          </p:val>
                                        </p:tav>
                                        <p:tav tm="100000">
                                          <p:val>
                                            <p:strVal val="#ppt_y"/>
                                          </p:val>
                                        </p:tav>
                                      </p:tavLst>
                                    </p:anim>
                                    <p:anim calcmode="lin" valueType="num">
                                      <p:cBhvr>
                                        <p:cTn id="95" dur="1000" fill="hold"/>
                                        <p:tgtEl>
                                          <p:spTgt spid="25648"/>
                                        </p:tgtEl>
                                        <p:attrNameLst>
                                          <p:attrName>ppt_w</p:attrName>
                                        </p:attrNameLst>
                                      </p:cBhvr>
                                      <p:tavLst>
                                        <p:tav tm="0">
                                          <p:val>
                                            <p:strVal val="#ppt_w"/>
                                          </p:val>
                                        </p:tav>
                                        <p:tav tm="100000">
                                          <p:val>
                                            <p:strVal val="#ppt_w"/>
                                          </p:val>
                                        </p:tav>
                                      </p:tavLst>
                                    </p:anim>
                                    <p:anim calcmode="lin" valueType="num">
                                      <p:cBhvr>
                                        <p:cTn id="96" dur="1000" fill="hold"/>
                                        <p:tgtEl>
                                          <p:spTgt spid="25648"/>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91"/>
                                            </p:cond>
                                          </p:stCondLst>
                                        </p:cTn>
                                        <p:tgtEl>
                                          <p:spTgt spid="25648"/>
                                        </p:tgtEl>
                                        <p:attrNameLst>
                                          <p:attrName>style.visibility</p:attrName>
                                        </p:attrNameLst>
                                      </p:cBhvr>
                                      <p:to>
                                        <p:strVal val="hidden"/>
                                      </p:to>
                                    </p:set>
                                  </p:subTnLst>
                                </p:cTn>
                              </p:par>
                            </p:childTnLst>
                          </p:cTn>
                        </p:par>
                        <p:par>
                          <p:cTn id="97" fill="hold">
                            <p:stCondLst>
                              <p:cond delay="2000"/>
                            </p:stCondLst>
                            <p:childTnLst>
                              <p:par>
                                <p:cTn id="98" presetID="17" presetClass="entr" presetSubtype="2" fill="hold" grpId="0" nodeType="afterEffect">
                                  <p:stCondLst>
                                    <p:cond delay="0"/>
                                  </p:stCondLst>
                                  <p:childTnLst>
                                    <p:set>
                                      <p:cBhvr>
                                        <p:cTn id="99" dur="1" fill="hold">
                                          <p:stCondLst>
                                            <p:cond delay="0"/>
                                          </p:stCondLst>
                                        </p:cTn>
                                        <p:tgtEl>
                                          <p:spTgt spid="25640"/>
                                        </p:tgtEl>
                                        <p:attrNameLst>
                                          <p:attrName>style.visibility</p:attrName>
                                        </p:attrNameLst>
                                      </p:cBhvr>
                                      <p:to>
                                        <p:strVal val="visible"/>
                                      </p:to>
                                    </p:set>
                                    <p:anim calcmode="lin" valueType="num">
                                      <p:cBhvr>
                                        <p:cTn id="100" dur="1000" fill="hold"/>
                                        <p:tgtEl>
                                          <p:spTgt spid="25640"/>
                                        </p:tgtEl>
                                        <p:attrNameLst>
                                          <p:attrName>ppt_x</p:attrName>
                                        </p:attrNameLst>
                                      </p:cBhvr>
                                      <p:tavLst>
                                        <p:tav tm="0">
                                          <p:val>
                                            <p:strVal val="#ppt_x+#ppt_w/2"/>
                                          </p:val>
                                        </p:tav>
                                        <p:tav tm="100000">
                                          <p:val>
                                            <p:strVal val="#ppt_x"/>
                                          </p:val>
                                        </p:tav>
                                      </p:tavLst>
                                    </p:anim>
                                    <p:anim calcmode="lin" valueType="num">
                                      <p:cBhvr>
                                        <p:cTn id="101" dur="1000" fill="hold"/>
                                        <p:tgtEl>
                                          <p:spTgt spid="25640"/>
                                        </p:tgtEl>
                                        <p:attrNameLst>
                                          <p:attrName>ppt_y</p:attrName>
                                        </p:attrNameLst>
                                      </p:cBhvr>
                                      <p:tavLst>
                                        <p:tav tm="0">
                                          <p:val>
                                            <p:strVal val="#ppt_y"/>
                                          </p:val>
                                        </p:tav>
                                        <p:tav tm="100000">
                                          <p:val>
                                            <p:strVal val="#ppt_y"/>
                                          </p:val>
                                        </p:tav>
                                      </p:tavLst>
                                    </p:anim>
                                    <p:anim calcmode="lin" valueType="num">
                                      <p:cBhvr>
                                        <p:cTn id="102" dur="1000" fill="hold"/>
                                        <p:tgtEl>
                                          <p:spTgt spid="25640"/>
                                        </p:tgtEl>
                                        <p:attrNameLst>
                                          <p:attrName>ppt_w</p:attrName>
                                        </p:attrNameLst>
                                      </p:cBhvr>
                                      <p:tavLst>
                                        <p:tav tm="0">
                                          <p:val>
                                            <p:fltVal val="0"/>
                                          </p:val>
                                        </p:tav>
                                        <p:tav tm="100000">
                                          <p:val>
                                            <p:strVal val="#ppt_w"/>
                                          </p:val>
                                        </p:tav>
                                      </p:tavLst>
                                    </p:anim>
                                    <p:anim calcmode="lin" valueType="num">
                                      <p:cBhvr>
                                        <p:cTn id="103" dur="1000" fill="hold"/>
                                        <p:tgtEl>
                                          <p:spTgt spid="25640"/>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98"/>
                                            </p:cond>
                                          </p:stCondLst>
                                        </p:cTn>
                                        <p:tgtEl>
                                          <p:spTgt spid="25640"/>
                                        </p:tgtEl>
                                        <p:attrNameLst>
                                          <p:attrName>style.visibility</p:attrName>
                                        </p:attrNameLst>
                                      </p:cBhvr>
                                      <p:to>
                                        <p:strVal val="hidden"/>
                                      </p:to>
                                    </p:set>
                                  </p:subTnLst>
                                </p:cTn>
                              </p:par>
                            </p:childTnLst>
                          </p:cTn>
                        </p:par>
                        <p:par>
                          <p:cTn id="104" fill="hold">
                            <p:stCondLst>
                              <p:cond delay="3000"/>
                            </p:stCondLst>
                            <p:childTnLst>
                              <p:par>
                                <p:cTn id="105" presetID="9" presetClass="entr" presetSubtype="0" fill="hold" grpId="0" nodeType="afterEffect">
                                  <p:stCondLst>
                                    <p:cond delay="0"/>
                                  </p:stCondLst>
                                  <p:childTnLst>
                                    <p:set>
                                      <p:cBhvr>
                                        <p:cTn id="106" dur="1" fill="hold">
                                          <p:stCondLst>
                                            <p:cond delay="0"/>
                                          </p:stCondLst>
                                        </p:cTn>
                                        <p:tgtEl>
                                          <p:spTgt spid="25649"/>
                                        </p:tgtEl>
                                        <p:attrNameLst>
                                          <p:attrName>style.visibility</p:attrName>
                                        </p:attrNameLst>
                                      </p:cBhvr>
                                      <p:to>
                                        <p:strVal val="visible"/>
                                      </p:to>
                                    </p:set>
                                    <p:animEffect transition="in" filter="dissolve">
                                      <p:cBhvr>
                                        <p:cTn id="107" dur="500"/>
                                        <p:tgtEl>
                                          <p:spTgt spid="25649"/>
                                        </p:tgtEl>
                                      </p:cBhvr>
                                    </p:animEffect>
                                  </p:childTnLst>
                                  <p:subTnLst>
                                    <p:set>
                                      <p:cBhvr override="childStyle">
                                        <p:cTn dur="1" fill="hold" display="0" masterRel="nextClick" afterEffect="1"/>
                                        <p:tgtEl>
                                          <p:spTgt spid="25649"/>
                                        </p:tgtEl>
                                        <p:attrNameLst>
                                          <p:attrName>style.visibility</p:attrName>
                                        </p:attrNameLst>
                                      </p:cBhvr>
                                      <p:to>
                                        <p:strVal val="hidden"/>
                                      </p:to>
                                    </p:set>
                                  </p:subTnLst>
                                </p:cTn>
                              </p:par>
                            </p:childTnLst>
                          </p:cTn>
                        </p:par>
                      </p:childTnLst>
                    </p:cTn>
                  </p:par>
                  <p:par>
                    <p:cTn id="108" fill="hold">
                      <p:stCondLst>
                        <p:cond delay="indefinite"/>
                      </p:stCondLst>
                      <p:childTnLst>
                        <p:par>
                          <p:cTn id="109" fill="hold">
                            <p:stCondLst>
                              <p:cond delay="0"/>
                            </p:stCondLst>
                            <p:childTnLst>
                              <p:par>
                                <p:cTn id="110" presetID="17" presetClass="entr" presetSubtype="8" fill="hold" grpId="0" nodeType="clickEffect">
                                  <p:stCondLst>
                                    <p:cond delay="0"/>
                                  </p:stCondLst>
                                  <p:childTnLst>
                                    <p:set>
                                      <p:cBhvr>
                                        <p:cTn id="111" dur="1" fill="hold">
                                          <p:stCondLst>
                                            <p:cond delay="0"/>
                                          </p:stCondLst>
                                        </p:cTn>
                                        <p:tgtEl>
                                          <p:spTgt spid="25650"/>
                                        </p:tgtEl>
                                        <p:attrNameLst>
                                          <p:attrName>style.visibility</p:attrName>
                                        </p:attrNameLst>
                                      </p:cBhvr>
                                      <p:to>
                                        <p:strVal val="visible"/>
                                      </p:to>
                                    </p:set>
                                    <p:anim calcmode="lin" valueType="num">
                                      <p:cBhvr>
                                        <p:cTn id="112" dur="1000" fill="hold"/>
                                        <p:tgtEl>
                                          <p:spTgt spid="25650"/>
                                        </p:tgtEl>
                                        <p:attrNameLst>
                                          <p:attrName>ppt_x</p:attrName>
                                        </p:attrNameLst>
                                      </p:cBhvr>
                                      <p:tavLst>
                                        <p:tav tm="0">
                                          <p:val>
                                            <p:strVal val="#ppt_x-#ppt_w/2"/>
                                          </p:val>
                                        </p:tav>
                                        <p:tav tm="100000">
                                          <p:val>
                                            <p:strVal val="#ppt_x"/>
                                          </p:val>
                                        </p:tav>
                                      </p:tavLst>
                                    </p:anim>
                                    <p:anim calcmode="lin" valueType="num">
                                      <p:cBhvr>
                                        <p:cTn id="113" dur="1000" fill="hold"/>
                                        <p:tgtEl>
                                          <p:spTgt spid="25650"/>
                                        </p:tgtEl>
                                        <p:attrNameLst>
                                          <p:attrName>ppt_y</p:attrName>
                                        </p:attrNameLst>
                                      </p:cBhvr>
                                      <p:tavLst>
                                        <p:tav tm="0">
                                          <p:val>
                                            <p:strVal val="#ppt_y"/>
                                          </p:val>
                                        </p:tav>
                                        <p:tav tm="100000">
                                          <p:val>
                                            <p:strVal val="#ppt_y"/>
                                          </p:val>
                                        </p:tav>
                                      </p:tavLst>
                                    </p:anim>
                                    <p:anim calcmode="lin" valueType="num">
                                      <p:cBhvr>
                                        <p:cTn id="114" dur="1000" fill="hold"/>
                                        <p:tgtEl>
                                          <p:spTgt spid="25650"/>
                                        </p:tgtEl>
                                        <p:attrNameLst>
                                          <p:attrName>ppt_w</p:attrName>
                                        </p:attrNameLst>
                                      </p:cBhvr>
                                      <p:tavLst>
                                        <p:tav tm="0">
                                          <p:val>
                                            <p:fltVal val="0"/>
                                          </p:val>
                                        </p:tav>
                                        <p:tav tm="100000">
                                          <p:val>
                                            <p:strVal val="#ppt_w"/>
                                          </p:val>
                                        </p:tav>
                                      </p:tavLst>
                                    </p:anim>
                                    <p:anim calcmode="lin" valueType="num">
                                      <p:cBhvr>
                                        <p:cTn id="115" dur="1000" fill="hold"/>
                                        <p:tgtEl>
                                          <p:spTgt spid="25650"/>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10"/>
                                            </p:cond>
                                          </p:stCondLst>
                                        </p:cTn>
                                        <p:tgtEl>
                                          <p:spTgt spid="25650"/>
                                        </p:tgtEl>
                                        <p:attrNameLst>
                                          <p:attrName>style.visibility</p:attrName>
                                        </p:attrNameLst>
                                      </p:cBhvr>
                                      <p:to>
                                        <p:strVal val="hidden"/>
                                      </p:to>
                                    </p:set>
                                  </p:subTnLst>
                                </p:cTn>
                              </p:par>
                            </p:childTnLst>
                          </p:cTn>
                        </p:par>
                        <p:par>
                          <p:cTn id="116" fill="hold">
                            <p:stCondLst>
                              <p:cond delay="1000"/>
                            </p:stCondLst>
                            <p:childTnLst>
                              <p:par>
                                <p:cTn id="117" presetID="17" presetClass="entr" presetSubtype="1" fill="hold" grpId="1" nodeType="afterEffect">
                                  <p:stCondLst>
                                    <p:cond delay="0"/>
                                  </p:stCondLst>
                                  <p:childTnLst>
                                    <p:set>
                                      <p:cBhvr>
                                        <p:cTn id="118" dur="1" fill="hold">
                                          <p:stCondLst>
                                            <p:cond delay="0"/>
                                          </p:stCondLst>
                                        </p:cTn>
                                        <p:tgtEl>
                                          <p:spTgt spid="25651"/>
                                        </p:tgtEl>
                                        <p:attrNameLst>
                                          <p:attrName>style.visibility</p:attrName>
                                        </p:attrNameLst>
                                      </p:cBhvr>
                                      <p:to>
                                        <p:strVal val="visible"/>
                                      </p:to>
                                    </p:set>
                                    <p:anim calcmode="lin" valueType="num">
                                      <p:cBhvr>
                                        <p:cTn id="119" dur="1000" fill="hold"/>
                                        <p:tgtEl>
                                          <p:spTgt spid="25651"/>
                                        </p:tgtEl>
                                        <p:attrNameLst>
                                          <p:attrName>ppt_x</p:attrName>
                                        </p:attrNameLst>
                                      </p:cBhvr>
                                      <p:tavLst>
                                        <p:tav tm="0">
                                          <p:val>
                                            <p:strVal val="#ppt_x"/>
                                          </p:val>
                                        </p:tav>
                                        <p:tav tm="100000">
                                          <p:val>
                                            <p:strVal val="#ppt_x"/>
                                          </p:val>
                                        </p:tav>
                                      </p:tavLst>
                                    </p:anim>
                                    <p:anim calcmode="lin" valueType="num">
                                      <p:cBhvr>
                                        <p:cTn id="120" dur="1000" fill="hold"/>
                                        <p:tgtEl>
                                          <p:spTgt spid="25651"/>
                                        </p:tgtEl>
                                        <p:attrNameLst>
                                          <p:attrName>ppt_y</p:attrName>
                                        </p:attrNameLst>
                                      </p:cBhvr>
                                      <p:tavLst>
                                        <p:tav tm="0">
                                          <p:val>
                                            <p:strVal val="#ppt_y-#ppt_h/2"/>
                                          </p:val>
                                        </p:tav>
                                        <p:tav tm="100000">
                                          <p:val>
                                            <p:strVal val="#ppt_y"/>
                                          </p:val>
                                        </p:tav>
                                      </p:tavLst>
                                    </p:anim>
                                    <p:anim calcmode="lin" valueType="num">
                                      <p:cBhvr>
                                        <p:cTn id="121" dur="1000" fill="hold"/>
                                        <p:tgtEl>
                                          <p:spTgt spid="25651"/>
                                        </p:tgtEl>
                                        <p:attrNameLst>
                                          <p:attrName>ppt_w</p:attrName>
                                        </p:attrNameLst>
                                      </p:cBhvr>
                                      <p:tavLst>
                                        <p:tav tm="0">
                                          <p:val>
                                            <p:strVal val="#ppt_w"/>
                                          </p:val>
                                        </p:tav>
                                        <p:tav tm="100000">
                                          <p:val>
                                            <p:strVal val="#ppt_w"/>
                                          </p:val>
                                        </p:tav>
                                      </p:tavLst>
                                    </p:anim>
                                    <p:anim calcmode="lin" valueType="num">
                                      <p:cBhvr>
                                        <p:cTn id="122" dur="1000" fill="hold"/>
                                        <p:tgtEl>
                                          <p:spTgt spid="25651"/>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17"/>
                                            </p:cond>
                                          </p:stCondLst>
                                        </p:cTn>
                                        <p:tgtEl>
                                          <p:spTgt spid="25651"/>
                                        </p:tgtEl>
                                        <p:attrNameLst>
                                          <p:attrName>style.visibility</p:attrName>
                                        </p:attrNameLst>
                                      </p:cBhvr>
                                      <p:to>
                                        <p:strVal val="hidden"/>
                                      </p:to>
                                    </p:set>
                                  </p:subTnLst>
                                </p:cTn>
                              </p:par>
                            </p:childTnLst>
                          </p:cTn>
                        </p:par>
                        <p:par>
                          <p:cTn id="123" fill="hold">
                            <p:stCondLst>
                              <p:cond delay="2000"/>
                            </p:stCondLst>
                            <p:childTnLst>
                              <p:par>
                                <p:cTn id="124" presetID="17" presetClass="entr" presetSubtype="8" fill="hold" grpId="0" nodeType="afterEffect">
                                  <p:stCondLst>
                                    <p:cond delay="0"/>
                                  </p:stCondLst>
                                  <p:childTnLst>
                                    <p:set>
                                      <p:cBhvr>
                                        <p:cTn id="125" dur="1" fill="hold">
                                          <p:stCondLst>
                                            <p:cond delay="0"/>
                                          </p:stCondLst>
                                        </p:cTn>
                                        <p:tgtEl>
                                          <p:spTgt spid="25654"/>
                                        </p:tgtEl>
                                        <p:attrNameLst>
                                          <p:attrName>style.visibility</p:attrName>
                                        </p:attrNameLst>
                                      </p:cBhvr>
                                      <p:to>
                                        <p:strVal val="visible"/>
                                      </p:to>
                                    </p:set>
                                    <p:anim calcmode="lin" valueType="num">
                                      <p:cBhvr>
                                        <p:cTn id="126" dur="1000" fill="hold"/>
                                        <p:tgtEl>
                                          <p:spTgt spid="25654"/>
                                        </p:tgtEl>
                                        <p:attrNameLst>
                                          <p:attrName>ppt_x</p:attrName>
                                        </p:attrNameLst>
                                      </p:cBhvr>
                                      <p:tavLst>
                                        <p:tav tm="0">
                                          <p:val>
                                            <p:strVal val="#ppt_x-#ppt_w/2"/>
                                          </p:val>
                                        </p:tav>
                                        <p:tav tm="100000">
                                          <p:val>
                                            <p:strVal val="#ppt_x"/>
                                          </p:val>
                                        </p:tav>
                                      </p:tavLst>
                                    </p:anim>
                                    <p:anim calcmode="lin" valueType="num">
                                      <p:cBhvr>
                                        <p:cTn id="127" dur="1000" fill="hold"/>
                                        <p:tgtEl>
                                          <p:spTgt spid="25654"/>
                                        </p:tgtEl>
                                        <p:attrNameLst>
                                          <p:attrName>ppt_y</p:attrName>
                                        </p:attrNameLst>
                                      </p:cBhvr>
                                      <p:tavLst>
                                        <p:tav tm="0">
                                          <p:val>
                                            <p:strVal val="#ppt_y"/>
                                          </p:val>
                                        </p:tav>
                                        <p:tav tm="100000">
                                          <p:val>
                                            <p:strVal val="#ppt_y"/>
                                          </p:val>
                                        </p:tav>
                                      </p:tavLst>
                                    </p:anim>
                                    <p:anim calcmode="lin" valueType="num">
                                      <p:cBhvr>
                                        <p:cTn id="128" dur="1000" fill="hold"/>
                                        <p:tgtEl>
                                          <p:spTgt spid="25654"/>
                                        </p:tgtEl>
                                        <p:attrNameLst>
                                          <p:attrName>ppt_w</p:attrName>
                                        </p:attrNameLst>
                                      </p:cBhvr>
                                      <p:tavLst>
                                        <p:tav tm="0">
                                          <p:val>
                                            <p:fltVal val="0"/>
                                          </p:val>
                                        </p:tav>
                                        <p:tav tm="100000">
                                          <p:val>
                                            <p:strVal val="#ppt_w"/>
                                          </p:val>
                                        </p:tav>
                                      </p:tavLst>
                                    </p:anim>
                                    <p:anim calcmode="lin" valueType="num">
                                      <p:cBhvr>
                                        <p:cTn id="129" dur="1000" fill="hold"/>
                                        <p:tgtEl>
                                          <p:spTgt spid="25654"/>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654"/>
                                        </p:tgtEl>
                                        <p:attrNameLst>
                                          <p:attrName>style.visibility</p:attrName>
                                        </p:attrNameLst>
                                      </p:cBhvr>
                                      <p:to>
                                        <p:strVal val="hidden"/>
                                      </p:to>
                                    </p:set>
                                  </p:subTnLst>
                                </p:cTn>
                              </p:par>
                              <p:par>
                                <p:cTn id="130" presetID="17" presetClass="entr" presetSubtype="8" fill="hold" grpId="0" nodeType="withEffect">
                                  <p:stCondLst>
                                    <p:cond delay="0"/>
                                  </p:stCondLst>
                                  <p:childTnLst>
                                    <p:set>
                                      <p:cBhvr>
                                        <p:cTn id="131" dur="1" fill="hold">
                                          <p:stCondLst>
                                            <p:cond delay="0"/>
                                          </p:stCondLst>
                                        </p:cTn>
                                        <p:tgtEl>
                                          <p:spTgt spid="25643"/>
                                        </p:tgtEl>
                                        <p:attrNameLst>
                                          <p:attrName>style.visibility</p:attrName>
                                        </p:attrNameLst>
                                      </p:cBhvr>
                                      <p:to>
                                        <p:strVal val="visible"/>
                                      </p:to>
                                    </p:set>
                                    <p:anim calcmode="lin" valueType="num">
                                      <p:cBhvr>
                                        <p:cTn id="132" dur="1000" fill="hold"/>
                                        <p:tgtEl>
                                          <p:spTgt spid="25643"/>
                                        </p:tgtEl>
                                        <p:attrNameLst>
                                          <p:attrName>ppt_x</p:attrName>
                                        </p:attrNameLst>
                                      </p:cBhvr>
                                      <p:tavLst>
                                        <p:tav tm="0">
                                          <p:val>
                                            <p:strVal val="#ppt_x-#ppt_w/2"/>
                                          </p:val>
                                        </p:tav>
                                        <p:tav tm="100000">
                                          <p:val>
                                            <p:strVal val="#ppt_x"/>
                                          </p:val>
                                        </p:tav>
                                      </p:tavLst>
                                    </p:anim>
                                    <p:anim calcmode="lin" valueType="num">
                                      <p:cBhvr>
                                        <p:cTn id="133" dur="1000" fill="hold"/>
                                        <p:tgtEl>
                                          <p:spTgt spid="25643"/>
                                        </p:tgtEl>
                                        <p:attrNameLst>
                                          <p:attrName>ppt_y</p:attrName>
                                        </p:attrNameLst>
                                      </p:cBhvr>
                                      <p:tavLst>
                                        <p:tav tm="0">
                                          <p:val>
                                            <p:strVal val="#ppt_y"/>
                                          </p:val>
                                        </p:tav>
                                        <p:tav tm="100000">
                                          <p:val>
                                            <p:strVal val="#ppt_y"/>
                                          </p:val>
                                        </p:tav>
                                      </p:tavLst>
                                    </p:anim>
                                    <p:anim calcmode="lin" valueType="num">
                                      <p:cBhvr>
                                        <p:cTn id="134" dur="1000" fill="hold"/>
                                        <p:tgtEl>
                                          <p:spTgt spid="25643"/>
                                        </p:tgtEl>
                                        <p:attrNameLst>
                                          <p:attrName>ppt_w</p:attrName>
                                        </p:attrNameLst>
                                      </p:cBhvr>
                                      <p:tavLst>
                                        <p:tav tm="0">
                                          <p:val>
                                            <p:fltVal val="0"/>
                                          </p:val>
                                        </p:tav>
                                        <p:tav tm="100000">
                                          <p:val>
                                            <p:strVal val="#ppt_w"/>
                                          </p:val>
                                        </p:tav>
                                      </p:tavLst>
                                    </p:anim>
                                    <p:anim calcmode="lin" valueType="num">
                                      <p:cBhvr>
                                        <p:cTn id="135" dur="1000" fill="hold"/>
                                        <p:tgtEl>
                                          <p:spTgt spid="2564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5643"/>
                                        </p:tgtEl>
                                        <p:attrNameLst>
                                          <p:attrName>style.visibility</p:attrName>
                                        </p:attrNameLst>
                                      </p:cBhvr>
                                      <p:to>
                                        <p:strVal val="hidden"/>
                                      </p:to>
                                    </p:set>
                                  </p:subTnLst>
                                </p:cTn>
                              </p:par>
                            </p:childTnLst>
                          </p:cTn>
                        </p:par>
                      </p:childTnLst>
                    </p:cTn>
                  </p:par>
                  <p:par>
                    <p:cTn id="136" fill="hold">
                      <p:stCondLst>
                        <p:cond delay="indefinite"/>
                      </p:stCondLst>
                      <p:childTnLst>
                        <p:par>
                          <p:cTn id="137" fill="hold">
                            <p:stCondLst>
                              <p:cond delay="0"/>
                            </p:stCondLst>
                            <p:childTnLst>
                              <p:par>
                                <p:cTn id="138" presetID="17" presetClass="entr" presetSubtype="2" fill="hold" grpId="0" nodeType="clickEffect">
                                  <p:stCondLst>
                                    <p:cond delay="0"/>
                                  </p:stCondLst>
                                  <p:childTnLst>
                                    <p:set>
                                      <p:cBhvr>
                                        <p:cTn id="139" dur="1" fill="hold">
                                          <p:stCondLst>
                                            <p:cond delay="0"/>
                                          </p:stCondLst>
                                        </p:cTn>
                                        <p:tgtEl>
                                          <p:spTgt spid="25655"/>
                                        </p:tgtEl>
                                        <p:attrNameLst>
                                          <p:attrName>style.visibility</p:attrName>
                                        </p:attrNameLst>
                                      </p:cBhvr>
                                      <p:to>
                                        <p:strVal val="visible"/>
                                      </p:to>
                                    </p:set>
                                    <p:anim calcmode="lin" valueType="num">
                                      <p:cBhvr>
                                        <p:cTn id="140" dur="1000" fill="hold"/>
                                        <p:tgtEl>
                                          <p:spTgt spid="25655"/>
                                        </p:tgtEl>
                                        <p:attrNameLst>
                                          <p:attrName>ppt_x</p:attrName>
                                        </p:attrNameLst>
                                      </p:cBhvr>
                                      <p:tavLst>
                                        <p:tav tm="0">
                                          <p:val>
                                            <p:strVal val="#ppt_x+#ppt_w/2"/>
                                          </p:val>
                                        </p:tav>
                                        <p:tav tm="100000">
                                          <p:val>
                                            <p:strVal val="#ppt_x"/>
                                          </p:val>
                                        </p:tav>
                                      </p:tavLst>
                                    </p:anim>
                                    <p:anim calcmode="lin" valueType="num">
                                      <p:cBhvr>
                                        <p:cTn id="141" dur="1000" fill="hold"/>
                                        <p:tgtEl>
                                          <p:spTgt spid="25655"/>
                                        </p:tgtEl>
                                        <p:attrNameLst>
                                          <p:attrName>ppt_y</p:attrName>
                                        </p:attrNameLst>
                                      </p:cBhvr>
                                      <p:tavLst>
                                        <p:tav tm="0">
                                          <p:val>
                                            <p:strVal val="#ppt_y"/>
                                          </p:val>
                                        </p:tav>
                                        <p:tav tm="100000">
                                          <p:val>
                                            <p:strVal val="#ppt_y"/>
                                          </p:val>
                                        </p:tav>
                                      </p:tavLst>
                                    </p:anim>
                                    <p:anim calcmode="lin" valueType="num">
                                      <p:cBhvr>
                                        <p:cTn id="142" dur="1000" fill="hold"/>
                                        <p:tgtEl>
                                          <p:spTgt spid="25655"/>
                                        </p:tgtEl>
                                        <p:attrNameLst>
                                          <p:attrName>ppt_w</p:attrName>
                                        </p:attrNameLst>
                                      </p:cBhvr>
                                      <p:tavLst>
                                        <p:tav tm="0">
                                          <p:val>
                                            <p:fltVal val="0"/>
                                          </p:val>
                                        </p:tav>
                                        <p:tav tm="100000">
                                          <p:val>
                                            <p:strVal val="#ppt_w"/>
                                          </p:val>
                                        </p:tav>
                                      </p:tavLst>
                                    </p:anim>
                                    <p:anim calcmode="lin" valueType="num">
                                      <p:cBhvr>
                                        <p:cTn id="143" dur="1000" fill="hold"/>
                                        <p:tgtEl>
                                          <p:spTgt spid="25655"/>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38"/>
                                            </p:cond>
                                          </p:stCondLst>
                                        </p:cTn>
                                        <p:tgtEl>
                                          <p:spTgt spid="25655"/>
                                        </p:tgtEl>
                                        <p:attrNameLst>
                                          <p:attrName>style.visibility</p:attrName>
                                        </p:attrNameLst>
                                      </p:cBhvr>
                                      <p:to>
                                        <p:strVal val="hidden"/>
                                      </p:to>
                                    </p:set>
                                  </p:subTnLst>
                                </p:cTn>
                              </p:par>
                            </p:childTnLst>
                          </p:cTn>
                        </p:par>
                        <p:par>
                          <p:cTn id="144" fill="hold">
                            <p:stCondLst>
                              <p:cond delay="1000"/>
                            </p:stCondLst>
                            <p:childTnLst>
                              <p:par>
                                <p:cTn id="145" presetID="17" presetClass="entr" presetSubtype="4" fill="hold" grpId="0" nodeType="afterEffect">
                                  <p:stCondLst>
                                    <p:cond delay="0"/>
                                  </p:stCondLst>
                                  <p:childTnLst>
                                    <p:set>
                                      <p:cBhvr>
                                        <p:cTn id="146" dur="1" fill="hold">
                                          <p:stCondLst>
                                            <p:cond delay="0"/>
                                          </p:stCondLst>
                                        </p:cTn>
                                        <p:tgtEl>
                                          <p:spTgt spid="25657"/>
                                        </p:tgtEl>
                                        <p:attrNameLst>
                                          <p:attrName>style.visibility</p:attrName>
                                        </p:attrNameLst>
                                      </p:cBhvr>
                                      <p:to>
                                        <p:strVal val="visible"/>
                                      </p:to>
                                    </p:set>
                                    <p:anim calcmode="lin" valueType="num">
                                      <p:cBhvr>
                                        <p:cTn id="147" dur="1000" fill="hold"/>
                                        <p:tgtEl>
                                          <p:spTgt spid="25657"/>
                                        </p:tgtEl>
                                        <p:attrNameLst>
                                          <p:attrName>ppt_x</p:attrName>
                                        </p:attrNameLst>
                                      </p:cBhvr>
                                      <p:tavLst>
                                        <p:tav tm="0">
                                          <p:val>
                                            <p:strVal val="#ppt_x"/>
                                          </p:val>
                                        </p:tav>
                                        <p:tav tm="100000">
                                          <p:val>
                                            <p:strVal val="#ppt_x"/>
                                          </p:val>
                                        </p:tav>
                                      </p:tavLst>
                                    </p:anim>
                                    <p:anim calcmode="lin" valueType="num">
                                      <p:cBhvr>
                                        <p:cTn id="148" dur="1000" fill="hold"/>
                                        <p:tgtEl>
                                          <p:spTgt spid="25657"/>
                                        </p:tgtEl>
                                        <p:attrNameLst>
                                          <p:attrName>ppt_y</p:attrName>
                                        </p:attrNameLst>
                                      </p:cBhvr>
                                      <p:tavLst>
                                        <p:tav tm="0">
                                          <p:val>
                                            <p:strVal val="#ppt_y+#ppt_h/2"/>
                                          </p:val>
                                        </p:tav>
                                        <p:tav tm="100000">
                                          <p:val>
                                            <p:strVal val="#ppt_y"/>
                                          </p:val>
                                        </p:tav>
                                      </p:tavLst>
                                    </p:anim>
                                    <p:anim calcmode="lin" valueType="num">
                                      <p:cBhvr>
                                        <p:cTn id="149" dur="1000" fill="hold"/>
                                        <p:tgtEl>
                                          <p:spTgt spid="25657"/>
                                        </p:tgtEl>
                                        <p:attrNameLst>
                                          <p:attrName>ppt_w</p:attrName>
                                        </p:attrNameLst>
                                      </p:cBhvr>
                                      <p:tavLst>
                                        <p:tav tm="0">
                                          <p:val>
                                            <p:strVal val="#ppt_w"/>
                                          </p:val>
                                        </p:tav>
                                        <p:tav tm="100000">
                                          <p:val>
                                            <p:strVal val="#ppt_w"/>
                                          </p:val>
                                        </p:tav>
                                      </p:tavLst>
                                    </p:anim>
                                    <p:anim calcmode="lin" valueType="num">
                                      <p:cBhvr>
                                        <p:cTn id="150" dur="1000" fill="hold"/>
                                        <p:tgtEl>
                                          <p:spTgt spid="25657"/>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45"/>
                                            </p:cond>
                                          </p:stCondLst>
                                        </p:cTn>
                                        <p:tgtEl>
                                          <p:spTgt spid="25657"/>
                                        </p:tgtEl>
                                        <p:attrNameLst>
                                          <p:attrName>style.visibility</p:attrName>
                                        </p:attrNameLst>
                                      </p:cBhvr>
                                      <p:to>
                                        <p:strVal val="hidden"/>
                                      </p:to>
                                    </p:set>
                                  </p:subTnLst>
                                </p:cTn>
                              </p:par>
                            </p:childTnLst>
                          </p:cTn>
                        </p:par>
                        <p:par>
                          <p:cTn id="151" fill="hold">
                            <p:stCondLst>
                              <p:cond delay="2000"/>
                            </p:stCondLst>
                            <p:childTnLst>
                              <p:par>
                                <p:cTn id="152" presetID="17" presetClass="entr" presetSubtype="2" fill="hold" grpId="0" nodeType="afterEffect">
                                  <p:stCondLst>
                                    <p:cond delay="0"/>
                                  </p:stCondLst>
                                  <p:childTnLst>
                                    <p:set>
                                      <p:cBhvr>
                                        <p:cTn id="153" dur="1" fill="hold">
                                          <p:stCondLst>
                                            <p:cond delay="0"/>
                                          </p:stCondLst>
                                        </p:cTn>
                                        <p:tgtEl>
                                          <p:spTgt spid="25658"/>
                                        </p:tgtEl>
                                        <p:attrNameLst>
                                          <p:attrName>style.visibility</p:attrName>
                                        </p:attrNameLst>
                                      </p:cBhvr>
                                      <p:to>
                                        <p:strVal val="visible"/>
                                      </p:to>
                                    </p:set>
                                    <p:anim calcmode="lin" valueType="num">
                                      <p:cBhvr>
                                        <p:cTn id="154" dur="1000" fill="hold"/>
                                        <p:tgtEl>
                                          <p:spTgt spid="25658"/>
                                        </p:tgtEl>
                                        <p:attrNameLst>
                                          <p:attrName>ppt_x</p:attrName>
                                        </p:attrNameLst>
                                      </p:cBhvr>
                                      <p:tavLst>
                                        <p:tav tm="0">
                                          <p:val>
                                            <p:strVal val="#ppt_x+#ppt_w/2"/>
                                          </p:val>
                                        </p:tav>
                                        <p:tav tm="100000">
                                          <p:val>
                                            <p:strVal val="#ppt_x"/>
                                          </p:val>
                                        </p:tav>
                                      </p:tavLst>
                                    </p:anim>
                                    <p:anim calcmode="lin" valueType="num">
                                      <p:cBhvr>
                                        <p:cTn id="155" dur="1000" fill="hold"/>
                                        <p:tgtEl>
                                          <p:spTgt spid="25658"/>
                                        </p:tgtEl>
                                        <p:attrNameLst>
                                          <p:attrName>ppt_y</p:attrName>
                                        </p:attrNameLst>
                                      </p:cBhvr>
                                      <p:tavLst>
                                        <p:tav tm="0">
                                          <p:val>
                                            <p:strVal val="#ppt_y"/>
                                          </p:val>
                                        </p:tav>
                                        <p:tav tm="100000">
                                          <p:val>
                                            <p:strVal val="#ppt_y"/>
                                          </p:val>
                                        </p:tav>
                                      </p:tavLst>
                                    </p:anim>
                                    <p:anim calcmode="lin" valueType="num">
                                      <p:cBhvr>
                                        <p:cTn id="156" dur="1000" fill="hold"/>
                                        <p:tgtEl>
                                          <p:spTgt spid="25658"/>
                                        </p:tgtEl>
                                        <p:attrNameLst>
                                          <p:attrName>ppt_w</p:attrName>
                                        </p:attrNameLst>
                                      </p:cBhvr>
                                      <p:tavLst>
                                        <p:tav tm="0">
                                          <p:val>
                                            <p:fltVal val="0"/>
                                          </p:val>
                                        </p:tav>
                                        <p:tav tm="100000">
                                          <p:val>
                                            <p:strVal val="#ppt_w"/>
                                          </p:val>
                                        </p:tav>
                                      </p:tavLst>
                                    </p:anim>
                                    <p:anim calcmode="lin" valueType="num">
                                      <p:cBhvr>
                                        <p:cTn id="157" dur="1000" fill="hold"/>
                                        <p:tgtEl>
                                          <p:spTgt spid="25658"/>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52"/>
                                            </p:cond>
                                          </p:stCondLst>
                                        </p:cTn>
                                        <p:tgtEl>
                                          <p:spTgt spid="25658"/>
                                        </p:tgtEl>
                                        <p:attrNameLst>
                                          <p:attrName>style.visibility</p:attrName>
                                        </p:attrNameLst>
                                      </p:cBhvr>
                                      <p:to>
                                        <p:strVal val="hidden"/>
                                      </p:to>
                                    </p:set>
                                  </p:subTnLst>
                                </p:cTn>
                              </p:par>
                            </p:childTnLst>
                          </p:cTn>
                        </p:par>
                        <p:par>
                          <p:cTn id="158" fill="hold">
                            <p:stCondLst>
                              <p:cond delay="3000"/>
                            </p:stCondLst>
                            <p:childTnLst>
                              <p:par>
                                <p:cTn id="159" presetID="9" presetClass="entr" presetSubtype="0" fill="hold" grpId="0" nodeType="afterEffect">
                                  <p:stCondLst>
                                    <p:cond delay="0"/>
                                  </p:stCondLst>
                                  <p:childTnLst>
                                    <p:set>
                                      <p:cBhvr>
                                        <p:cTn id="160" dur="1" fill="hold">
                                          <p:stCondLst>
                                            <p:cond delay="0"/>
                                          </p:stCondLst>
                                        </p:cTn>
                                        <p:tgtEl>
                                          <p:spTgt spid="25659"/>
                                        </p:tgtEl>
                                        <p:attrNameLst>
                                          <p:attrName>style.visibility</p:attrName>
                                        </p:attrNameLst>
                                      </p:cBhvr>
                                      <p:to>
                                        <p:strVal val="visible"/>
                                      </p:to>
                                    </p:set>
                                    <p:animEffect transition="in" filter="dissolve">
                                      <p:cBhvr>
                                        <p:cTn id="161" dur="500"/>
                                        <p:tgtEl>
                                          <p:spTgt spid="25659"/>
                                        </p:tgtEl>
                                      </p:cBhvr>
                                    </p:animEffect>
                                  </p:childTnLst>
                                  <p:subTnLst>
                                    <p:set>
                                      <p:cBhvr override="childStyle">
                                        <p:cTn dur="1" fill="hold" display="0" masterRel="nextClick" afterEffect="1"/>
                                        <p:tgtEl>
                                          <p:spTgt spid="2565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30" grpId="0" animBg="1"/>
      <p:bldP spid="25631" grpId="0" animBg="1"/>
      <p:bldP spid="25634" grpId="0" animBg="1"/>
      <p:bldP spid="25635" grpId="0"/>
      <p:bldP spid="25635" grpId="1"/>
      <p:bldP spid="25638" grpId="0" animBg="1"/>
      <p:bldP spid="25639" grpId="0" autoUpdateAnimBg="0"/>
      <p:bldP spid="25640" grpId="0" animBg="1"/>
      <p:bldP spid="25641" grpId="0" animBg="1"/>
      <p:bldP spid="25643" grpId="0" animBg="1"/>
      <p:bldP spid="25644" grpId="0"/>
      <p:bldP spid="25647" grpId="0" animBg="1"/>
      <p:bldP spid="25648" grpId="0" animBg="1"/>
      <p:bldP spid="25649" grpId="0" autoUpdateAnimBg="0"/>
      <p:bldP spid="25650" grpId="0" animBg="1"/>
      <p:bldP spid="25651" grpId="0" animBg="1"/>
      <p:bldP spid="25651" grpId="1" animBg="1"/>
      <p:bldP spid="25653" grpId="0" animBg="1"/>
      <p:bldP spid="25653" grpId="1" animBg="1"/>
      <p:bldP spid="25654" grpId="0"/>
      <p:bldP spid="25655" grpId="0" animBg="1"/>
      <p:bldP spid="25656" grpId="0" animBg="1"/>
      <p:bldP spid="25657" grpId="0" animBg="1"/>
      <p:bldP spid="25658" grpId="0" animBg="1"/>
      <p:bldP spid="2565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 name="Rectangle 57"/>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defTabSz="1176338">
              <a:defRPr/>
            </a:pPr>
            <a:r>
              <a:rPr lang="en-US" sz="2800" dirty="0" smtClean="0">
                <a:solidFill>
                  <a:srgbClr val="000000"/>
                </a:solidFill>
                <a:latin typeface="Tahoma" pitchFamily="34" charset="0"/>
                <a:ea typeface="Tahoma" pitchFamily="34" charset="0"/>
                <a:cs typeface="Tahoma" pitchFamily="34" charset="0"/>
              </a:rPr>
              <a:t>FTP’s “2” Connections – Data Transfer</a:t>
            </a:r>
            <a:endParaRPr lang="en-US" sz="2800" dirty="0">
              <a:solidFill>
                <a:srgbClr val="000000"/>
              </a:solidFill>
              <a:latin typeface="Tahoma" pitchFamily="34" charset="0"/>
              <a:ea typeface="Tahoma" pitchFamily="34" charset="0"/>
              <a:cs typeface="Tahoma" pitchFamily="34" charset="0"/>
            </a:endParaRPr>
          </a:p>
        </p:txBody>
      </p:sp>
      <p:sp>
        <p:nvSpPr>
          <p:cNvPr id="107626" name="Text Box 106"/>
          <p:cNvSpPr txBox="1">
            <a:spLocks noChangeArrowheads="1"/>
          </p:cNvSpPr>
          <p:nvPr/>
        </p:nvSpPr>
        <p:spPr bwMode="auto">
          <a:xfrm>
            <a:off x="4203700" y="2133600"/>
            <a:ext cx="3656013" cy="396875"/>
          </a:xfrm>
          <a:prstGeom prst="rect">
            <a:avLst/>
          </a:prstGeom>
          <a:noFill/>
          <a:ln w="9525" algn="ctr">
            <a:noFill/>
            <a:miter lim="800000"/>
            <a:headEnd/>
            <a:tailEnd/>
          </a:ln>
        </p:spPr>
        <p:txBody>
          <a:bodyPr>
            <a:spAutoFit/>
          </a:bodyPr>
          <a:lstStyle/>
          <a:p>
            <a:r>
              <a:rPr lang="en-US" altLang="zh-CN">
                <a:ea typeface="宋体" charset="-122"/>
              </a:rPr>
              <a:t>128.4.40.17</a:t>
            </a:r>
            <a:r>
              <a:rPr lang="en-US" altLang="zh-CN">
                <a:solidFill>
                  <a:schemeClr val="tx1"/>
                </a:solidFill>
                <a:ea typeface="宋体" charset="-122"/>
              </a:rPr>
              <a:t> </a:t>
            </a:r>
            <a:r>
              <a:rPr lang="en-US" altLang="zh-CN">
                <a:ea typeface="宋体" charset="-122"/>
              </a:rPr>
              <a:t>(19×256)+137</a:t>
            </a:r>
          </a:p>
        </p:txBody>
      </p:sp>
      <p:sp>
        <p:nvSpPr>
          <p:cNvPr id="2" name="Text Box 106"/>
          <p:cNvSpPr txBox="1">
            <a:spLocks noChangeArrowheads="1"/>
          </p:cNvSpPr>
          <p:nvPr/>
        </p:nvSpPr>
        <p:spPr bwMode="auto">
          <a:xfrm>
            <a:off x="4203700" y="2133600"/>
            <a:ext cx="3656013" cy="396875"/>
          </a:xfrm>
          <a:prstGeom prst="rect">
            <a:avLst/>
          </a:prstGeom>
          <a:noFill/>
          <a:ln w="9525" algn="ctr">
            <a:noFill/>
            <a:miter lim="800000"/>
            <a:headEnd/>
            <a:tailEnd/>
          </a:ln>
        </p:spPr>
        <p:txBody>
          <a:bodyPr>
            <a:spAutoFit/>
          </a:bodyPr>
          <a:lstStyle/>
          <a:p>
            <a:r>
              <a:rPr lang="en-US" altLang="zh-CN">
                <a:ea typeface="宋体" charset="-122"/>
              </a:rPr>
              <a:t>128.4.40.17:5001</a:t>
            </a:r>
          </a:p>
        </p:txBody>
      </p:sp>
      <p:sp>
        <p:nvSpPr>
          <p:cNvPr id="9220" name="Line 26"/>
          <p:cNvSpPr>
            <a:spLocks noChangeShapeType="1"/>
          </p:cNvSpPr>
          <p:nvPr/>
        </p:nvSpPr>
        <p:spPr bwMode="auto">
          <a:xfrm>
            <a:off x="7772400" y="5715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sp>
        <p:nvSpPr>
          <p:cNvPr id="9221" name="Rectangle 90"/>
          <p:cNvSpPr>
            <a:spLocks noChangeArrowheads="1"/>
          </p:cNvSpPr>
          <p:nvPr/>
        </p:nvSpPr>
        <p:spPr bwMode="auto">
          <a:xfrm>
            <a:off x="14478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9222" name="Rectangle 97"/>
          <p:cNvSpPr>
            <a:spLocks noChangeArrowheads="1"/>
          </p:cNvSpPr>
          <p:nvPr/>
        </p:nvSpPr>
        <p:spPr bwMode="auto">
          <a:xfrm>
            <a:off x="59436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7604" name="AutoShape 84"/>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44" name="AutoShape 124"/>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45" name="AutoShape 125"/>
          <p:cNvSpPr>
            <a:spLocks noChangeArrowheads="1"/>
          </p:cNvSpPr>
          <p:nvPr/>
        </p:nvSpPr>
        <p:spPr bwMode="auto">
          <a:xfrm>
            <a:off x="914400" y="5562600"/>
            <a:ext cx="7391400" cy="304800"/>
          </a:xfrm>
          <a:prstGeom prst="leftArrow">
            <a:avLst>
              <a:gd name="adj1" fmla="val 39583"/>
              <a:gd name="adj2" fmla="val 236999"/>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524" name="Cloud"/>
          <p:cNvSpPr>
            <a:spLocks noChangeAspect="1" noEditPoints="1" noChangeArrowheads="1"/>
          </p:cNvSpPr>
          <p:nvPr/>
        </p:nvSpPr>
        <p:spPr bwMode="auto">
          <a:xfrm rot="16860000">
            <a:off x="2893219" y="3718719"/>
            <a:ext cx="3433762"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endParaRPr lang="zh-CN" altLang="zh-CN" sz="1800" b="0">
              <a:solidFill>
                <a:schemeClr val="tx1"/>
              </a:solidFill>
              <a:latin typeface="Arial" charset="0"/>
            </a:endParaRPr>
          </a:p>
        </p:txBody>
      </p:sp>
      <p:sp>
        <p:nvSpPr>
          <p:cNvPr id="9227" name="Rectangle 6"/>
          <p:cNvSpPr>
            <a:spLocks noChangeArrowheads="1"/>
          </p:cNvSpPr>
          <p:nvPr/>
        </p:nvSpPr>
        <p:spPr bwMode="auto">
          <a:xfrm>
            <a:off x="1447800" y="1905000"/>
            <a:ext cx="1828800" cy="914400"/>
          </a:xfrm>
          <a:prstGeom prst="rect">
            <a:avLst/>
          </a:prstGeom>
          <a:solidFill>
            <a:srgbClr val="C0C0C0"/>
          </a:solidFill>
          <a:ln w="9525">
            <a:solidFill>
              <a:schemeClr val="tx1"/>
            </a:solidFill>
            <a:miter lim="800000"/>
            <a:headEnd/>
            <a:tailEnd/>
          </a:ln>
        </p:spPr>
        <p:txBody>
          <a:bodyPr wrap="none" anchor="ctr"/>
          <a:lstStyle/>
          <a:p>
            <a:pPr algn="ctr"/>
            <a:r>
              <a:rPr lang="en-US" altLang="zh-CN">
                <a:solidFill>
                  <a:schemeClr val="tx1"/>
                </a:solidFill>
                <a:ea typeface="宋体" charset="-122"/>
              </a:rPr>
              <a:t>User</a:t>
            </a:r>
          </a:p>
          <a:p>
            <a:pPr algn="ctr"/>
            <a:r>
              <a:rPr lang="en-US" altLang="zh-CN">
                <a:solidFill>
                  <a:schemeClr val="tx1"/>
                </a:solidFill>
                <a:ea typeface="宋体" charset="-122"/>
              </a:rPr>
              <a:t>Interface</a:t>
            </a:r>
          </a:p>
        </p:txBody>
      </p:sp>
      <p:sp>
        <p:nvSpPr>
          <p:cNvPr id="9228" name="Rectangle 8"/>
          <p:cNvSpPr>
            <a:spLocks noChangeArrowheads="1"/>
          </p:cNvSpPr>
          <p:nvPr/>
        </p:nvSpPr>
        <p:spPr bwMode="auto">
          <a:xfrm>
            <a:off x="1447800" y="3505200"/>
            <a:ext cx="1828800" cy="914400"/>
          </a:xfrm>
          <a:prstGeom prst="rect">
            <a:avLst/>
          </a:prstGeom>
          <a:solidFill>
            <a:schemeClr val="accent1"/>
          </a:solidFill>
          <a:ln w="9525">
            <a:solidFill>
              <a:schemeClr val="tx1"/>
            </a:solidFill>
            <a:miter lim="800000"/>
            <a:headEnd/>
            <a:tailEnd/>
          </a:ln>
        </p:spPr>
        <p:txBody>
          <a:bodyPr wrap="none" anchor="ctr"/>
          <a:lstStyle/>
          <a:p>
            <a:pPr algn="ctr">
              <a:lnSpc>
                <a:spcPct val="85000"/>
              </a:lnSpc>
            </a:pPr>
            <a:r>
              <a:rPr lang="en-US" altLang="zh-CN">
                <a:solidFill>
                  <a:srgbClr val="FF5050"/>
                </a:solidFill>
                <a:ea typeface="宋体" charset="-122"/>
              </a:rPr>
              <a:t>User</a:t>
            </a:r>
          </a:p>
          <a:p>
            <a:pPr algn="ctr">
              <a:lnSpc>
                <a:spcPct val="85000"/>
              </a:lnSpc>
            </a:pPr>
            <a:r>
              <a:rPr lang="en-US" altLang="zh-CN">
                <a:solidFill>
                  <a:srgbClr val="FF5050"/>
                </a:solidFill>
                <a:ea typeface="宋体" charset="-122"/>
              </a:rPr>
              <a:t>Protocol</a:t>
            </a:r>
          </a:p>
          <a:p>
            <a:pPr algn="ctr">
              <a:lnSpc>
                <a:spcPct val="85000"/>
              </a:lnSpc>
            </a:pPr>
            <a:r>
              <a:rPr lang="en-US" altLang="zh-CN">
                <a:solidFill>
                  <a:srgbClr val="FF5050"/>
                </a:solidFill>
                <a:ea typeface="宋体" charset="-122"/>
              </a:rPr>
              <a:t>Interpreter</a:t>
            </a:r>
          </a:p>
        </p:txBody>
      </p:sp>
      <p:sp>
        <p:nvSpPr>
          <p:cNvPr id="9229" name="Rectangle 9"/>
          <p:cNvSpPr>
            <a:spLocks noChangeArrowheads="1"/>
          </p:cNvSpPr>
          <p:nvPr/>
        </p:nvSpPr>
        <p:spPr bwMode="auto">
          <a:xfrm>
            <a:off x="1219200" y="1676400"/>
            <a:ext cx="2286000" cy="46482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9230" name="Rectangle 10"/>
          <p:cNvSpPr>
            <a:spLocks noChangeArrowheads="1"/>
          </p:cNvSpPr>
          <p:nvPr/>
        </p:nvSpPr>
        <p:spPr bwMode="auto">
          <a:xfrm>
            <a:off x="6019800" y="3505200"/>
            <a:ext cx="1828800" cy="914400"/>
          </a:xfrm>
          <a:prstGeom prst="rect">
            <a:avLst/>
          </a:prstGeom>
          <a:solidFill>
            <a:schemeClr val="accent1"/>
          </a:solidFill>
          <a:ln w="9525">
            <a:solidFill>
              <a:schemeClr val="tx1"/>
            </a:solidFill>
            <a:miter lim="800000"/>
            <a:headEnd/>
            <a:tailEnd/>
          </a:ln>
        </p:spPr>
        <p:txBody>
          <a:bodyPr wrap="none" anchor="ctr"/>
          <a:lstStyle/>
          <a:p>
            <a:pPr algn="ctr">
              <a:lnSpc>
                <a:spcPct val="85000"/>
              </a:lnSpc>
            </a:pPr>
            <a:r>
              <a:rPr lang="en-US" altLang="zh-CN">
                <a:solidFill>
                  <a:srgbClr val="FF5050"/>
                </a:solidFill>
                <a:ea typeface="宋体" charset="-122"/>
              </a:rPr>
              <a:t>Server</a:t>
            </a:r>
          </a:p>
          <a:p>
            <a:pPr algn="ctr">
              <a:lnSpc>
                <a:spcPct val="85000"/>
              </a:lnSpc>
            </a:pPr>
            <a:r>
              <a:rPr lang="en-US" altLang="zh-CN">
                <a:solidFill>
                  <a:srgbClr val="FF5050"/>
                </a:solidFill>
                <a:ea typeface="宋体" charset="-122"/>
              </a:rPr>
              <a:t>Protocol</a:t>
            </a:r>
          </a:p>
          <a:p>
            <a:pPr algn="ctr">
              <a:lnSpc>
                <a:spcPct val="85000"/>
              </a:lnSpc>
            </a:pPr>
            <a:r>
              <a:rPr lang="en-US" altLang="zh-CN">
                <a:solidFill>
                  <a:srgbClr val="FF5050"/>
                </a:solidFill>
                <a:ea typeface="宋体" charset="-122"/>
              </a:rPr>
              <a:t>Interpreter</a:t>
            </a:r>
          </a:p>
        </p:txBody>
      </p:sp>
      <p:sp>
        <p:nvSpPr>
          <p:cNvPr id="9231" name="Rectangle 12"/>
          <p:cNvSpPr>
            <a:spLocks noChangeArrowheads="1"/>
          </p:cNvSpPr>
          <p:nvPr/>
        </p:nvSpPr>
        <p:spPr bwMode="auto">
          <a:xfrm>
            <a:off x="5791200" y="3276600"/>
            <a:ext cx="2209800" cy="30480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9232" name="Line 13"/>
          <p:cNvSpPr>
            <a:spLocks noChangeShapeType="1"/>
          </p:cNvSpPr>
          <p:nvPr/>
        </p:nvSpPr>
        <p:spPr bwMode="auto">
          <a:xfrm>
            <a:off x="3276600" y="39624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9233" name="Line 14"/>
          <p:cNvSpPr>
            <a:spLocks noChangeShapeType="1"/>
          </p:cNvSpPr>
          <p:nvPr/>
        </p:nvSpPr>
        <p:spPr bwMode="auto">
          <a:xfrm>
            <a:off x="3276600" y="55626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9234" name="Text Box 15"/>
          <p:cNvSpPr txBox="1">
            <a:spLocks noChangeArrowheads="1"/>
          </p:cNvSpPr>
          <p:nvPr/>
        </p:nvSpPr>
        <p:spPr bwMode="auto">
          <a:xfrm>
            <a:off x="1905000" y="1279525"/>
            <a:ext cx="847725"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client</a:t>
            </a:r>
          </a:p>
        </p:txBody>
      </p:sp>
      <p:sp>
        <p:nvSpPr>
          <p:cNvPr id="9235" name="Text Box 16"/>
          <p:cNvSpPr txBox="1">
            <a:spLocks noChangeArrowheads="1"/>
          </p:cNvSpPr>
          <p:nvPr/>
        </p:nvSpPr>
        <p:spPr bwMode="auto">
          <a:xfrm>
            <a:off x="6400800" y="2879725"/>
            <a:ext cx="958850"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server</a:t>
            </a:r>
          </a:p>
        </p:txBody>
      </p:sp>
      <p:sp>
        <p:nvSpPr>
          <p:cNvPr id="9236" name="Text Box 17"/>
          <p:cNvSpPr txBox="1">
            <a:spLocks noChangeArrowheads="1"/>
          </p:cNvSpPr>
          <p:nvPr/>
        </p:nvSpPr>
        <p:spPr bwMode="auto">
          <a:xfrm>
            <a:off x="3733800" y="3597275"/>
            <a:ext cx="1911350" cy="822325"/>
          </a:xfrm>
          <a:prstGeom prst="rect">
            <a:avLst/>
          </a:prstGeom>
          <a:noFill/>
          <a:ln w="9525">
            <a:noFill/>
            <a:miter lim="800000"/>
            <a:headEnd/>
            <a:tailEnd/>
          </a:ln>
        </p:spPr>
        <p:txBody>
          <a:bodyPr wrap="none">
            <a:spAutoFit/>
          </a:bodyPr>
          <a:lstStyle/>
          <a:p>
            <a:r>
              <a:rPr lang="en-US" altLang="zh-CN" sz="2400" dirty="0">
                <a:solidFill>
                  <a:srgbClr val="FFFF00"/>
                </a:solidFill>
                <a:latin typeface="Times New Roman" charset="0"/>
                <a:ea typeface="宋体" charset="-122"/>
              </a:rPr>
              <a:t>  </a:t>
            </a:r>
            <a:r>
              <a:rPr lang="en-US" altLang="zh-CN" sz="2400" dirty="0">
                <a:solidFill>
                  <a:srgbClr val="6666FF"/>
                </a:solidFill>
                <a:latin typeface="Tahoma" pitchFamily="34" charset="0"/>
                <a:ea typeface="宋体" charset="-122"/>
              </a:rPr>
              <a:t>Control</a:t>
            </a:r>
          </a:p>
          <a:p>
            <a:r>
              <a:rPr lang="en-US" altLang="zh-CN" sz="2400" dirty="0">
                <a:solidFill>
                  <a:srgbClr val="6666FF"/>
                </a:solidFill>
                <a:latin typeface="Tahoma" pitchFamily="34" charset="0"/>
                <a:ea typeface="宋体" charset="-122"/>
              </a:rPr>
              <a:t>Connection</a:t>
            </a:r>
          </a:p>
        </p:txBody>
      </p:sp>
      <p:sp>
        <p:nvSpPr>
          <p:cNvPr id="9237" name="Text Box 18"/>
          <p:cNvSpPr txBox="1">
            <a:spLocks noChangeArrowheads="1"/>
          </p:cNvSpPr>
          <p:nvPr/>
        </p:nvSpPr>
        <p:spPr bwMode="auto">
          <a:xfrm>
            <a:off x="3581400" y="5114925"/>
            <a:ext cx="2366353" cy="830997"/>
          </a:xfrm>
          <a:prstGeom prst="rect">
            <a:avLst/>
          </a:prstGeom>
          <a:noFill/>
          <a:ln w="9525">
            <a:noFill/>
            <a:miter lim="800000"/>
            <a:headEnd/>
            <a:tailEnd/>
          </a:ln>
        </p:spPr>
        <p:txBody>
          <a:bodyPr wrap="none">
            <a:spAutoFit/>
          </a:bodyPr>
          <a:lstStyle/>
          <a:p>
            <a:r>
              <a:rPr lang="en-US" altLang="zh-CN" sz="2400" dirty="0">
                <a:solidFill>
                  <a:srgbClr val="6666FF"/>
                </a:solidFill>
                <a:latin typeface="Times New Roman" charset="0"/>
                <a:ea typeface="宋体" charset="-122"/>
              </a:rPr>
              <a:t>     </a:t>
            </a:r>
            <a:r>
              <a:rPr lang="en-US" altLang="zh-CN" sz="2400" dirty="0">
                <a:solidFill>
                  <a:srgbClr val="6666FF"/>
                </a:solidFill>
                <a:latin typeface="Tahoma" pitchFamily="34" charset="0"/>
                <a:ea typeface="宋体" charset="-122"/>
              </a:rPr>
              <a:t>Data</a:t>
            </a:r>
          </a:p>
          <a:p>
            <a:r>
              <a:rPr lang="en-US" altLang="zh-CN" sz="2400" dirty="0" smtClean="0">
                <a:solidFill>
                  <a:srgbClr val="6666FF"/>
                </a:solidFill>
                <a:latin typeface="Tahoma" pitchFamily="34" charset="0"/>
                <a:ea typeface="宋体" charset="-122"/>
              </a:rPr>
              <a:t>Connection(s)</a:t>
            </a:r>
            <a:endParaRPr lang="en-US" altLang="zh-CN" sz="2400" dirty="0">
              <a:solidFill>
                <a:srgbClr val="6666FF"/>
              </a:solidFill>
              <a:latin typeface="Tahoma" pitchFamily="34" charset="0"/>
              <a:ea typeface="宋体" charset="-122"/>
            </a:endParaRPr>
          </a:p>
        </p:txBody>
      </p:sp>
      <p:sp>
        <p:nvSpPr>
          <p:cNvPr id="9238" name="Line 19"/>
          <p:cNvSpPr>
            <a:spLocks noChangeShapeType="1"/>
          </p:cNvSpPr>
          <p:nvPr/>
        </p:nvSpPr>
        <p:spPr bwMode="auto">
          <a:xfrm>
            <a:off x="2362200" y="28194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9239" name="Line 20"/>
          <p:cNvSpPr>
            <a:spLocks noChangeShapeType="1"/>
          </p:cNvSpPr>
          <p:nvPr/>
        </p:nvSpPr>
        <p:spPr bwMode="auto">
          <a:xfrm>
            <a:off x="23622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9240" name="Line 21"/>
          <p:cNvSpPr>
            <a:spLocks noChangeShapeType="1"/>
          </p:cNvSpPr>
          <p:nvPr/>
        </p:nvSpPr>
        <p:spPr bwMode="auto">
          <a:xfrm>
            <a:off x="68580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pic>
        <p:nvPicPr>
          <p:cNvPr id="9241" name="Picture 23" descr="FileCabinet"/>
          <p:cNvPicPr>
            <a:picLocks noChangeAspect="1" noChangeArrowheads="1"/>
          </p:cNvPicPr>
          <p:nvPr/>
        </p:nvPicPr>
        <p:blipFill>
          <a:blip r:embed="rId3" cstate="print"/>
          <a:srcRect/>
          <a:stretch>
            <a:fillRect/>
          </a:stretch>
        </p:blipFill>
        <p:spPr bwMode="auto">
          <a:xfrm>
            <a:off x="228600" y="5122863"/>
            <a:ext cx="777875" cy="973137"/>
          </a:xfrm>
          <a:prstGeom prst="rect">
            <a:avLst/>
          </a:prstGeom>
          <a:noFill/>
          <a:ln w="9525">
            <a:noFill/>
            <a:miter lim="800000"/>
            <a:headEnd/>
            <a:tailEnd/>
          </a:ln>
        </p:spPr>
      </p:pic>
      <p:pic>
        <p:nvPicPr>
          <p:cNvPr id="9242" name="Picture 24" descr="FileCabinet"/>
          <p:cNvPicPr>
            <a:picLocks noChangeAspect="1" noChangeArrowheads="1"/>
          </p:cNvPicPr>
          <p:nvPr/>
        </p:nvPicPr>
        <p:blipFill>
          <a:blip r:embed="rId3" cstate="print"/>
          <a:srcRect/>
          <a:stretch>
            <a:fillRect/>
          </a:stretch>
        </p:blipFill>
        <p:spPr bwMode="auto">
          <a:xfrm>
            <a:off x="8213725" y="5122863"/>
            <a:ext cx="777875" cy="973137"/>
          </a:xfrm>
          <a:prstGeom prst="rect">
            <a:avLst/>
          </a:prstGeom>
          <a:noFill/>
          <a:ln w="9525">
            <a:noFill/>
            <a:miter lim="800000"/>
            <a:headEnd/>
            <a:tailEnd/>
          </a:ln>
        </p:spPr>
      </p:pic>
      <p:sp>
        <p:nvSpPr>
          <p:cNvPr id="9243" name="Line 25"/>
          <p:cNvSpPr>
            <a:spLocks noChangeShapeType="1"/>
          </p:cNvSpPr>
          <p:nvPr/>
        </p:nvSpPr>
        <p:spPr bwMode="auto">
          <a:xfrm>
            <a:off x="914400" y="5334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cxnSp>
        <p:nvCxnSpPr>
          <p:cNvPr id="9244" name="AutoShape 28"/>
          <p:cNvCxnSpPr>
            <a:cxnSpLocks noChangeShapeType="1"/>
          </p:cNvCxnSpPr>
          <p:nvPr/>
        </p:nvCxnSpPr>
        <p:spPr bwMode="auto">
          <a:xfrm rot="16200000" flipH="1">
            <a:off x="1010444" y="1886744"/>
            <a:ext cx="190500" cy="836612"/>
          </a:xfrm>
          <a:prstGeom prst="bentConnector2">
            <a:avLst/>
          </a:prstGeom>
          <a:noFill/>
          <a:ln w="15875">
            <a:solidFill>
              <a:schemeClr val="tx1"/>
            </a:solidFill>
            <a:miter lim="800000"/>
            <a:headEnd type="triangle" w="sm" len="lg"/>
            <a:tailEnd type="triangle" w="sm" len="lg"/>
          </a:ln>
        </p:spPr>
      </p:cxnSp>
      <p:pic>
        <p:nvPicPr>
          <p:cNvPr id="9245" name="Picture 29" descr="hacker2"/>
          <p:cNvPicPr>
            <a:picLocks noChangeAspect="1" noChangeArrowheads="1"/>
          </p:cNvPicPr>
          <p:nvPr/>
        </p:nvPicPr>
        <p:blipFill>
          <a:blip r:embed="rId4" cstate="print"/>
          <a:srcRect/>
          <a:stretch>
            <a:fillRect/>
          </a:stretch>
        </p:blipFill>
        <p:spPr bwMode="auto">
          <a:xfrm>
            <a:off x="228600" y="1089025"/>
            <a:ext cx="1222375" cy="1120775"/>
          </a:xfrm>
          <a:prstGeom prst="rect">
            <a:avLst/>
          </a:prstGeom>
          <a:noFill/>
          <a:ln w="9525">
            <a:noFill/>
            <a:miter lim="800000"/>
            <a:headEnd/>
            <a:tailEnd/>
          </a:ln>
        </p:spPr>
      </p:pic>
      <p:sp>
        <p:nvSpPr>
          <p:cNvPr id="107583" name="AutoShape 63"/>
          <p:cNvSpPr>
            <a:spLocks noChangeArrowheads="1"/>
          </p:cNvSpPr>
          <p:nvPr/>
        </p:nvSpPr>
        <p:spPr bwMode="auto">
          <a:xfrm>
            <a:off x="2209800" y="44196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pic>
        <p:nvPicPr>
          <p:cNvPr id="107585" name="Picture 65" descr="ear2"/>
          <p:cNvPicPr>
            <a:picLocks noChangeAspect="1"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3124200" y="5156200"/>
            <a:ext cx="1212850" cy="787400"/>
          </a:xfrm>
          <a:prstGeom prst="rect">
            <a:avLst/>
          </a:prstGeom>
          <a:noFill/>
          <a:ln w="9525">
            <a:noFill/>
            <a:miter lim="800000"/>
            <a:headEnd/>
            <a:tailEnd/>
          </a:ln>
        </p:spPr>
      </p:pic>
      <p:sp>
        <p:nvSpPr>
          <p:cNvPr id="107620" name="AutoShape 100"/>
          <p:cNvSpPr>
            <a:spLocks noChangeArrowheads="1"/>
          </p:cNvSpPr>
          <p:nvPr/>
        </p:nvSpPr>
        <p:spPr bwMode="auto">
          <a:xfrm>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581" name="AutoShape 61"/>
          <p:cNvSpPr>
            <a:spLocks noChangeArrowheads="1"/>
          </p:cNvSpPr>
          <p:nvPr/>
        </p:nvSpPr>
        <p:spPr bwMode="auto">
          <a:xfrm>
            <a:off x="457200" y="2286000"/>
            <a:ext cx="990600" cy="228600"/>
          </a:xfrm>
          <a:prstGeom prst="righ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21" name="Text Box 101"/>
          <p:cNvSpPr txBox="1">
            <a:spLocks noChangeArrowheads="1"/>
          </p:cNvSpPr>
          <p:nvPr/>
        </p:nvSpPr>
        <p:spPr bwMode="auto">
          <a:xfrm>
            <a:off x="3581400" y="1279525"/>
            <a:ext cx="2109716" cy="400110"/>
          </a:xfrm>
          <a:prstGeom prst="rect">
            <a:avLst/>
          </a:prstGeom>
          <a:noFill/>
          <a:ln w="9525" algn="ctr">
            <a:noFill/>
            <a:miter lim="800000"/>
            <a:headEnd/>
            <a:tailEnd/>
          </a:ln>
        </p:spPr>
        <p:txBody>
          <a:bodyPr wrap="square">
            <a:spAutoFit/>
          </a:bodyPr>
          <a:lstStyle/>
          <a:p>
            <a:r>
              <a:rPr lang="en-US" altLang="zh-CN" dirty="0" err="1">
                <a:solidFill>
                  <a:srgbClr val="0000FF"/>
                </a:solidFill>
                <a:ea typeface="宋体" charset="-122"/>
              </a:rPr>
              <a:t>ls</a:t>
            </a:r>
            <a:r>
              <a:rPr lang="en-US" altLang="zh-CN" dirty="0">
                <a:solidFill>
                  <a:srgbClr val="0000FF"/>
                </a:solidFill>
                <a:ea typeface="宋体" charset="-122"/>
              </a:rPr>
              <a:t> </a:t>
            </a:r>
            <a:r>
              <a:rPr lang="en-US" altLang="zh-CN" dirty="0" smtClean="0">
                <a:solidFill>
                  <a:srgbClr val="0000FF"/>
                </a:solidFill>
                <a:ea typeface="宋体" charset="-122"/>
              </a:rPr>
              <a:t>server1.txt</a:t>
            </a:r>
            <a:endParaRPr lang="en-US" altLang="zh-CN" dirty="0">
              <a:solidFill>
                <a:srgbClr val="0000FF"/>
              </a:solidFill>
              <a:ea typeface="宋体" charset="-122"/>
            </a:endParaRPr>
          </a:p>
        </p:txBody>
      </p:sp>
      <p:sp>
        <p:nvSpPr>
          <p:cNvPr id="107624" name="AutoShape 104"/>
          <p:cNvSpPr>
            <a:spLocks noChangeArrowheads="1"/>
          </p:cNvSpPr>
          <p:nvPr/>
        </p:nvSpPr>
        <p:spPr bwMode="auto">
          <a:xfrm>
            <a:off x="2209800" y="28194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r>
              <a:rPr lang="en-US" altLang="zh-CN" sz="1800" b="0">
                <a:solidFill>
                  <a:schemeClr val="tx1"/>
                </a:solidFill>
                <a:latin typeface="Arial" charset="0"/>
                <a:ea typeface="宋体" charset="-122"/>
              </a:rPr>
              <a:t> </a:t>
            </a:r>
          </a:p>
        </p:txBody>
      </p:sp>
      <p:sp>
        <p:nvSpPr>
          <p:cNvPr id="107625" name="Text Box 105"/>
          <p:cNvSpPr txBox="1">
            <a:spLocks noChangeArrowheads="1"/>
          </p:cNvSpPr>
          <p:nvPr/>
        </p:nvSpPr>
        <p:spPr bwMode="auto">
          <a:xfrm>
            <a:off x="2514600" y="4419600"/>
            <a:ext cx="2590800" cy="701675"/>
          </a:xfrm>
          <a:prstGeom prst="rect">
            <a:avLst/>
          </a:prstGeom>
          <a:noFill/>
          <a:ln w="9525" algn="ctr">
            <a:noFill/>
            <a:miter lim="800000"/>
            <a:headEnd/>
            <a:tailEnd/>
          </a:ln>
        </p:spPr>
        <p:txBody>
          <a:bodyPr>
            <a:spAutoFit/>
          </a:bodyPr>
          <a:lstStyle/>
          <a:p>
            <a:r>
              <a:rPr lang="en-US" altLang="zh-CN">
                <a:solidFill>
                  <a:schemeClr val="tx1"/>
                </a:solidFill>
                <a:ea typeface="宋体" charset="-122"/>
              </a:rPr>
              <a:t>Passive open on</a:t>
            </a:r>
          </a:p>
          <a:p>
            <a:r>
              <a:rPr lang="en-US" altLang="zh-CN">
                <a:solidFill>
                  <a:schemeClr val="tx1"/>
                </a:solidFill>
                <a:ea typeface="宋体" charset="-122"/>
              </a:rPr>
              <a:t>Port 5001</a:t>
            </a:r>
          </a:p>
        </p:txBody>
      </p:sp>
      <p:sp>
        <p:nvSpPr>
          <p:cNvPr id="3" name="Text Box 106"/>
          <p:cNvSpPr txBox="1">
            <a:spLocks noChangeArrowheads="1"/>
          </p:cNvSpPr>
          <p:nvPr/>
        </p:nvSpPr>
        <p:spPr bwMode="auto">
          <a:xfrm>
            <a:off x="3429000" y="2590800"/>
            <a:ext cx="3540125"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PORT 128,4,40,17,19,137</a:t>
            </a:r>
          </a:p>
        </p:txBody>
      </p:sp>
      <p:sp>
        <p:nvSpPr>
          <p:cNvPr id="107627" name="AutoShape 107"/>
          <p:cNvSpPr>
            <a:spLocks noChangeArrowheads="1"/>
          </p:cNvSpPr>
          <p:nvPr/>
        </p:nvSpPr>
        <p:spPr bwMode="auto">
          <a:xfrm rot="10800000">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28" name="Text Box 108"/>
          <p:cNvSpPr txBox="1">
            <a:spLocks noChangeArrowheads="1"/>
          </p:cNvSpPr>
          <p:nvPr/>
        </p:nvSpPr>
        <p:spPr bwMode="auto">
          <a:xfrm>
            <a:off x="3505200" y="2590800"/>
            <a:ext cx="3754438"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200 Port Command Sucessful</a:t>
            </a:r>
          </a:p>
        </p:txBody>
      </p:sp>
      <p:sp>
        <p:nvSpPr>
          <p:cNvPr id="107630" name="AutoShape 110"/>
          <p:cNvSpPr>
            <a:spLocks noChangeArrowheads="1"/>
          </p:cNvSpPr>
          <p:nvPr/>
        </p:nvSpPr>
        <p:spPr bwMode="auto">
          <a:xfrm>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31" name="Text Box 111"/>
          <p:cNvSpPr txBox="1">
            <a:spLocks noChangeArrowheads="1"/>
          </p:cNvSpPr>
          <p:nvPr/>
        </p:nvSpPr>
        <p:spPr bwMode="auto">
          <a:xfrm>
            <a:off x="3505200" y="2563504"/>
            <a:ext cx="2372765" cy="400110"/>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LIST </a:t>
            </a:r>
            <a:r>
              <a:rPr lang="en-US" altLang="zh-CN" dirty="0" smtClean="0">
                <a:solidFill>
                  <a:schemeClr val="tx1"/>
                </a:solidFill>
                <a:ea typeface="宋体" charset="-122"/>
              </a:rPr>
              <a:t>server1.txt</a:t>
            </a:r>
            <a:endParaRPr lang="en-US" altLang="zh-CN" dirty="0">
              <a:solidFill>
                <a:schemeClr val="tx1"/>
              </a:solidFill>
              <a:ea typeface="宋体" charset="-122"/>
            </a:endParaRPr>
          </a:p>
        </p:txBody>
      </p:sp>
      <p:sp>
        <p:nvSpPr>
          <p:cNvPr id="107632" name="AutoShape 112"/>
          <p:cNvSpPr>
            <a:spLocks noChangeArrowheads="1"/>
          </p:cNvSpPr>
          <p:nvPr/>
        </p:nvSpPr>
        <p:spPr bwMode="auto">
          <a:xfrm>
            <a:off x="6705600" y="4419600"/>
            <a:ext cx="228600" cy="685800"/>
          </a:xfrm>
          <a:prstGeom prst="downArrow">
            <a:avLst>
              <a:gd name="adj1" fmla="val 50000"/>
              <a:gd name="adj2" fmla="val 75000"/>
            </a:avLst>
          </a:prstGeom>
          <a:solidFill>
            <a:srgbClr val="FF00FF"/>
          </a:solidFill>
          <a:ln w="9525">
            <a:solidFill>
              <a:schemeClr val="tx1"/>
            </a:solidFill>
            <a:miter lim="800000"/>
            <a:headEnd/>
            <a:tailEnd/>
          </a:ln>
        </p:spPr>
        <p:txBody>
          <a:bodyPr wrap="none" anchor="ctr"/>
          <a:lstStyle/>
          <a:p>
            <a:pPr algn="ctr"/>
            <a:endParaRPr lang="zh-CN" altLang="zh-CN" sz="1800" b="0">
              <a:solidFill>
                <a:schemeClr val="tx1"/>
              </a:solidFill>
              <a:latin typeface="Arial" charset="0"/>
            </a:endParaRPr>
          </a:p>
        </p:txBody>
      </p:sp>
      <p:sp>
        <p:nvSpPr>
          <p:cNvPr id="107633" name="AutoShape 113"/>
          <p:cNvSpPr>
            <a:spLocks noChangeArrowheads="1"/>
          </p:cNvSpPr>
          <p:nvPr/>
        </p:nvSpPr>
        <p:spPr bwMode="auto">
          <a:xfrm rot="10800000">
            <a:off x="3276600" y="5410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38" name="AutoShape 118"/>
          <p:cNvSpPr>
            <a:spLocks noChangeArrowheads="1"/>
          </p:cNvSpPr>
          <p:nvPr/>
        </p:nvSpPr>
        <p:spPr bwMode="auto">
          <a:xfrm rot="10800000">
            <a:off x="3276600" y="5410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40" name="AutoShape 120"/>
          <p:cNvSpPr>
            <a:spLocks noChangeArrowheads="1"/>
          </p:cNvSpPr>
          <p:nvPr/>
        </p:nvSpPr>
        <p:spPr bwMode="auto">
          <a:xfrm rot="10800000">
            <a:off x="3276600" y="38862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7643" name="Text Box 123"/>
          <p:cNvSpPr txBox="1">
            <a:spLocks noChangeArrowheads="1"/>
          </p:cNvSpPr>
          <p:nvPr/>
        </p:nvSpPr>
        <p:spPr bwMode="auto">
          <a:xfrm>
            <a:off x="3489325" y="2594615"/>
            <a:ext cx="5253038" cy="396875"/>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150 Data Connection will be open shortly</a:t>
            </a:r>
          </a:p>
        </p:txBody>
      </p:sp>
      <p:sp>
        <p:nvSpPr>
          <p:cNvPr id="107649" name="Text Box 129"/>
          <p:cNvSpPr txBox="1">
            <a:spLocks noChangeArrowheads="1"/>
          </p:cNvSpPr>
          <p:nvPr/>
        </p:nvSpPr>
        <p:spPr bwMode="auto">
          <a:xfrm>
            <a:off x="3489325" y="2532063"/>
            <a:ext cx="3673475" cy="396875"/>
          </a:xfrm>
          <a:prstGeom prst="rect">
            <a:avLst/>
          </a:prstGeom>
          <a:noFill/>
          <a:ln w="9525" algn="ctr">
            <a:noFill/>
            <a:miter lim="800000"/>
            <a:headEnd/>
            <a:tailEnd/>
          </a:ln>
        </p:spPr>
        <p:txBody>
          <a:bodyPr wrap="none">
            <a:spAutoFit/>
          </a:bodyPr>
          <a:lstStyle/>
          <a:p>
            <a:r>
              <a:rPr lang="en-US" altLang="zh-CN" dirty="0">
                <a:solidFill>
                  <a:schemeClr val="tx1"/>
                </a:solidFill>
                <a:ea typeface="宋体" charset="-122"/>
              </a:rPr>
              <a:t>226 Closing Data Connection</a:t>
            </a:r>
          </a:p>
        </p:txBody>
      </p:sp>
      <p:sp>
        <p:nvSpPr>
          <p:cNvPr id="107653" name="Rectangle 133"/>
          <p:cNvSpPr>
            <a:spLocks noChangeArrowheads="1"/>
          </p:cNvSpPr>
          <p:nvPr/>
        </p:nvSpPr>
        <p:spPr bwMode="auto">
          <a:xfrm>
            <a:off x="4495800" y="1676400"/>
            <a:ext cx="4648200" cy="304800"/>
          </a:xfrm>
          <a:prstGeom prst="rect">
            <a:avLst/>
          </a:prstGeom>
          <a:solidFill>
            <a:schemeClr val="bg1"/>
          </a:solidFill>
          <a:ln w="9525">
            <a:noFill/>
            <a:miter lim="800000"/>
            <a:headEnd/>
            <a:tailEnd/>
          </a:ln>
        </p:spPr>
        <p:txBody>
          <a:bodyPr wrap="none" anchor="ctr"/>
          <a:lstStyle/>
          <a:p>
            <a:pPr algn="ctr"/>
            <a:endParaRPr lang="zh-CN" altLang="zh-CN">
              <a:solidFill>
                <a:schemeClr val="tx1"/>
              </a:solidFill>
              <a:latin typeface="Tahoma" pitchFamily="34" charset="0"/>
            </a:endParaRPr>
          </a:p>
        </p:txBody>
      </p:sp>
      <p:sp>
        <p:nvSpPr>
          <p:cNvPr id="107654" name="Text Box 134"/>
          <p:cNvSpPr txBox="1">
            <a:spLocks noChangeArrowheads="1"/>
          </p:cNvSpPr>
          <p:nvPr/>
        </p:nvSpPr>
        <p:spPr bwMode="auto">
          <a:xfrm>
            <a:off x="3581400" y="1660525"/>
            <a:ext cx="5235575" cy="396875"/>
          </a:xfrm>
          <a:prstGeom prst="rect">
            <a:avLst/>
          </a:prstGeom>
          <a:noFill/>
          <a:ln w="9525" algn="ctr">
            <a:noFill/>
            <a:miter lim="800000"/>
            <a:headEnd/>
            <a:tailEnd/>
          </a:ln>
        </p:spPr>
        <p:txBody>
          <a:bodyPr>
            <a:spAutoFit/>
          </a:bodyPr>
          <a:lstStyle/>
          <a:p>
            <a:pPr>
              <a:spcBef>
                <a:spcPct val="50000"/>
              </a:spcBef>
            </a:pPr>
            <a:r>
              <a:rPr lang="en-US" altLang="zh-CN" dirty="0">
                <a:solidFill>
                  <a:srgbClr val="0000FF"/>
                </a:solidFill>
                <a:ea typeface="宋体" charset="-122"/>
              </a:rPr>
              <a:t>-</a:t>
            </a:r>
            <a:r>
              <a:rPr lang="en-US" altLang="zh-CN" dirty="0" err="1">
                <a:solidFill>
                  <a:srgbClr val="0000FF"/>
                </a:solidFill>
                <a:ea typeface="宋体" charset="-122"/>
              </a:rPr>
              <a:t>rw</a:t>
            </a:r>
            <a:r>
              <a:rPr lang="en-US" altLang="zh-CN" dirty="0">
                <a:solidFill>
                  <a:srgbClr val="0000FF"/>
                </a:solidFill>
                <a:ea typeface="宋体" charset="-122"/>
              </a:rPr>
              <a:t>-r--r-- </a:t>
            </a:r>
            <a:r>
              <a:rPr lang="en-US" altLang="zh-CN" dirty="0" err="1">
                <a:solidFill>
                  <a:srgbClr val="0000FF"/>
                </a:solidFill>
                <a:ea typeface="宋体" charset="-122"/>
              </a:rPr>
              <a:t>lucasb</a:t>
            </a:r>
            <a:r>
              <a:rPr lang="en-US" altLang="zh-CN" dirty="0">
                <a:solidFill>
                  <a:srgbClr val="0000FF"/>
                </a:solidFill>
                <a:ea typeface="宋体" charset="-122"/>
              </a:rPr>
              <a:t> </a:t>
            </a:r>
            <a:r>
              <a:rPr lang="en-US" altLang="zh-CN" dirty="0" smtClean="0">
                <a:solidFill>
                  <a:srgbClr val="0000FF"/>
                </a:solidFill>
                <a:ea typeface="宋体" charset="-122"/>
              </a:rPr>
              <a:t>server1.txt</a:t>
            </a:r>
            <a:endParaRPr lang="en-US" altLang="zh-CN" dirty="0">
              <a:solidFill>
                <a:srgbClr val="0000FF"/>
              </a:solidFill>
              <a:ea typeface="宋体" charset="-122"/>
            </a:endParaRPr>
          </a:p>
        </p:txBody>
      </p:sp>
      <p:sp>
        <p:nvSpPr>
          <p:cNvPr id="107655" name="Text Box 135"/>
          <p:cNvSpPr txBox="1">
            <a:spLocks noChangeArrowheads="1"/>
          </p:cNvSpPr>
          <p:nvPr/>
        </p:nvSpPr>
        <p:spPr bwMode="auto">
          <a:xfrm>
            <a:off x="2971800" y="6384925"/>
            <a:ext cx="3378200" cy="396875"/>
          </a:xfrm>
          <a:prstGeom prst="rect">
            <a:avLst/>
          </a:prstGeom>
          <a:noFill/>
          <a:ln w="9525" algn="ctr">
            <a:noFill/>
            <a:miter lim="800000"/>
            <a:headEnd/>
            <a:tailEnd/>
          </a:ln>
        </p:spPr>
        <p:txBody>
          <a:bodyPr>
            <a:spAutoFit/>
          </a:bodyPr>
          <a:lstStyle/>
          <a:p>
            <a:r>
              <a:rPr lang="en-US" altLang="zh-CN" dirty="0">
                <a:solidFill>
                  <a:schemeClr val="tx1"/>
                </a:solidFill>
                <a:ea typeface="宋体" charset="-122"/>
              </a:rPr>
              <a:t>Establish Data Connection</a:t>
            </a:r>
          </a:p>
        </p:txBody>
      </p:sp>
      <p:sp>
        <p:nvSpPr>
          <p:cNvPr id="9267" name="Rectangle 136"/>
          <p:cNvSpPr>
            <a:spLocks noChangeArrowheads="1"/>
          </p:cNvSpPr>
          <p:nvPr/>
        </p:nvSpPr>
        <p:spPr bwMode="auto">
          <a:xfrm>
            <a:off x="14478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9268" name="Rectangle 137"/>
          <p:cNvSpPr>
            <a:spLocks noChangeArrowheads="1"/>
          </p:cNvSpPr>
          <p:nvPr/>
        </p:nvSpPr>
        <p:spPr bwMode="auto">
          <a:xfrm>
            <a:off x="5936343" y="3505200"/>
            <a:ext cx="1912257"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4" name="Text Box 106"/>
          <p:cNvSpPr txBox="1">
            <a:spLocks noChangeArrowheads="1"/>
          </p:cNvSpPr>
          <p:nvPr/>
        </p:nvSpPr>
        <p:spPr bwMode="auto">
          <a:xfrm>
            <a:off x="4203700" y="2582863"/>
            <a:ext cx="3408363" cy="396875"/>
          </a:xfrm>
          <a:prstGeom prst="rect">
            <a:avLst/>
          </a:prstGeom>
          <a:noFill/>
          <a:ln w="9525" algn="ctr">
            <a:noFill/>
            <a:miter lim="800000"/>
            <a:headEnd/>
            <a:tailEnd/>
          </a:ln>
        </p:spPr>
        <p:txBody>
          <a:bodyPr>
            <a:spAutoFit/>
          </a:bodyPr>
          <a:lstStyle/>
          <a:p>
            <a:r>
              <a:rPr lang="en-US" altLang="zh-CN" dirty="0">
                <a:ea typeface="宋体" charset="-122"/>
              </a:rPr>
              <a:t>128.4.40.17</a:t>
            </a:r>
            <a:r>
              <a:rPr lang="en-US" altLang="zh-CN" dirty="0">
                <a:solidFill>
                  <a:schemeClr val="tx1"/>
                </a:solidFill>
                <a:ea typeface="宋体" charset="-122"/>
              </a:rPr>
              <a:t> 19,137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withEffect">
                                  <p:stCondLst>
                                    <p:cond delay="0"/>
                                  </p:stCondLst>
                                  <p:childTnLst>
                                    <p:set>
                                      <p:cBhvr>
                                        <p:cTn id="6" dur="1" fill="hold">
                                          <p:stCondLst>
                                            <p:cond delay="0"/>
                                          </p:stCondLst>
                                        </p:cTn>
                                        <p:tgtEl>
                                          <p:spTgt spid="107581"/>
                                        </p:tgtEl>
                                        <p:attrNameLst>
                                          <p:attrName>style.visibility</p:attrName>
                                        </p:attrNameLst>
                                      </p:cBhvr>
                                      <p:to>
                                        <p:strVal val="visible"/>
                                      </p:to>
                                    </p:set>
                                    <p:anim calcmode="lin" valueType="num">
                                      <p:cBhvr>
                                        <p:cTn id="7" dur="1000" fill="hold"/>
                                        <p:tgtEl>
                                          <p:spTgt spid="107581"/>
                                        </p:tgtEl>
                                        <p:attrNameLst>
                                          <p:attrName>ppt_x</p:attrName>
                                        </p:attrNameLst>
                                      </p:cBhvr>
                                      <p:tavLst>
                                        <p:tav tm="0">
                                          <p:val>
                                            <p:strVal val="#ppt_x-#ppt_w/2"/>
                                          </p:val>
                                        </p:tav>
                                        <p:tav tm="100000">
                                          <p:val>
                                            <p:strVal val="#ppt_x"/>
                                          </p:val>
                                        </p:tav>
                                      </p:tavLst>
                                    </p:anim>
                                    <p:anim calcmode="lin" valueType="num">
                                      <p:cBhvr>
                                        <p:cTn id="8" dur="1000" fill="hold"/>
                                        <p:tgtEl>
                                          <p:spTgt spid="107581"/>
                                        </p:tgtEl>
                                        <p:attrNameLst>
                                          <p:attrName>ppt_y</p:attrName>
                                        </p:attrNameLst>
                                      </p:cBhvr>
                                      <p:tavLst>
                                        <p:tav tm="0">
                                          <p:val>
                                            <p:strVal val="#ppt_y"/>
                                          </p:val>
                                        </p:tav>
                                        <p:tav tm="100000">
                                          <p:val>
                                            <p:strVal val="#ppt_y"/>
                                          </p:val>
                                        </p:tav>
                                      </p:tavLst>
                                    </p:anim>
                                    <p:anim calcmode="lin" valueType="num">
                                      <p:cBhvr>
                                        <p:cTn id="9" dur="1000" fill="hold"/>
                                        <p:tgtEl>
                                          <p:spTgt spid="107581"/>
                                        </p:tgtEl>
                                        <p:attrNameLst>
                                          <p:attrName>ppt_w</p:attrName>
                                        </p:attrNameLst>
                                      </p:cBhvr>
                                      <p:tavLst>
                                        <p:tav tm="0">
                                          <p:val>
                                            <p:fltVal val="0"/>
                                          </p:val>
                                        </p:tav>
                                        <p:tav tm="100000">
                                          <p:val>
                                            <p:strVal val="#ppt_w"/>
                                          </p:val>
                                        </p:tav>
                                      </p:tavLst>
                                    </p:anim>
                                    <p:anim calcmode="lin" valueType="num">
                                      <p:cBhvr>
                                        <p:cTn id="10" dur="1000" fill="hold"/>
                                        <p:tgtEl>
                                          <p:spTgt spid="10758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581"/>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107621"/>
                                        </p:tgtEl>
                                        <p:attrNameLst>
                                          <p:attrName>style.visibility</p:attrName>
                                        </p:attrNameLst>
                                      </p:cBhvr>
                                      <p:to>
                                        <p:strVal val="visible"/>
                                      </p:to>
                                    </p:set>
                                  </p:childTnLst>
                                  <p:subTnLst>
                                    <p:set>
                                      <p:cBhvr override="childStyle">
                                        <p:cTn dur="1" fill="hold" display="0" masterRel="nextClick" afterEffect="1"/>
                                        <p:tgtEl>
                                          <p:spTgt spid="107621"/>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7" presetClass="entr" presetSubtype="1" fill="hold" grpId="0" nodeType="clickEffect">
                                  <p:stCondLst>
                                    <p:cond delay="0"/>
                                  </p:stCondLst>
                                  <p:childTnLst>
                                    <p:set>
                                      <p:cBhvr>
                                        <p:cTn id="16" dur="1" fill="hold">
                                          <p:stCondLst>
                                            <p:cond delay="0"/>
                                          </p:stCondLst>
                                        </p:cTn>
                                        <p:tgtEl>
                                          <p:spTgt spid="107624"/>
                                        </p:tgtEl>
                                        <p:attrNameLst>
                                          <p:attrName>style.visibility</p:attrName>
                                        </p:attrNameLst>
                                      </p:cBhvr>
                                      <p:to>
                                        <p:strVal val="visible"/>
                                      </p:to>
                                    </p:set>
                                    <p:anim calcmode="lin" valueType="num">
                                      <p:cBhvr>
                                        <p:cTn id="17" dur="1000" fill="hold"/>
                                        <p:tgtEl>
                                          <p:spTgt spid="107624"/>
                                        </p:tgtEl>
                                        <p:attrNameLst>
                                          <p:attrName>ppt_x</p:attrName>
                                        </p:attrNameLst>
                                      </p:cBhvr>
                                      <p:tavLst>
                                        <p:tav tm="0">
                                          <p:val>
                                            <p:strVal val="#ppt_x"/>
                                          </p:val>
                                        </p:tav>
                                        <p:tav tm="100000">
                                          <p:val>
                                            <p:strVal val="#ppt_x"/>
                                          </p:val>
                                        </p:tav>
                                      </p:tavLst>
                                    </p:anim>
                                    <p:anim calcmode="lin" valueType="num">
                                      <p:cBhvr>
                                        <p:cTn id="18" dur="1000" fill="hold"/>
                                        <p:tgtEl>
                                          <p:spTgt spid="107624"/>
                                        </p:tgtEl>
                                        <p:attrNameLst>
                                          <p:attrName>ppt_y</p:attrName>
                                        </p:attrNameLst>
                                      </p:cBhvr>
                                      <p:tavLst>
                                        <p:tav tm="0">
                                          <p:val>
                                            <p:strVal val="#ppt_y-#ppt_h/2"/>
                                          </p:val>
                                        </p:tav>
                                        <p:tav tm="100000">
                                          <p:val>
                                            <p:strVal val="#ppt_y"/>
                                          </p:val>
                                        </p:tav>
                                      </p:tavLst>
                                    </p:anim>
                                    <p:anim calcmode="lin" valueType="num">
                                      <p:cBhvr>
                                        <p:cTn id="19" dur="1000" fill="hold"/>
                                        <p:tgtEl>
                                          <p:spTgt spid="107624"/>
                                        </p:tgtEl>
                                        <p:attrNameLst>
                                          <p:attrName>ppt_w</p:attrName>
                                        </p:attrNameLst>
                                      </p:cBhvr>
                                      <p:tavLst>
                                        <p:tav tm="0">
                                          <p:val>
                                            <p:strVal val="#ppt_w"/>
                                          </p:val>
                                        </p:tav>
                                        <p:tav tm="100000">
                                          <p:val>
                                            <p:strVal val="#ppt_w"/>
                                          </p:val>
                                        </p:tav>
                                      </p:tavLst>
                                    </p:anim>
                                    <p:anim calcmode="lin" valueType="num">
                                      <p:cBhvr>
                                        <p:cTn id="20" dur="1000" fill="hold"/>
                                        <p:tgtEl>
                                          <p:spTgt spid="10762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5"/>
                                            </p:cond>
                                          </p:stCondLst>
                                        </p:cTn>
                                        <p:tgtEl>
                                          <p:spTgt spid="107624"/>
                                        </p:tgtEl>
                                        <p:attrNameLst>
                                          <p:attrName>style.visibility</p:attrName>
                                        </p:attrNameLst>
                                      </p:cBhvr>
                                      <p:to>
                                        <p:strVal val="hidden"/>
                                      </p:to>
                                    </p:set>
                                  </p:subTnLst>
                                </p:cTn>
                              </p:par>
                            </p:childTnLst>
                          </p:cTn>
                        </p:par>
                        <p:par>
                          <p:cTn id="21" fill="hold">
                            <p:stCondLst>
                              <p:cond delay="1000"/>
                            </p:stCondLst>
                            <p:childTnLst>
                              <p:par>
                                <p:cTn id="22" presetID="17" presetClass="entr" presetSubtype="1" fill="hold" grpId="0" nodeType="afterEffect">
                                  <p:stCondLst>
                                    <p:cond delay="0"/>
                                  </p:stCondLst>
                                  <p:childTnLst>
                                    <p:set>
                                      <p:cBhvr>
                                        <p:cTn id="23" dur="1" fill="hold">
                                          <p:stCondLst>
                                            <p:cond delay="0"/>
                                          </p:stCondLst>
                                        </p:cTn>
                                        <p:tgtEl>
                                          <p:spTgt spid="107583"/>
                                        </p:tgtEl>
                                        <p:attrNameLst>
                                          <p:attrName>style.visibility</p:attrName>
                                        </p:attrNameLst>
                                      </p:cBhvr>
                                      <p:to>
                                        <p:strVal val="visible"/>
                                      </p:to>
                                    </p:set>
                                    <p:anim calcmode="lin" valueType="num">
                                      <p:cBhvr>
                                        <p:cTn id="24" dur="1000" fill="hold"/>
                                        <p:tgtEl>
                                          <p:spTgt spid="107583"/>
                                        </p:tgtEl>
                                        <p:attrNameLst>
                                          <p:attrName>ppt_x</p:attrName>
                                        </p:attrNameLst>
                                      </p:cBhvr>
                                      <p:tavLst>
                                        <p:tav tm="0">
                                          <p:val>
                                            <p:strVal val="#ppt_x"/>
                                          </p:val>
                                        </p:tav>
                                        <p:tav tm="100000">
                                          <p:val>
                                            <p:strVal val="#ppt_x"/>
                                          </p:val>
                                        </p:tav>
                                      </p:tavLst>
                                    </p:anim>
                                    <p:anim calcmode="lin" valueType="num">
                                      <p:cBhvr>
                                        <p:cTn id="25" dur="1000" fill="hold"/>
                                        <p:tgtEl>
                                          <p:spTgt spid="107583"/>
                                        </p:tgtEl>
                                        <p:attrNameLst>
                                          <p:attrName>ppt_y</p:attrName>
                                        </p:attrNameLst>
                                      </p:cBhvr>
                                      <p:tavLst>
                                        <p:tav tm="0">
                                          <p:val>
                                            <p:strVal val="#ppt_y-#ppt_h/2"/>
                                          </p:val>
                                        </p:tav>
                                        <p:tav tm="100000">
                                          <p:val>
                                            <p:strVal val="#ppt_y"/>
                                          </p:val>
                                        </p:tav>
                                      </p:tavLst>
                                    </p:anim>
                                    <p:anim calcmode="lin" valueType="num">
                                      <p:cBhvr>
                                        <p:cTn id="26" dur="1000" fill="hold"/>
                                        <p:tgtEl>
                                          <p:spTgt spid="107583"/>
                                        </p:tgtEl>
                                        <p:attrNameLst>
                                          <p:attrName>ppt_w</p:attrName>
                                        </p:attrNameLst>
                                      </p:cBhvr>
                                      <p:tavLst>
                                        <p:tav tm="0">
                                          <p:val>
                                            <p:strVal val="#ppt_w"/>
                                          </p:val>
                                        </p:tav>
                                        <p:tav tm="100000">
                                          <p:val>
                                            <p:strVal val="#ppt_w"/>
                                          </p:val>
                                        </p:tav>
                                      </p:tavLst>
                                    </p:anim>
                                    <p:anim calcmode="lin" valueType="num">
                                      <p:cBhvr>
                                        <p:cTn id="27" dur="1000" fill="hold"/>
                                        <p:tgtEl>
                                          <p:spTgt spid="107583"/>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07583"/>
                                        </p:tgtEl>
                                        <p:attrNameLst>
                                          <p:attrName>style.visibility</p:attrName>
                                        </p:attrNameLst>
                                      </p:cBhvr>
                                      <p:to>
                                        <p:strVal val="hidden"/>
                                      </p:to>
                                    </p:set>
                                  </p:subTnLst>
                                </p:cTn>
                              </p:par>
                            </p:childTnLst>
                          </p:cTn>
                        </p:par>
                        <p:par>
                          <p:cTn id="28" fill="hold">
                            <p:stCondLst>
                              <p:cond delay="2000"/>
                            </p:stCondLst>
                            <p:childTnLst>
                              <p:par>
                                <p:cTn id="29" presetID="1" presetClass="entr" presetSubtype="0" fill="hold" nodeType="afterEffect">
                                  <p:stCondLst>
                                    <p:cond delay="0"/>
                                  </p:stCondLst>
                                  <p:childTnLst>
                                    <p:set>
                                      <p:cBhvr>
                                        <p:cTn id="30" dur="1" fill="hold">
                                          <p:stCondLst>
                                            <p:cond delay="0"/>
                                          </p:stCondLst>
                                        </p:cTn>
                                        <p:tgtEl>
                                          <p:spTgt spid="1075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76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107620"/>
                                        </p:tgtEl>
                                        <p:attrNameLst>
                                          <p:attrName>style.visibility</p:attrName>
                                        </p:attrNameLst>
                                      </p:cBhvr>
                                      <p:to>
                                        <p:strVal val="visible"/>
                                      </p:to>
                                    </p:set>
                                    <p:anim calcmode="lin" valueType="num">
                                      <p:cBhvr>
                                        <p:cTn id="37" dur="1000" fill="hold"/>
                                        <p:tgtEl>
                                          <p:spTgt spid="107620"/>
                                        </p:tgtEl>
                                        <p:attrNameLst>
                                          <p:attrName>ppt_x</p:attrName>
                                        </p:attrNameLst>
                                      </p:cBhvr>
                                      <p:tavLst>
                                        <p:tav tm="0">
                                          <p:val>
                                            <p:strVal val="#ppt_x-#ppt_w/2"/>
                                          </p:val>
                                        </p:tav>
                                        <p:tav tm="100000">
                                          <p:val>
                                            <p:strVal val="#ppt_x"/>
                                          </p:val>
                                        </p:tav>
                                      </p:tavLst>
                                    </p:anim>
                                    <p:anim calcmode="lin" valueType="num">
                                      <p:cBhvr>
                                        <p:cTn id="38" dur="1000" fill="hold"/>
                                        <p:tgtEl>
                                          <p:spTgt spid="107620"/>
                                        </p:tgtEl>
                                        <p:attrNameLst>
                                          <p:attrName>ppt_y</p:attrName>
                                        </p:attrNameLst>
                                      </p:cBhvr>
                                      <p:tavLst>
                                        <p:tav tm="0">
                                          <p:val>
                                            <p:strVal val="#ppt_y"/>
                                          </p:val>
                                        </p:tav>
                                        <p:tav tm="100000">
                                          <p:val>
                                            <p:strVal val="#ppt_y"/>
                                          </p:val>
                                        </p:tav>
                                      </p:tavLst>
                                    </p:anim>
                                    <p:anim calcmode="lin" valueType="num">
                                      <p:cBhvr>
                                        <p:cTn id="39" dur="1000" fill="hold"/>
                                        <p:tgtEl>
                                          <p:spTgt spid="107620"/>
                                        </p:tgtEl>
                                        <p:attrNameLst>
                                          <p:attrName>ppt_w</p:attrName>
                                        </p:attrNameLst>
                                      </p:cBhvr>
                                      <p:tavLst>
                                        <p:tav tm="0">
                                          <p:val>
                                            <p:fltVal val="0"/>
                                          </p:val>
                                        </p:tav>
                                        <p:tav tm="100000">
                                          <p:val>
                                            <p:strVal val="#ppt_w"/>
                                          </p:val>
                                        </p:tav>
                                      </p:tavLst>
                                    </p:anim>
                                    <p:anim calcmode="lin" valueType="num">
                                      <p:cBhvr>
                                        <p:cTn id="40" dur="1000" fill="hold"/>
                                        <p:tgtEl>
                                          <p:spTgt spid="10762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20"/>
                                        </p:tgtEl>
                                        <p:attrNameLst>
                                          <p:attrName>style.visibility</p:attrName>
                                        </p:attrNameLst>
                                      </p:cBhvr>
                                      <p:to>
                                        <p:strVal val="hidden"/>
                                      </p:to>
                                    </p:set>
                                  </p:sub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par>
                          <p:cTn id="47" fill="hold">
                            <p:stCondLst>
                              <p:cond delay="0"/>
                            </p:stCondLst>
                            <p:childTnLst>
                              <p:par>
                                <p:cTn id="48" presetID="64" presetClass="path" presetSubtype="0" accel="50000" decel="50000" fill="hold" grpId="1" nodeType="afterEffect">
                                  <p:stCondLst>
                                    <p:cond delay="0"/>
                                  </p:stCondLst>
                                  <p:childTnLst>
                                    <p:animMotion origin="layout" path="M 3.05556E-6 3.2948E-6 L 3.05556E-6 -0.06451 " pathEditMode="relative" rAng="0" ptsTypes="AA">
                                      <p:cBhvr>
                                        <p:cTn id="49" dur="2000" fill="hold"/>
                                        <p:tgtEl>
                                          <p:spTgt spid="4"/>
                                        </p:tgtEl>
                                        <p:attrNameLst>
                                          <p:attrName>ppt_x</p:attrName>
                                          <p:attrName>ppt_y</p:attrName>
                                        </p:attrNameLst>
                                      </p:cBhvr>
                                      <p:rCtr x="0" y="-32"/>
                                    </p:animMotion>
                                  </p:childTnLst>
                                </p:cTn>
                              </p:par>
                            </p:childTnLst>
                          </p:cTn>
                        </p:par>
                        <p:par>
                          <p:cTn id="50" fill="hold">
                            <p:stCondLst>
                              <p:cond delay="2000"/>
                            </p:stCondLst>
                            <p:childTnLst>
                              <p:par>
                                <p:cTn id="51" presetID="1" presetClass="exit" presetSubtype="0" fill="hold" grpId="2" nodeType="afterEffect">
                                  <p:stCondLst>
                                    <p:cond delay="0"/>
                                  </p:stCondLst>
                                  <p:childTnLst>
                                    <p:set>
                                      <p:cBhvr>
                                        <p:cTn id="52" dur="1" fill="hold">
                                          <p:stCondLst>
                                            <p:cond delay="0"/>
                                          </p:stCondLst>
                                        </p:cTn>
                                        <p:tgtEl>
                                          <p:spTgt spid="4"/>
                                        </p:tgtEl>
                                        <p:attrNameLst>
                                          <p:attrName>style.visibility</p:attrName>
                                        </p:attrNameLst>
                                      </p:cBhvr>
                                      <p:to>
                                        <p:strVal val="hidden"/>
                                      </p:to>
                                    </p:se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0"/>
                                          </p:stCondLst>
                                        </p:cTn>
                                        <p:tgtEl>
                                          <p:spTgt spid="107626"/>
                                        </p:tgtEl>
                                        <p:attrNameLst>
                                          <p:attrName>style.visibility</p:attrName>
                                        </p:attrNameLst>
                                      </p:cBhvr>
                                      <p:to>
                                        <p:strVal val="visible"/>
                                      </p:to>
                                    </p:set>
                                  </p:childTnLst>
                                  <p:subTnLst>
                                    <p:set>
                                      <p:cBhvr override="childStyle">
                                        <p:cTn dur="1" fill="hold" display="0" masterRel="nextClick" afterEffect="1"/>
                                        <p:tgtEl>
                                          <p:spTgt spid="107626"/>
                                        </p:tgtEl>
                                        <p:attrNameLst>
                                          <p:attrName>style.visibility</p:attrName>
                                        </p:attrNameLst>
                                      </p:cBhvr>
                                      <p:to>
                                        <p:strVal val="hidden"/>
                                      </p:to>
                                    </p:set>
                                  </p:sub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3"/>
                                        </p:tgtEl>
                                        <p:attrNameLst>
                                          <p:attrName>style.visibility</p:attrName>
                                        </p:attrNameLst>
                                      </p:cBhvr>
                                      <p:to>
                                        <p:strVal val="hidden"/>
                                      </p:to>
                                    </p:set>
                                  </p:childTnLst>
                                </p:cTn>
                              </p:par>
                              <p:par>
                                <p:cTn id="64" presetID="17" presetClass="entr" presetSubtype="2" fill="hold" grpId="0" nodeType="withEffect">
                                  <p:stCondLst>
                                    <p:cond delay="0"/>
                                  </p:stCondLst>
                                  <p:childTnLst>
                                    <p:set>
                                      <p:cBhvr>
                                        <p:cTn id="65" dur="1" fill="hold">
                                          <p:stCondLst>
                                            <p:cond delay="0"/>
                                          </p:stCondLst>
                                        </p:cTn>
                                        <p:tgtEl>
                                          <p:spTgt spid="107627"/>
                                        </p:tgtEl>
                                        <p:attrNameLst>
                                          <p:attrName>style.visibility</p:attrName>
                                        </p:attrNameLst>
                                      </p:cBhvr>
                                      <p:to>
                                        <p:strVal val="visible"/>
                                      </p:to>
                                    </p:set>
                                    <p:anim calcmode="lin" valueType="num">
                                      <p:cBhvr>
                                        <p:cTn id="66" dur="1000" fill="hold"/>
                                        <p:tgtEl>
                                          <p:spTgt spid="107627"/>
                                        </p:tgtEl>
                                        <p:attrNameLst>
                                          <p:attrName>ppt_x</p:attrName>
                                        </p:attrNameLst>
                                      </p:cBhvr>
                                      <p:tavLst>
                                        <p:tav tm="0">
                                          <p:val>
                                            <p:strVal val="#ppt_x+#ppt_w/2"/>
                                          </p:val>
                                        </p:tav>
                                        <p:tav tm="100000">
                                          <p:val>
                                            <p:strVal val="#ppt_x"/>
                                          </p:val>
                                        </p:tav>
                                      </p:tavLst>
                                    </p:anim>
                                    <p:anim calcmode="lin" valueType="num">
                                      <p:cBhvr>
                                        <p:cTn id="67" dur="1000" fill="hold"/>
                                        <p:tgtEl>
                                          <p:spTgt spid="107627"/>
                                        </p:tgtEl>
                                        <p:attrNameLst>
                                          <p:attrName>ppt_y</p:attrName>
                                        </p:attrNameLst>
                                      </p:cBhvr>
                                      <p:tavLst>
                                        <p:tav tm="0">
                                          <p:val>
                                            <p:strVal val="#ppt_y"/>
                                          </p:val>
                                        </p:tav>
                                        <p:tav tm="100000">
                                          <p:val>
                                            <p:strVal val="#ppt_y"/>
                                          </p:val>
                                        </p:tav>
                                      </p:tavLst>
                                    </p:anim>
                                    <p:anim calcmode="lin" valueType="num">
                                      <p:cBhvr>
                                        <p:cTn id="68" dur="1000" fill="hold"/>
                                        <p:tgtEl>
                                          <p:spTgt spid="107627"/>
                                        </p:tgtEl>
                                        <p:attrNameLst>
                                          <p:attrName>ppt_w</p:attrName>
                                        </p:attrNameLst>
                                      </p:cBhvr>
                                      <p:tavLst>
                                        <p:tav tm="0">
                                          <p:val>
                                            <p:fltVal val="0"/>
                                          </p:val>
                                        </p:tav>
                                        <p:tav tm="100000">
                                          <p:val>
                                            <p:strVal val="#ppt_w"/>
                                          </p:val>
                                        </p:tav>
                                      </p:tavLst>
                                    </p:anim>
                                    <p:anim calcmode="lin" valueType="num">
                                      <p:cBhvr>
                                        <p:cTn id="69" dur="1000" fill="hold"/>
                                        <p:tgtEl>
                                          <p:spTgt spid="107627"/>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27"/>
                                        </p:tgtEl>
                                        <p:attrNameLst>
                                          <p:attrName>style.visibility</p:attrName>
                                        </p:attrNameLst>
                                      </p:cBhvr>
                                      <p:to>
                                        <p:strVal val="hidden"/>
                                      </p:to>
                                    </p:set>
                                  </p:subTnLst>
                                </p:cTn>
                              </p:par>
                              <p:par>
                                <p:cTn id="70" presetID="1" presetClass="entr" presetSubtype="0" fill="hold" grpId="0" nodeType="withEffect">
                                  <p:stCondLst>
                                    <p:cond delay="0"/>
                                  </p:stCondLst>
                                  <p:childTnLst>
                                    <p:set>
                                      <p:cBhvr>
                                        <p:cTn id="71" dur="1" fill="hold">
                                          <p:stCondLst>
                                            <p:cond delay="0"/>
                                          </p:stCondLst>
                                        </p:cTn>
                                        <p:tgtEl>
                                          <p:spTgt spid="107628"/>
                                        </p:tgtEl>
                                        <p:attrNameLst>
                                          <p:attrName>style.visibility</p:attrName>
                                        </p:attrNameLst>
                                      </p:cBhvr>
                                      <p:to>
                                        <p:strVal val="visible"/>
                                      </p:to>
                                    </p:set>
                                  </p:childTnLst>
                                  <p:subTnLst>
                                    <p:set>
                                      <p:cBhvr override="childStyle">
                                        <p:cTn dur="1" fill="hold" display="0" masterRel="nextClick" afterEffect="1"/>
                                        <p:tgtEl>
                                          <p:spTgt spid="107628"/>
                                        </p:tgtEl>
                                        <p:attrNameLst>
                                          <p:attrName>style.visibility</p:attrName>
                                        </p:attrNameLst>
                                      </p:cBhvr>
                                      <p:to>
                                        <p:strVal val="hidden"/>
                                      </p:to>
                                    </p:set>
                                  </p:subTnLst>
                                </p:cTn>
                              </p:par>
                            </p:childTnLst>
                          </p:cTn>
                        </p:par>
                      </p:childTnLst>
                    </p:cTn>
                  </p:par>
                  <p:par>
                    <p:cTn id="72" fill="hold">
                      <p:stCondLst>
                        <p:cond delay="indefinite"/>
                      </p:stCondLst>
                      <p:childTnLst>
                        <p:par>
                          <p:cTn id="73" fill="hold">
                            <p:stCondLst>
                              <p:cond delay="0"/>
                            </p:stCondLst>
                            <p:childTnLst>
                              <p:par>
                                <p:cTn id="74" presetID="17" presetClass="entr" presetSubtype="8" fill="hold" grpId="0" nodeType="clickEffect">
                                  <p:stCondLst>
                                    <p:cond delay="0"/>
                                  </p:stCondLst>
                                  <p:childTnLst>
                                    <p:set>
                                      <p:cBhvr>
                                        <p:cTn id="75" dur="1" fill="hold">
                                          <p:stCondLst>
                                            <p:cond delay="0"/>
                                          </p:stCondLst>
                                        </p:cTn>
                                        <p:tgtEl>
                                          <p:spTgt spid="107630"/>
                                        </p:tgtEl>
                                        <p:attrNameLst>
                                          <p:attrName>style.visibility</p:attrName>
                                        </p:attrNameLst>
                                      </p:cBhvr>
                                      <p:to>
                                        <p:strVal val="visible"/>
                                      </p:to>
                                    </p:set>
                                    <p:anim calcmode="lin" valueType="num">
                                      <p:cBhvr>
                                        <p:cTn id="76" dur="1000" fill="hold"/>
                                        <p:tgtEl>
                                          <p:spTgt spid="107630"/>
                                        </p:tgtEl>
                                        <p:attrNameLst>
                                          <p:attrName>ppt_x</p:attrName>
                                        </p:attrNameLst>
                                      </p:cBhvr>
                                      <p:tavLst>
                                        <p:tav tm="0">
                                          <p:val>
                                            <p:strVal val="#ppt_x-#ppt_w/2"/>
                                          </p:val>
                                        </p:tav>
                                        <p:tav tm="100000">
                                          <p:val>
                                            <p:strVal val="#ppt_x"/>
                                          </p:val>
                                        </p:tav>
                                      </p:tavLst>
                                    </p:anim>
                                    <p:anim calcmode="lin" valueType="num">
                                      <p:cBhvr>
                                        <p:cTn id="77" dur="1000" fill="hold"/>
                                        <p:tgtEl>
                                          <p:spTgt spid="107630"/>
                                        </p:tgtEl>
                                        <p:attrNameLst>
                                          <p:attrName>ppt_y</p:attrName>
                                        </p:attrNameLst>
                                      </p:cBhvr>
                                      <p:tavLst>
                                        <p:tav tm="0">
                                          <p:val>
                                            <p:strVal val="#ppt_y"/>
                                          </p:val>
                                        </p:tav>
                                        <p:tav tm="100000">
                                          <p:val>
                                            <p:strVal val="#ppt_y"/>
                                          </p:val>
                                        </p:tav>
                                      </p:tavLst>
                                    </p:anim>
                                    <p:anim calcmode="lin" valueType="num">
                                      <p:cBhvr>
                                        <p:cTn id="78" dur="1000" fill="hold"/>
                                        <p:tgtEl>
                                          <p:spTgt spid="107630"/>
                                        </p:tgtEl>
                                        <p:attrNameLst>
                                          <p:attrName>ppt_w</p:attrName>
                                        </p:attrNameLst>
                                      </p:cBhvr>
                                      <p:tavLst>
                                        <p:tav tm="0">
                                          <p:val>
                                            <p:fltVal val="0"/>
                                          </p:val>
                                        </p:tav>
                                        <p:tav tm="100000">
                                          <p:val>
                                            <p:strVal val="#ppt_w"/>
                                          </p:val>
                                        </p:tav>
                                      </p:tavLst>
                                    </p:anim>
                                    <p:anim calcmode="lin" valueType="num">
                                      <p:cBhvr>
                                        <p:cTn id="79" dur="1000" fill="hold"/>
                                        <p:tgtEl>
                                          <p:spTgt spid="10763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0"/>
                                        </p:tgtEl>
                                        <p:attrNameLst>
                                          <p:attrName>style.visibility</p:attrName>
                                        </p:attrNameLst>
                                      </p:cBhvr>
                                      <p:to>
                                        <p:strVal val="hidden"/>
                                      </p:to>
                                    </p:set>
                                  </p:subTnLst>
                                </p:cTn>
                              </p:par>
                              <p:par>
                                <p:cTn id="80" presetID="1" presetClass="entr" presetSubtype="0" fill="hold" grpId="0" nodeType="withEffect">
                                  <p:stCondLst>
                                    <p:cond delay="0"/>
                                  </p:stCondLst>
                                  <p:childTnLst>
                                    <p:set>
                                      <p:cBhvr>
                                        <p:cTn id="81" dur="1" fill="hold">
                                          <p:stCondLst>
                                            <p:cond delay="0"/>
                                          </p:stCondLst>
                                        </p:cTn>
                                        <p:tgtEl>
                                          <p:spTgt spid="107631"/>
                                        </p:tgtEl>
                                        <p:attrNameLst>
                                          <p:attrName>style.visibility</p:attrName>
                                        </p:attrNameLst>
                                      </p:cBhvr>
                                      <p:to>
                                        <p:strVal val="visible"/>
                                      </p:to>
                                    </p:set>
                                  </p:childTnLst>
                                  <p:subTnLst>
                                    <p:set>
                                      <p:cBhvr override="childStyle">
                                        <p:cTn dur="1" fill="hold" display="0" masterRel="nextClick" afterEffect="1"/>
                                        <p:tgtEl>
                                          <p:spTgt spid="107631"/>
                                        </p:tgtEl>
                                        <p:attrNameLst>
                                          <p:attrName>style.visibility</p:attrName>
                                        </p:attrNameLst>
                                      </p:cBhvr>
                                      <p:to>
                                        <p:strVal val="hidden"/>
                                      </p:to>
                                    </p:set>
                                  </p:subTnLst>
                                </p:cTn>
                              </p:par>
                            </p:childTnLst>
                          </p:cTn>
                        </p:par>
                      </p:childTnLst>
                    </p:cTn>
                  </p:par>
                  <p:par>
                    <p:cTn id="82" fill="hold">
                      <p:stCondLst>
                        <p:cond delay="indefinite"/>
                      </p:stCondLst>
                      <p:childTnLst>
                        <p:par>
                          <p:cTn id="83" fill="hold">
                            <p:stCondLst>
                              <p:cond delay="0"/>
                            </p:stCondLst>
                            <p:childTnLst>
                              <p:par>
                                <p:cTn id="84" presetID="17" presetClass="entr" presetSubtype="1" fill="hold" grpId="0" nodeType="clickEffect">
                                  <p:stCondLst>
                                    <p:cond delay="0"/>
                                  </p:stCondLst>
                                  <p:childTnLst>
                                    <p:set>
                                      <p:cBhvr>
                                        <p:cTn id="85" dur="1" fill="hold">
                                          <p:stCondLst>
                                            <p:cond delay="0"/>
                                          </p:stCondLst>
                                        </p:cTn>
                                        <p:tgtEl>
                                          <p:spTgt spid="107632"/>
                                        </p:tgtEl>
                                        <p:attrNameLst>
                                          <p:attrName>style.visibility</p:attrName>
                                        </p:attrNameLst>
                                      </p:cBhvr>
                                      <p:to>
                                        <p:strVal val="visible"/>
                                      </p:to>
                                    </p:set>
                                    <p:anim calcmode="lin" valueType="num">
                                      <p:cBhvr>
                                        <p:cTn id="86" dur="1000" fill="hold"/>
                                        <p:tgtEl>
                                          <p:spTgt spid="107632"/>
                                        </p:tgtEl>
                                        <p:attrNameLst>
                                          <p:attrName>ppt_x</p:attrName>
                                        </p:attrNameLst>
                                      </p:cBhvr>
                                      <p:tavLst>
                                        <p:tav tm="0">
                                          <p:val>
                                            <p:strVal val="#ppt_x"/>
                                          </p:val>
                                        </p:tav>
                                        <p:tav tm="100000">
                                          <p:val>
                                            <p:strVal val="#ppt_x"/>
                                          </p:val>
                                        </p:tav>
                                      </p:tavLst>
                                    </p:anim>
                                    <p:anim calcmode="lin" valueType="num">
                                      <p:cBhvr>
                                        <p:cTn id="87" dur="1000" fill="hold"/>
                                        <p:tgtEl>
                                          <p:spTgt spid="107632"/>
                                        </p:tgtEl>
                                        <p:attrNameLst>
                                          <p:attrName>ppt_y</p:attrName>
                                        </p:attrNameLst>
                                      </p:cBhvr>
                                      <p:tavLst>
                                        <p:tav tm="0">
                                          <p:val>
                                            <p:strVal val="#ppt_y-#ppt_h/2"/>
                                          </p:val>
                                        </p:tav>
                                        <p:tav tm="100000">
                                          <p:val>
                                            <p:strVal val="#ppt_y"/>
                                          </p:val>
                                        </p:tav>
                                      </p:tavLst>
                                    </p:anim>
                                    <p:anim calcmode="lin" valueType="num">
                                      <p:cBhvr>
                                        <p:cTn id="88" dur="1000" fill="hold"/>
                                        <p:tgtEl>
                                          <p:spTgt spid="107632"/>
                                        </p:tgtEl>
                                        <p:attrNameLst>
                                          <p:attrName>ppt_w</p:attrName>
                                        </p:attrNameLst>
                                      </p:cBhvr>
                                      <p:tavLst>
                                        <p:tav tm="0">
                                          <p:val>
                                            <p:strVal val="#ppt_w"/>
                                          </p:val>
                                        </p:tav>
                                        <p:tav tm="100000">
                                          <p:val>
                                            <p:strVal val="#ppt_w"/>
                                          </p:val>
                                        </p:tav>
                                      </p:tavLst>
                                    </p:anim>
                                    <p:anim calcmode="lin" valueType="num">
                                      <p:cBhvr>
                                        <p:cTn id="89" dur="1000" fill="hold"/>
                                        <p:tgtEl>
                                          <p:spTgt spid="10763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84"/>
                                            </p:cond>
                                          </p:stCondLst>
                                        </p:cTn>
                                        <p:tgtEl>
                                          <p:spTgt spid="107632"/>
                                        </p:tgtEl>
                                        <p:attrNameLst>
                                          <p:attrName>style.visibility</p:attrName>
                                        </p:attrNameLst>
                                      </p:cBhvr>
                                      <p:to>
                                        <p:strVal val="hidden"/>
                                      </p:to>
                                    </p:set>
                                  </p:subTnLst>
                                </p:cTn>
                              </p:par>
                              <p:par>
                                <p:cTn id="90" presetID="1" presetClass="entr" presetSubtype="0" fill="hold" grpId="0" nodeType="withEffect">
                                  <p:stCondLst>
                                    <p:cond delay="0"/>
                                  </p:stCondLst>
                                  <p:childTnLst>
                                    <p:set>
                                      <p:cBhvr>
                                        <p:cTn id="91" dur="1" fill="hold">
                                          <p:stCondLst>
                                            <p:cond delay="0"/>
                                          </p:stCondLst>
                                        </p:cTn>
                                        <p:tgtEl>
                                          <p:spTgt spid="107655"/>
                                        </p:tgtEl>
                                        <p:attrNameLst>
                                          <p:attrName>style.visibility</p:attrName>
                                        </p:attrNameLst>
                                      </p:cBhvr>
                                      <p:to>
                                        <p:strVal val="visible"/>
                                      </p:to>
                                    </p:set>
                                  </p:childTnLst>
                                  <p:subTnLst>
                                    <p:set>
                                      <p:cBhvr override="childStyle">
                                        <p:cTn dur="1" fill="hold" display="0" masterRel="nextClick" afterEffect="1"/>
                                        <p:tgtEl>
                                          <p:spTgt spid="107655"/>
                                        </p:tgtEl>
                                        <p:attrNameLst>
                                          <p:attrName>style.visibility</p:attrName>
                                        </p:attrNameLst>
                                      </p:cBhvr>
                                      <p:to>
                                        <p:strVal val="hidden"/>
                                      </p:to>
                                    </p:set>
                                  </p:subTnLst>
                                </p:cTn>
                              </p:par>
                            </p:childTnLst>
                          </p:cTn>
                        </p:par>
                      </p:childTnLst>
                    </p:cTn>
                  </p:par>
                  <p:par>
                    <p:cTn id="92" fill="hold">
                      <p:stCondLst>
                        <p:cond delay="indefinite"/>
                      </p:stCondLst>
                      <p:childTnLst>
                        <p:par>
                          <p:cTn id="93" fill="hold">
                            <p:stCondLst>
                              <p:cond delay="0"/>
                            </p:stCondLst>
                            <p:childTnLst>
                              <p:par>
                                <p:cTn id="94" presetID="17" presetClass="entr" presetSubtype="2" fill="hold" grpId="0" nodeType="clickEffect">
                                  <p:stCondLst>
                                    <p:cond delay="0"/>
                                  </p:stCondLst>
                                  <p:childTnLst>
                                    <p:set>
                                      <p:cBhvr>
                                        <p:cTn id="95" dur="1" fill="hold">
                                          <p:stCondLst>
                                            <p:cond delay="0"/>
                                          </p:stCondLst>
                                        </p:cTn>
                                        <p:tgtEl>
                                          <p:spTgt spid="107640"/>
                                        </p:tgtEl>
                                        <p:attrNameLst>
                                          <p:attrName>style.visibility</p:attrName>
                                        </p:attrNameLst>
                                      </p:cBhvr>
                                      <p:to>
                                        <p:strVal val="visible"/>
                                      </p:to>
                                    </p:set>
                                    <p:anim calcmode="lin" valueType="num">
                                      <p:cBhvr>
                                        <p:cTn id="96" dur="1000" fill="hold"/>
                                        <p:tgtEl>
                                          <p:spTgt spid="107640"/>
                                        </p:tgtEl>
                                        <p:attrNameLst>
                                          <p:attrName>ppt_x</p:attrName>
                                        </p:attrNameLst>
                                      </p:cBhvr>
                                      <p:tavLst>
                                        <p:tav tm="0">
                                          <p:val>
                                            <p:strVal val="#ppt_x+#ppt_w/2"/>
                                          </p:val>
                                        </p:tav>
                                        <p:tav tm="100000">
                                          <p:val>
                                            <p:strVal val="#ppt_x"/>
                                          </p:val>
                                        </p:tav>
                                      </p:tavLst>
                                    </p:anim>
                                    <p:anim calcmode="lin" valueType="num">
                                      <p:cBhvr>
                                        <p:cTn id="97" dur="1000" fill="hold"/>
                                        <p:tgtEl>
                                          <p:spTgt spid="107640"/>
                                        </p:tgtEl>
                                        <p:attrNameLst>
                                          <p:attrName>ppt_y</p:attrName>
                                        </p:attrNameLst>
                                      </p:cBhvr>
                                      <p:tavLst>
                                        <p:tav tm="0">
                                          <p:val>
                                            <p:strVal val="#ppt_y"/>
                                          </p:val>
                                        </p:tav>
                                        <p:tav tm="100000">
                                          <p:val>
                                            <p:strVal val="#ppt_y"/>
                                          </p:val>
                                        </p:tav>
                                      </p:tavLst>
                                    </p:anim>
                                    <p:anim calcmode="lin" valueType="num">
                                      <p:cBhvr>
                                        <p:cTn id="98" dur="1000" fill="hold"/>
                                        <p:tgtEl>
                                          <p:spTgt spid="107640"/>
                                        </p:tgtEl>
                                        <p:attrNameLst>
                                          <p:attrName>ppt_w</p:attrName>
                                        </p:attrNameLst>
                                      </p:cBhvr>
                                      <p:tavLst>
                                        <p:tav tm="0">
                                          <p:val>
                                            <p:fltVal val="0"/>
                                          </p:val>
                                        </p:tav>
                                        <p:tav tm="100000">
                                          <p:val>
                                            <p:strVal val="#ppt_w"/>
                                          </p:val>
                                        </p:tav>
                                      </p:tavLst>
                                    </p:anim>
                                    <p:anim calcmode="lin" valueType="num">
                                      <p:cBhvr>
                                        <p:cTn id="99" dur="1000" fill="hold"/>
                                        <p:tgtEl>
                                          <p:spTgt spid="10764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40"/>
                                        </p:tgtEl>
                                        <p:attrNameLst>
                                          <p:attrName>style.visibility</p:attrName>
                                        </p:attrNameLst>
                                      </p:cBhvr>
                                      <p:to>
                                        <p:strVal val="hidden"/>
                                      </p:to>
                                    </p:set>
                                  </p:subTnLst>
                                </p:cTn>
                              </p:par>
                              <p:par>
                                <p:cTn id="100" presetID="1" presetClass="entr" presetSubtype="0" fill="hold" grpId="0" nodeType="withEffect">
                                  <p:stCondLst>
                                    <p:cond delay="0"/>
                                  </p:stCondLst>
                                  <p:childTnLst>
                                    <p:set>
                                      <p:cBhvr>
                                        <p:cTn id="101" dur="1" fill="hold">
                                          <p:stCondLst>
                                            <p:cond delay="0"/>
                                          </p:stCondLst>
                                        </p:cTn>
                                        <p:tgtEl>
                                          <p:spTgt spid="107643"/>
                                        </p:tgtEl>
                                        <p:attrNameLst>
                                          <p:attrName>style.visibility</p:attrName>
                                        </p:attrNameLst>
                                      </p:cBhvr>
                                      <p:to>
                                        <p:strVal val="visible"/>
                                      </p:to>
                                    </p:set>
                                  </p:childTnLst>
                                  <p:subTnLst>
                                    <p:set>
                                      <p:cBhvr override="childStyle">
                                        <p:cTn dur="1" fill="hold" display="0" masterRel="nextClick" afterEffect="1"/>
                                        <p:tgtEl>
                                          <p:spTgt spid="107643"/>
                                        </p:tgtEl>
                                        <p:attrNameLst>
                                          <p:attrName>style.visibility</p:attrName>
                                        </p:attrNameLst>
                                      </p:cBhvr>
                                      <p:to>
                                        <p:strVal val="hidden"/>
                                      </p:to>
                                    </p:set>
                                  </p:subTnLst>
                                </p:cTn>
                              </p:par>
                            </p:childTnLst>
                          </p:cTn>
                        </p:par>
                      </p:childTnLst>
                    </p:cTn>
                  </p:par>
                  <p:par>
                    <p:cTn id="102" fill="hold">
                      <p:stCondLst>
                        <p:cond delay="indefinite"/>
                      </p:stCondLst>
                      <p:childTnLst>
                        <p:par>
                          <p:cTn id="103" fill="hold">
                            <p:stCondLst>
                              <p:cond delay="0"/>
                            </p:stCondLst>
                            <p:childTnLst>
                              <p:par>
                                <p:cTn id="104" presetID="17" presetClass="entr" presetSubtype="2" fill="hold" grpId="0" nodeType="clickEffect">
                                  <p:stCondLst>
                                    <p:cond delay="0"/>
                                  </p:stCondLst>
                                  <p:childTnLst>
                                    <p:set>
                                      <p:cBhvr>
                                        <p:cTn id="105" dur="1" fill="hold">
                                          <p:stCondLst>
                                            <p:cond delay="0"/>
                                          </p:stCondLst>
                                        </p:cTn>
                                        <p:tgtEl>
                                          <p:spTgt spid="107644"/>
                                        </p:tgtEl>
                                        <p:attrNameLst>
                                          <p:attrName>style.visibility</p:attrName>
                                        </p:attrNameLst>
                                      </p:cBhvr>
                                      <p:to>
                                        <p:strVal val="visible"/>
                                      </p:to>
                                    </p:set>
                                    <p:anim calcmode="lin" valueType="num">
                                      <p:cBhvr>
                                        <p:cTn id="106" dur="1000" fill="hold"/>
                                        <p:tgtEl>
                                          <p:spTgt spid="107644"/>
                                        </p:tgtEl>
                                        <p:attrNameLst>
                                          <p:attrName>ppt_x</p:attrName>
                                        </p:attrNameLst>
                                      </p:cBhvr>
                                      <p:tavLst>
                                        <p:tav tm="0">
                                          <p:val>
                                            <p:strVal val="#ppt_x+#ppt_w/2"/>
                                          </p:val>
                                        </p:tav>
                                        <p:tav tm="100000">
                                          <p:val>
                                            <p:strVal val="#ppt_x"/>
                                          </p:val>
                                        </p:tav>
                                      </p:tavLst>
                                    </p:anim>
                                    <p:anim calcmode="lin" valueType="num">
                                      <p:cBhvr>
                                        <p:cTn id="107" dur="1000" fill="hold"/>
                                        <p:tgtEl>
                                          <p:spTgt spid="107644"/>
                                        </p:tgtEl>
                                        <p:attrNameLst>
                                          <p:attrName>ppt_y</p:attrName>
                                        </p:attrNameLst>
                                      </p:cBhvr>
                                      <p:tavLst>
                                        <p:tav tm="0">
                                          <p:val>
                                            <p:strVal val="#ppt_y"/>
                                          </p:val>
                                        </p:tav>
                                        <p:tav tm="100000">
                                          <p:val>
                                            <p:strVal val="#ppt_y"/>
                                          </p:val>
                                        </p:tav>
                                      </p:tavLst>
                                    </p:anim>
                                    <p:anim calcmode="lin" valueType="num">
                                      <p:cBhvr>
                                        <p:cTn id="108" dur="1000" fill="hold"/>
                                        <p:tgtEl>
                                          <p:spTgt spid="107644"/>
                                        </p:tgtEl>
                                        <p:attrNameLst>
                                          <p:attrName>ppt_w</p:attrName>
                                        </p:attrNameLst>
                                      </p:cBhvr>
                                      <p:tavLst>
                                        <p:tav tm="0">
                                          <p:val>
                                            <p:fltVal val="0"/>
                                          </p:val>
                                        </p:tav>
                                        <p:tav tm="100000">
                                          <p:val>
                                            <p:strVal val="#ppt_w"/>
                                          </p:val>
                                        </p:tav>
                                      </p:tavLst>
                                    </p:anim>
                                    <p:anim calcmode="lin" valueType="num">
                                      <p:cBhvr>
                                        <p:cTn id="109" dur="1000" fill="hold"/>
                                        <p:tgtEl>
                                          <p:spTgt spid="10764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04"/>
                                            </p:cond>
                                          </p:stCondLst>
                                        </p:cTn>
                                        <p:tgtEl>
                                          <p:spTgt spid="107644"/>
                                        </p:tgtEl>
                                        <p:attrNameLst>
                                          <p:attrName>style.visibility</p:attrName>
                                        </p:attrNameLst>
                                      </p:cBhvr>
                                      <p:to>
                                        <p:strVal val="hidden"/>
                                      </p:to>
                                    </p:set>
                                  </p:subTnLst>
                                </p:cTn>
                              </p:par>
                            </p:childTnLst>
                          </p:cTn>
                        </p:par>
                        <p:par>
                          <p:cTn id="110" fill="hold">
                            <p:stCondLst>
                              <p:cond delay="1000"/>
                            </p:stCondLst>
                            <p:childTnLst>
                              <p:par>
                                <p:cTn id="111" presetID="17" presetClass="entr" presetSubtype="2" fill="hold" grpId="0" nodeType="afterEffect">
                                  <p:stCondLst>
                                    <p:cond delay="1000"/>
                                  </p:stCondLst>
                                  <p:childTnLst>
                                    <p:set>
                                      <p:cBhvr>
                                        <p:cTn id="112" dur="1" fill="hold">
                                          <p:stCondLst>
                                            <p:cond delay="0"/>
                                          </p:stCondLst>
                                        </p:cTn>
                                        <p:tgtEl>
                                          <p:spTgt spid="107645"/>
                                        </p:tgtEl>
                                        <p:attrNameLst>
                                          <p:attrName>style.visibility</p:attrName>
                                        </p:attrNameLst>
                                      </p:cBhvr>
                                      <p:to>
                                        <p:strVal val="visible"/>
                                      </p:to>
                                    </p:set>
                                    <p:anim calcmode="lin" valueType="num">
                                      <p:cBhvr>
                                        <p:cTn id="113" dur="1000" fill="hold"/>
                                        <p:tgtEl>
                                          <p:spTgt spid="107645"/>
                                        </p:tgtEl>
                                        <p:attrNameLst>
                                          <p:attrName>ppt_x</p:attrName>
                                        </p:attrNameLst>
                                      </p:cBhvr>
                                      <p:tavLst>
                                        <p:tav tm="0">
                                          <p:val>
                                            <p:strVal val="#ppt_x+#ppt_w/2"/>
                                          </p:val>
                                        </p:tav>
                                        <p:tav tm="100000">
                                          <p:val>
                                            <p:strVal val="#ppt_x"/>
                                          </p:val>
                                        </p:tav>
                                      </p:tavLst>
                                    </p:anim>
                                    <p:anim calcmode="lin" valueType="num">
                                      <p:cBhvr>
                                        <p:cTn id="114" dur="1000" fill="hold"/>
                                        <p:tgtEl>
                                          <p:spTgt spid="107645"/>
                                        </p:tgtEl>
                                        <p:attrNameLst>
                                          <p:attrName>ppt_y</p:attrName>
                                        </p:attrNameLst>
                                      </p:cBhvr>
                                      <p:tavLst>
                                        <p:tav tm="0">
                                          <p:val>
                                            <p:strVal val="#ppt_y"/>
                                          </p:val>
                                        </p:tav>
                                        <p:tav tm="100000">
                                          <p:val>
                                            <p:strVal val="#ppt_y"/>
                                          </p:val>
                                        </p:tav>
                                      </p:tavLst>
                                    </p:anim>
                                    <p:anim calcmode="lin" valueType="num">
                                      <p:cBhvr>
                                        <p:cTn id="115" dur="1000" fill="hold"/>
                                        <p:tgtEl>
                                          <p:spTgt spid="107645"/>
                                        </p:tgtEl>
                                        <p:attrNameLst>
                                          <p:attrName>ppt_w</p:attrName>
                                        </p:attrNameLst>
                                      </p:cBhvr>
                                      <p:tavLst>
                                        <p:tav tm="0">
                                          <p:val>
                                            <p:fltVal val="0"/>
                                          </p:val>
                                        </p:tav>
                                        <p:tav tm="100000">
                                          <p:val>
                                            <p:strVal val="#ppt_w"/>
                                          </p:val>
                                        </p:tav>
                                      </p:tavLst>
                                    </p:anim>
                                    <p:anim calcmode="lin" valueType="num">
                                      <p:cBhvr>
                                        <p:cTn id="116" dur="1000" fill="hold"/>
                                        <p:tgtEl>
                                          <p:spTgt spid="107645"/>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11"/>
                                            </p:cond>
                                          </p:stCondLst>
                                        </p:cTn>
                                        <p:tgtEl>
                                          <p:spTgt spid="107645"/>
                                        </p:tgtEl>
                                        <p:attrNameLst>
                                          <p:attrName>style.visibility</p:attrName>
                                        </p:attrNameLst>
                                      </p:cBhvr>
                                      <p:to>
                                        <p:strVal val="hidden"/>
                                      </p:to>
                                    </p:set>
                                  </p:subTnLst>
                                </p:cTn>
                              </p:par>
                            </p:childTnLst>
                          </p:cTn>
                        </p:par>
                        <p:par>
                          <p:cTn id="117" fill="hold">
                            <p:stCondLst>
                              <p:cond delay="3000"/>
                            </p:stCondLst>
                            <p:childTnLst>
                              <p:par>
                                <p:cTn id="118" presetID="17" presetClass="entr" presetSubtype="2" fill="hold" grpId="0" nodeType="afterEffect">
                                  <p:stCondLst>
                                    <p:cond delay="0"/>
                                  </p:stCondLst>
                                  <p:childTnLst>
                                    <p:set>
                                      <p:cBhvr>
                                        <p:cTn id="119" dur="1" fill="hold">
                                          <p:stCondLst>
                                            <p:cond delay="0"/>
                                          </p:stCondLst>
                                        </p:cTn>
                                        <p:tgtEl>
                                          <p:spTgt spid="107604"/>
                                        </p:tgtEl>
                                        <p:attrNameLst>
                                          <p:attrName>style.visibility</p:attrName>
                                        </p:attrNameLst>
                                      </p:cBhvr>
                                      <p:to>
                                        <p:strVal val="visible"/>
                                      </p:to>
                                    </p:set>
                                    <p:anim calcmode="lin" valueType="num">
                                      <p:cBhvr>
                                        <p:cTn id="120" dur="1000" fill="hold"/>
                                        <p:tgtEl>
                                          <p:spTgt spid="107604"/>
                                        </p:tgtEl>
                                        <p:attrNameLst>
                                          <p:attrName>ppt_x</p:attrName>
                                        </p:attrNameLst>
                                      </p:cBhvr>
                                      <p:tavLst>
                                        <p:tav tm="0">
                                          <p:val>
                                            <p:strVal val="#ppt_x+#ppt_w/2"/>
                                          </p:val>
                                        </p:tav>
                                        <p:tav tm="100000">
                                          <p:val>
                                            <p:strVal val="#ppt_x"/>
                                          </p:val>
                                        </p:tav>
                                      </p:tavLst>
                                    </p:anim>
                                    <p:anim calcmode="lin" valueType="num">
                                      <p:cBhvr>
                                        <p:cTn id="121" dur="1000" fill="hold"/>
                                        <p:tgtEl>
                                          <p:spTgt spid="107604"/>
                                        </p:tgtEl>
                                        <p:attrNameLst>
                                          <p:attrName>ppt_y</p:attrName>
                                        </p:attrNameLst>
                                      </p:cBhvr>
                                      <p:tavLst>
                                        <p:tav tm="0">
                                          <p:val>
                                            <p:strVal val="#ppt_y"/>
                                          </p:val>
                                        </p:tav>
                                        <p:tav tm="100000">
                                          <p:val>
                                            <p:strVal val="#ppt_y"/>
                                          </p:val>
                                        </p:tav>
                                      </p:tavLst>
                                    </p:anim>
                                    <p:anim calcmode="lin" valueType="num">
                                      <p:cBhvr>
                                        <p:cTn id="122" dur="1000" fill="hold"/>
                                        <p:tgtEl>
                                          <p:spTgt spid="107604"/>
                                        </p:tgtEl>
                                        <p:attrNameLst>
                                          <p:attrName>ppt_w</p:attrName>
                                        </p:attrNameLst>
                                      </p:cBhvr>
                                      <p:tavLst>
                                        <p:tav tm="0">
                                          <p:val>
                                            <p:fltVal val="0"/>
                                          </p:val>
                                        </p:tav>
                                        <p:tav tm="100000">
                                          <p:val>
                                            <p:strVal val="#ppt_w"/>
                                          </p:val>
                                        </p:tav>
                                      </p:tavLst>
                                    </p:anim>
                                    <p:anim calcmode="lin" valueType="num">
                                      <p:cBhvr>
                                        <p:cTn id="123" dur="1000" fill="hold"/>
                                        <p:tgtEl>
                                          <p:spTgt spid="10760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18"/>
                                            </p:cond>
                                          </p:stCondLst>
                                        </p:cTn>
                                        <p:tgtEl>
                                          <p:spTgt spid="107604"/>
                                        </p:tgtEl>
                                        <p:attrNameLst>
                                          <p:attrName>style.visibility</p:attrName>
                                        </p:attrNameLst>
                                      </p:cBhvr>
                                      <p:to>
                                        <p:strVal val="hidden"/>
                                      </p:to>
                                    </p:set>
                                  </p:subTnLst>
                                </p:cTn>
                              </p:par>
                              <p:par>
                                <p:cTn id="124" presetID="1" presetClass="entr" presetSubtype="0" fill="hold" grpId="0" nodeType="withEffect">
                                  <p:stCondLst>
                                    <p:cond delay="0"/>
                                  </p:stCondLst>
                                  <p:childTnLst>
                                    <p:set>
                                      <p:cBhvr>
                                        <p:cTn id="125" dur="1" fill="hold">
                                          <p:stCondLst>
                                            <p:cond delay="0"/>
                                          </p:stCondLst>
                                        </p:cTn>
                                        <p:tgtEl>
                                          <p:spTgt spid="107654"/>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7" presetClass="entr" presetSubtype="2" fill="hold" grpId="0" nodeType="clickEffect">
                                  <p:stCondLst>
                                    <p:cond delay="0"/>
                                  </p:stCondLst>
                                  <p:childTnLst>
                                    <p:set>
                                      <p:cBhvr>
                                        <p:cTn id="129" dur="1" fill="hold">
                                          <p:stCondLst>
                                            <p:cond delay="0"/>
                                          </p:stCondLst>
                                        </p:cTn>
                                        <p:tgtEl>
                                          <p:spTgt spid="107633"/>
                                        </p:tgtEl>
                                        <p:attrNameLst>
                                          <p:attrName>style.visibility</p:attrName>
                                        </p:attrNameLst>
                                      </p:cBhvr>
                                      <p:to>
                                        <p:strVal val="visible"/>
                                      </p:to>
                                    </p:set>
                                    <p:anim calcmode="lin" valueType="num">
                                      <p:cBhvr>
                                        <p:cTn id="130" dur="1000" fill="hold"/>
                                        <p:tgtEl>
                                          <p:spTgt spid="107633"/>
                                        </p:tgtEl>
                                        <p:attrNameLst>
                                          <p:attrName>ppt_x</p:attrName>
                                        </p:attrNameLst>
                                      </p:cBhvr>
                                      <p:tavLst>
                                        <p:tav tm="0">
                                          <p:val>
                                            <p:strVal val="#ppt_x+#ppt_w/2"/>
                                          </p:val>
                                        </p:tav>
                                        <p:tav tm="100000">
                                          <p:val>
                                            <p:strVal val="#ppt_x"/>
                                          </p:val>
                                        </p:tav>
                                      </p:tavLst>
                                    </p:anim>
                                    <p:anim calcmode="lin" valueType="num">
                                      <p:cBhvr>
                                        <p:cTn id="131" dur="1000" fill="hold"/>
                                        <p:tgtEl>
                                          <p:spTgt spid="107633"/>
                                        </p:tgtEl>
                                        <p:attrNameLst>
                                          <p:attrName>ppt_y</p:attrName>
                                        </p:attrNameLst>
                                      </p:cBhvr>
                                      <p:tavLst>
                                        <p:tav tm="0">
                                          <p:val>
                                            <p:strVal val="#ppt_y"/>
                                          </p:val>
                                        </p:tav>
                                        <p:tav tm="100000">
                                          <p:val>
                                            <p:strVal val="#ppt_y"/>
                                          </p:val>
                                        </p:tav>
                                      </p:tavLst>
                                    </p:anim>
                                    <p:anim calcmode="lin" valueType="num">
                                      <p:cBhvr>
                                        <p:cTn id="132" dur="1000" fill="hold"/>
                                        <p:tgtEl>
                                          <p:spTgt spid="107633"/>
                                        </p:tgtEl>
                                        <p:attrNameLst>
                                          <p:attrName>ppt_w</p:attrName>
                                        </p:attrNameLst>
                                      </p:cBhvr>
                                      <p:tavLst>
                                        <p:tav tm="0">
                                          <p:val>
                                            <p:fltVal val="0"/>
                                          </p:val>
                                        </p:tav>
                                        <p:tav tm="100000">
                                          <p:val>
                                            <p:strVal val="#ppt_w"/>
                                          </p:val>
                                        </p:tav>
                                      </p:tavLst>
                                    </p:anim>
                                    <p:anim calcmode="lin" valueType="num">
                                      <p:cBhvr>
                                        <p:cTn id="133" dur="1000" fill="hold"/>
                                        <p:tgtEl>
                                          <p:spTgt spid="107633"/>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3"/>
                                        </p:tgtEl>
                                        <p:attrNameLst>
                                          <p:attrName>style.visibility</p:attrName>
                                        </p:attrNameLst>
                                      </p:cBhvr>
                                      <p:to>
                                        <p:strVal val="hidden"/>
                                      </p:to>
                                    </p:set>
                                  </p:subTnLst>
                                </p:cTn>
                              </p:par>
                              <p:par>
                                <p:cTn id="134" presetID="17" presetClass="entr" presetSubtype="2" fill="hold" grpId="1" nodeType="withEffect">
                                  <p:stCondLst>
                                    <p:cond delay="0"/>
                                  </p:stCondLst>
                                  <p:childTnLst>
                                    <p:set>
                                      <p:cBhvr>
                                        <p:cTn id="135" dur="1" fill="hold">
                                          <p:stCondLst>
                                            <p:cond delay="0"/>
                                          </p:stCondLst>
                                        </p:cTn>
                                        <p:tgtEl>
                                          <p:spTgt spid="107640"/>
                                        </p:tgtEl>
                                        <p:attrNameLst>
                                          <p:attrName>style.visibility</p:attrName>
                                        </p:attrNameLst>
                                      </p:cBhvr>
                                      <p:to>
                                        <p:strVal val="visible"/>
                                      </p:to>
                                    </p:set>
                                    <p:anim calcmode="lin" valueType="num">
                                      <p:cBhvr>
                                        <p:cTn id="136" dur="1000" fill="hold"/>
                                        <p:tgtEl>
                                          <p:spTgt spid="107640"/>
                                        </p:tgtEl>
                                        <p:attrNameLst>
                                          <p:attrName>ppt_x</p:attrName>
                                        </p:attrNameLst>
                                      </p:cBhvr>
                                      <p:tavLst>
                                        <p:tav tm="0">
                                          <p:val>
                                            <p:strVal val="#ppt_x+#ppt_w/2"/>
                                          </p:val>
                                        </p:tav>
                                        <p:tav tm="100000">
                                          <p:val>
                                            <p:strVal val="#ppt_x"/>
                                          </p:val>
                                        </p:tav>
                                      </p:tavLst>
                                    </p:anim>
                                    <p:anim calcmode="lin" valueType="num">
                                      <p:cBhvr>
                                        <p:cTn id="137" dur="1000" fill="hold"/>
                                        <p:tgtEl>
                                          <p:spTgt spid="107640"/>
                                        </p:tgtEl>
                                        <p:attrNameLst>
                                          <p:attrName>ppt_y</p:attrName>
                                        </p:attrNameLst>
                                      </p:cBhvr>
                                      <p:tavLst>
                                        <p:tav tm="0">
                                          <p:val>
                                            <p:strVal val="#ppt_y"/>
                                          </p:val>
                                        </p:tav>
                                        <p:tav tm="100000">
                                          <p:val>
                                            <p:strVal val="#ppt_y"/>
                                          </p:val>
                                        </p:tav>
                                      </p:tavLst>
                                    </p:anim>
                                    <p:anim calcmode="lin" valueType="num">
                                      <p:cBhvr>
                                        <p:cTn id="138" dur="1000" fill="hold"/>
                                        <p:tgtEl>
                                          <p:spTgt spid="107640"/>
                                        </p:tgtEl>
                                        <p:attrNameLst>
                                          <p:attrName>ppt_w</p:attrName>
                                        </p:attrNameLst>
                                      </p:cBhvr>
                                      <p:tavLst>
                                        <p:tav tm="0">
                                          <p:val>
                                            <p:fltVal val="0"/>
                                          </p:val>
                                        </p:tav>
                                        <p:tav tm="100000">
                                          <p:val>
                                            <p:strVal val="#ppt_w"/>
                                          </p:val>
                                        </p:tav>
                                      </p:tavLst>
                                    </p:anim>
                                    <p:anim calcmode="lin" valueType="num">
                                      <p:cBhvr>
                                        <p:cTn id="139" dur="1000" fill="hold"/>
                                        <p:tgtEl>
                                          <p:spTgt spid="107640"/>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40"/>
                                        </p:tgtEl>
                                        <p:attrNameLst>
                                          <p:attrName>style.visibility</p:attrName>
                                        </p:attrNameLst>
                                      </p:cBhvr>
                                      <p:to>
                                        <p:strVal val="hidden"/>
                                      </p:to>
                                    </p:set>
                                  </p:subTnLst>
                                </p:cTn>
                              </p:par>
                              <p:par>
                                <p:cTn id="140" presetID="1" presetClass="entr" presetSubtype="0" fill="hold" grpId="0" nodeType="withEffect">
                                  <p:stCondLst>
                                    <p:cond delay="0"/>
                                  </p:stCondLst>
                                  <p:childTnLst>
                                    <p:set>
                                      <p:cBhvr>
                                        <p:cTn id="141" dur="1" fill="hold">
                                          <p:stCondLst>
                                            <p:cond delay="0"/>
                                          </p:stCondLst>
                                        </p:cTn>
                                        <p:tgtEl>
                                          <p:spTgt spid="107649"/>
                                        </p:tgtEl>
                                        <p:attrNameLst>
                                          <p:attrName>style.visibility</p:attrName>
                                        </p:attrNameLst>
                                      </p:cBhvr>
                                      <p:to>
                                        <p:strVal val="visible"/>
                                      </p:to>
                                    </p:set>
                                  </p:childTnLst>
                                  <p:subTnLst>
                                    <p:set>
                                      <p:cBhvr override="childStyle">
                                        <p:cTn dur="1" fill="hold" display="0" masterRel="nextClick" afterEffect="1"/>
                                        <p:tgtEl>
                                          <p:spTgt spid="107649"/>
                                        </p:tgtEl>
                                        <p:attrNameLst>
                                          <p:attrName>style.visibility</p:attrName>
                                        </p:attrNameLst>
                                      </p:cBhvr>
                                      <p:to>
                                        <p:strVal val="hidden"/>
                                      </p:to>
                                    </p:set>
                                  </p:subTnLst>
                                </p:cTn>
                              </p:par>
                            </p:childTnLst>
                          </p:cTn>
                        </p:par>
                      </p:childTnLst>
                    </p:cTn>
                  </p:par>
                  <p:par>
                    <p:cTn id="142" fill="hold">
                      <p:stCondLst>
                        <p:cond delay="indefinite"/>
                      </p:stCondLst>
                      <p:childTnLst>
                        <p:par>
                          <p:cTn id="143" fill="hold">
                            <p:stCondLst>
                              <p:cond delay="0"/>
                            </p:stCondLst>
                            <p:childTnLst>
                              <p:par>
                                <p:cTn id="144" presetID="17" presetClass="entr" presetSubtype="2" fill="hold" grpId="0" nodeType="clickEffect">
                                  <p:stCondLst>
                                    <p:cond delay="0"/>
                                  </p:stCondLst>
                                  <p:childTnLst>
                                    <p:set>
                                      <p:cBhvr>
                                        <p:cTn id="145" dur="1" fill="hold">
                                          <p:stCondLst>
                                            <p:cond delay="0"/>
                                          </p:stCondLst>
                                        </p:cTn>
                                        <p:tgtEl>
                                          <p:spTgt spid="107638"/>
                                        </p:tgtEl>
                                        <p:attrNameLst>
                                          <p:attrName>style.visibility</p:attrName>
                                        </p:attrNameLst>
                                      </p:cBhvr>
                                      <p:to>
                                        <p:strVal val="visible"/>
                                      </p:to>
                                    </p:set>
                                    <p:anim calcmode="lin" valueType="num">
                                      <p:cBhvr>
                                        <p:cTn id="146" dur="1000" fill="hold"/>
                                        <p:tgtEl>
                                          <p:spTgt spid="107638"/>
                                        </p:tgtEl>
                                        <p:attrNameLst>
                                          <p:attrName>ppt_x</p:attrName>
                                        </p:attrNameLst>
                                      </p:cBhvr>
                                      <p:tavLst>
                                        <p:tav tm="0">
                                          <p:val>
                                            <p:strVal val="#ppt_x+#ppt_w/2"/>
                                          </p:val>
                                        </p:tav>
                                        <p:tav tm="100000">
                                          <p:val>
                                            <p:strVal val="#ppt_x"/>
                                          </p:val>
                                        </p:tav>
                                      </p:tavLst>
                                    </p:anim>
                                    <p:anim calcmode="lin" valueType="num">
                                      <p:cBhvr>
                                        <p:cTn id="147" dur="1000" fill="hold"/>
                                        <p:tgtEl>
                                          <p:spTgt spid="107638"/>
                                        </p:tgtEl>
                                        <p:attrNameLst>
                                          <p:attrName>ppt_y</p:attrName>
                                        </p:attrNameLst>
                                      </p:cBhvr>
                                      <p:tavLst>
                                        <p:tav tm="0">
                                          <p:val>
                                            <p:strVal val="#ppt_y"/>
                                          </p:val>
                                        </p:tav>
                                        <p:tav tm="100000">
                                          <p:val>
                                            <p:strVal val="#ppt_y"/>
                                          </p:val>
                                        </p:tav>
                                      </p:tavLst>
                                    </p:anim>
                                    <p:anim calcmode="lin" valueType="num">
                                      <p:cBhvr>
                                        <p:cTn id="148" dur="1000" fill="hold"/>
                                        <p:tgtEl>
                                          <p:spTgt spid="107638"/>
                                        </p:tgtEl>
                                        <p:attrNameLst>
                                          <p:attrName>ppt_w</p:attrName>
                                        </p:attrNameLst>
                                      </p:cBhvr>
                                      <p:tavLst>
                                        <p:tav tm="0">
                                          <p:val>
                                            <p:fltVal val="0"/>
                                          </p:val>
                                        </p:tav>
                                        <p:tav tm="100000">
                                          <p:val>
                                            <p:strVal val="#ppt_w"/>
                                          </p:val>
                                        </p:tav>
                                      </p:tavLst>
                                    </p:anim>
                                    <p:anim calcmode="lin" valueType="num">
                                      <p:cBhvr>
                                        <p:cTn id="149" dur="1000" fill="hold"/>
                                        <p:tgtEl>
                                          <p:spTgt spid="107638"/>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107638"/>
                                        </p:tgtEl>
                                        <p:attrNameLst>
                                          <p:attrName>style.visibility</p:attrName>
                                        </p:attrNameLst>
                                      </p:cBhvr>
                                      <p:to>
                                        <p:strVal val="hidden"/>
                                      </p:to>
                                    </p:set>
                                  </p:subTnLst>
                                </p:cTn>
                              </p:par>
                              <p:par>
                                <p:cTn id="150" presetID="1" presetClass="exit" presetSubtype="0" fill="hold" nodeType="withEffect">
                                  <p:stCondLst>
                                    <p:cond delay="0"/>
                                  </p:stCondLst>
                                  <p:childTnLst>
                                    <p:set>
                                      <p:cBhvr>
                                        <p:cTn id="151" dur="1" fill="hold">
                                          <p:stCondLst>
                                            <p:cond delay="0"/>
                                          </p:stCondLst>
                                        </p:cTn>
                                        <p:tgtEl>
                                          <p:spTgt spid="107585"/>
                                        </p:tgtEl>
                                        <p:attrNameLst>
                                          <p:attrName>style.visibility</p:attrName>
                                        </p:attrNameLst>
                                      </p:cBhvr>
                                      <p:to>
                                        <p:strVal val="hidden"/>
                                      </p:to>
                                    </p:set>
                                  </p:childTnLst>
                                </p:cTn>
                              </p:par>
                              <p:par>
                                <p:cTn id="152" presetID="1" presetClass="entr" presetSubtype="0" fill="hold" nodeType="withEffect">
                                  <p:stCondLst>
                                    <p:cond delay="0"/>
                                  </p:stCondLst>
                                  <p:childTnLst>
                                    <p:set>
                                      <p:cBhvr>
                                        <p:cTn id="153" dur="1" fill="hold">
                                          <p:stCondLst>
                                            <p:cond delay="0"/>
                                          </p:stCondLst>
                                        </p:cTn>
                                        <p:tgtEl>
                                          <p:spTgt spid="107653"/>
                                        </p:tgtEl>
                                        <p:attrNameLst>
                                          <p:attrName>style.visibility</p:attrName>
                                        </p:attrNameLst>
                                      </p:cBhvr>
                                      <p:to>
                                        <p:strVal val="visible"/>
                                      </p:to>
                                    </p:set>
                                  </p:childTnLst>
                                </p:cTn>
                              </p:par>
                            </p:childTnLst>
                          </p:cTn>
                        </p:par>
                        <p:par>
                          <p:cTn id="154" fill="hold">
                            <p:stCondLst>
                              <p:cond delay="1000"/>
                            </p:stCondLst>
                            <p:childTnLst>
                              <p:par>
                                <p:cTn id="155" presetID="1" presetClass="entr" presetSubtype="0" fill="hold" grpId="0" nodeType="afterEffect">
                                  <p:stCondLst>
                                    <p:cond delay="0"/>
                                  </p:stCondLst>
                                  <p:childTnLst>
                                    <p:set>
                                      <p:cBhvr>
                                        <p:cTn id="156" dur="1" fill="hold">
                                          <p:stCondLst>
                                            <p:cond delay="0"/>
                                          </p:stCondLst>
                                        </p:cTn>
                                        <p:tgtEl>
                                          <p:spTgt spid="107653"/>
                                        </p:tgtEl>
                                        <p:attrNameLst>
                                          <p:attrName>style.visibility</p:attrName>
                                        </p:attrNameLst>
                                      </p:cBhvr>
                                      <p:to>
                                        <p:strVal val="visible"/>
                                      </p:to>
                                    </p:set>
                                  </p:childTnLst>
                                </p:cTn>
                              </p:par>
                            </p:childTnLst>
                          </p:cTn>
                        </p:par>
                        <p:par>
                          <p:cTn id="157" fill="hold">
                            <p:stCondLst>
                              <p:cond delay="1000"/>
                            </p:stCondLst>
                            <p:childTnLst>
                              <p:par>
                                <p:cTn id="158" presetID="1" presetClass="entr" presetSubtype="0" fill="hold" grpId="1" nodeType="afterEffect">
                                  <p:stCondLst>
                                    <p:cond delay="0"/>
                                  </p:stCondLst>
                                  <p:childTnLst>
                                    <p:set>
                                      <p:cBhvr>
                                        <p:cTn id="159" dur="1" fill="hold">
                                          <p:stCondLst>
                                            <p:cond delay="0"/>
                                          </p:stCondLst>
                                        </p:cTn>
                                        <p:tgtEl>
                                          <p:spTgt spid="107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26" grpId="0"/>
      <p:bldP spid="2" grpId="0"/>
      <p:bldP spid="107604" grpId="0" animBg="1"/>
      <p:bldP spid="107644" grpId="0" animBg="1"/>
      <p:bldP spid="107645" grpId="0" animBg="1"/>
      <p:bldP spid="107583" grpId="0" animBg="1"/>
      <p:bldP spid="107620" grpId="0" animBg="1"/>
      <p:bldP spid="107581" grpId="0" animBg="1"/>
      <p:bldP spid="107621" grpId="0"/>
      <p:bldP spid="107624" grpId="0" animBg="1" autoUpdateAnimBg="0"/>
      <p:bldP spid="107625" grpId="0"/>
      <p:bldP spid="3" grpId="0"/>
      <p:bldP spid="3" grpId="1"/>
      <p:bldP spid="107627" grpId="0" animBg="1"/>
      <p:bldP spid="107628" grpId="0"/>
      <p:bldP spid="107630" grpId="0" animBg="1"/>
      <p:bldP spid="107631" grpId="0"/>
      <p:bldP spid="107632" grpId="0" animBg="1"/>
      <p:bldP spid="107633" grpId="0" animBg="1"/>
      <p:bldP spid="107638" grpId="0" animBg="1"/>
      <p:bldP spid="107640" grpId="0" animBg="1"/>
      <p:bldP spid="107640" grpId="1" animBg="1"/>
      <p:bldP spid="107643" grpId="0"/>
      <p:bldP spid="107649" grpId="0"/>
      <p:bldP spid="107653" grpId="0" animBg="1"/>
      <p:bldP spid="107653" grpId="1" animBg="1"/>
      <p:bldP spid="107654" grpId="0"/>
      <p:bldP spid="107655" grpId="0"/>
      <p:bldP spid="4" grpId="0"/>
      <p:bldP spid="4" grpId="1"/>
      <p:bldP spid="4" grpId="2"/>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Rectangle 35"/>
          <p:cNvSpPr>
            <a:spLocks noChangeArrowheads="1"/>
          </p:cNvSpPr>
          <p:nvPr/>
        </p:nvSpPr>
        <p:spPr bwMode="auto">
          <a:xfrm>
            <a:off x="0" y="0"/>
            <a:ext cx="9144000" cy="841375"/>
          </a:xfrm>
          <a:prstGeom prst="rect">
            <a:avLst/>
          </a:prstGeom>
          <a:gradFill rotWithShape="1">
            <a:gsLst>
              <a:gs pos="0">
                <a:srgbClr val="558ED5"/>
              </a:gs>
              <a:gs pos="35001">
                <a:srgbClr val="558ED5"/>
              </a:gs>
              <a:gs pos="100000">
                <a:srgbClr val="E5EEFF"/>
              </a:gs>
            </a:gsLst>
            <a:lin ang="5400000" scaled="1"/>
          </a:gradFill>
          <a:ln w="9525" algn="ctr">
            <a:noFill/>
            <a:miter lim="800000"/>
            <a:headEnd/>
            <a:tailEnd/>
          </a:ln>
          <a:effectLst>
            <a:outerShdw dist="20000" dir="5400000" rotWithShape="0">
              <a:srgbClr val="808080">
                <a:alpha val="37999"/>
              </a:srgbClr>
            </a:outerShdw>
          </a:effectLst>
        </p:spPr>
        <p:txBody>
          <a:bodyPr lIns="22860" tIns="11430" rIns="22860" bIns="11430" anchor="ctr"/>
          <a:lstStyle/>
          <a:p>
            <a:pPr algn="ctr"/>
            <a:r>
              <a:rPr lang="en-US" sz="2800" dirty="0" smtClean="0">
                <a:solidFill>
                  <a:srgbClr val="000000"/>
                </a:solidFill>
                <a:latin typeface="Tahoma" pitchFamily="34" charset="0"/>
                <a:ea typeface="Tahoma" pitchFamily="34" charset="0"/>
                <a:cs typeface="Tahoma" pitchFamily="34" charset="0"/>
              </a:rPr>
              <a:t> FTP’s “2” Connections – Connection Closing</a:t>
            </a:r>
            <a:endParaRPr lang="zh-CN" altLang="en-US" sz="2800" dirty="0"/>
          </a:p>
        </p:txBody>
      </p:sp>
      <p:sp>
        <p:nvSpPr>
          <p:cNvPr id="108550" name="Cloud"/>
          <p:cNvSpPr>
            <a:spLocks noChangeAspect="1" noEditPoints="1" noChangeArrowheads="1"/>
          </p:cNvSpPr>
          <p:nvPr/>
        </p:nvSpPr>
        <p:spPr bwMode="auto">
          <a:xfrm rot="16860000">
            <a:off x="2893219" y="3718719"/>
            <a:ext cx="3433762" cy="2057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endParaRPr lang="zh-CN" altLang="zh-CN" sz="1800" b="0">
              <a:solidFill>
                <a:schemeClr val="tx1"/>
              </a:solidFill>
              <a:latin typeface="Arial" charset="0"/>
            </a:endParaRPr>
          </a:p>
        </p:txBody>
      </p:sp>
      <p:sp>
        <p:nvSpPr>
          <p:cNvPr id="10243" name="Rectangle 8"/>
          <p:cNvSpPr>
            <a:spLocks noChangeArrowheads="1"/>
          </p:cNvSpPr>
          <p:nvPr/>
        </p:nvSpPr>
        <p:spPr bwMode="auto">
          <a:xfrm>
            <a:off x="1447800" y="1905000"/>
            <a:ext cx="1828800" cy="914400"/>
          </a:xfrm>
          <a:prstGeom prst="rect">
            <a:avLst/>
          </a:prstGeom>
          <a:solidFill>
            <a:srgbClr val="C0C0C0"/>
          </a:solidFill>
          <a:ln w="9525">
            <a:solidFill>
              <a:schemeClr val="tx1"/>
            </a:solidFill>
            <a:miter lim="800000"/>
            <a:headEnd/>
            <a:tailEnd/>
          </a:ln>
        </p:spPr>
        <p:txBody>
          <a:bodyPr wrap="none" anchor="ctr"/>
          <a:lstStyle/>
          <a:p>
            <a:pPr algn="ctr"/>
            <a:r>
              <a:rPr lang="en-US" altLang="zh-CN">
                <a:solidFill>
                  <a:schemeClr val="tx1"/>
                </a:solidFill>
                <a:ea typeface="宋体" charset="-122"/>
              </a:rPr>
              <a:t>User</a:t>
            </a:r>
          </a:p>
          <a:p>
            <a:pPr algn="ctr"/>
            <a:r>
              <a:rPr lang="en-US" altLang="zh-CN">
                <a:solidFill>
                  <a:schemeClr val="tx1"/>
                </a:solidFill>
                <a:ea typeface="宋体" charset="-122"/>
              </a:rPr>
              <a:t>Interface</a:t>
            </a:r>
          </a:p>
        </p:txBody>
      </p:sp>
      <p:sp>
        <p:nvSpPr>
          <p:cNvPr id="10244" name="Rectangle 10"/>
          <p:cNvSpPr>
            <a:spLocks noChangeArrowheads="1"/>
          </p:cNvSpPr>
          <p:nvPr/>
        </p:nvSpPr>
        <p:spPr bwMode="auto">
          <a:xfrm>
            <a:off x="14478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245" name="Rectangle 11"/>
          <p:cNvSpPr>
            <a:spLocks noChangeArrowheads="1"/>
          </p:cNvSpPr>
          <p:nvPr/>
        </p:nvSpPr>
        <p:spPr bwMode="auto">
          <a:xfrm>
            <a:off x="1219200" y="1676400"/>
            <a:ext cx="2286000" cy="46482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10246" name="Rectangle 12"/>
          <p:cNvSpPr>
            <a:spLocks noChangeArrowheads="1"/>
          </p:cNvSpPr>
          <p:nvPr/>
        </p:nvSpPr>
        <p:spPr bwMode="auto">
          <a:xfrm>
            <a:off x="5943600" y="3505200"/>
            <a:ext cx="1828800" cy="914400"/>
          </a:xfrm>
          <a:prstGeom prst="rect">
            <a:avLst/>
          </a:prstGeom>
          <a:solidFill>
            <a:srgbClr val="9D9DBD"/>
          </a:solidFill>
          <a:ln w="9525">
            <a:solidFill>
              <a:schemeClr val="tx1"/>
            </a:solidFill>
            <a:miter lim="800000"/>
            <a:headEnd/>
            <a:tailEnd/>
          </a:ln>
        </p:spPr>
        <p:txBody>
          <a:bodyPr wrap="none" anchor="ctr"/>
          <a:lstStyle/>
          <a:p>
            <a:pPr algn="ctr">
              <a:lnSpc>
                <a:spcPct val="85000"/>
              </a:lnSpc>
            </a:pPr>
            <a:r>
              <a:rPr lang="en-US" altLang="zh-CN" dirty="0" smtClean="0">
                <a:solidFill>
                  <a:schemeClr val="tx1"/>
                </a:solidFill>
                <a:ea typeface="宋体" charset="-122"/>
              </a:rPr>
              <a:t>Control </a:t>
            </a:r>
          </a:p>
          <a:p>
            <a:pPr algn="ctr">
              <a:lnSpc>
                <a:spcPct val="85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247" name="Rectangle 14"/>
          <p:cNvSpPr>
            <a:spLocks noChangeArrowheads="1"/>
          </p:cNvSpPr>
          <p:nvPr/>
        </p:nvSpPr>
        <p:spPr bwMode="auto">
          <a:xfrm>
            <a:off x="5791200" y="3276600"/>
            <a:ext cx="2209800" cy="3048000"/>
          </a:xfrm>
          <a:prstGeom prst="rect">
            <a:avLst/>
          </a:prstGeom>
          <a:noFill/>
          <a:ln w="28575">
            <a:solidFill>
              <a:srgbClr val="FFCC00"/>
            </a:solidFill>
            <a:prstDash val="dash"/>
            <a:miter lim="800000"/>
            <a:headEnd/>
            <a:tailEnd/>
          </a:ln>
        </p:spPr>
        <p:txBody>
          <a:bodyPr wrap="none" anchor="ctr"/>
          <a:lstStyle/>
          <a:p>
            <a:pPr algn="ctr"/>
            <a:endParaRPr lang="zh-CN" altLang="zh-CN" sz="1800" b="0">
              <a:solidFill>
                <a:schemeClr val="tx1"/>
              </a:solidFill>
              <a:latin typeface="Arial" charset="0"/>
            </a:endParaRPr>
          </a:p>
        </p:txBody>
      </p:sp>
      <p:sp>
        <p:nvSpPr>
          <p:cNvPr id="10248" name="Line 15"/>
          <p:cNvSpPr>
            <a:spLocks noChangeShapeType="1"/>
          </p:cNvSpPr>
          <p:nvPr/>
        </p:nvSpPr>
        <p:spPr bwMode="auto">
          <a:xfrm>
            <a:off x="3276600" y="39624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10249" name="Line 16"/>
          <p:cNvSpPr>
            <a:spLocks noChangeShapeType="1"/>
          </p:cNvSpPr>
          <p:nvPr/>
        </p:nvSpPr>
        <p:spPr bwMode="auto">
          <a:xfrm>
            <a:off x="3276600" y="5562600"/>
            <a:ext cx="2667000" cy="0"/>
          </a:xfrm>
          <a:prstGeom prst="line">
            <a:avLst/>
          </a:prstGeom>
          <a:noFill/>
          <a:ln w="28575">
            <a:solidFill>
              <a:srgbClr val="FFFF00"/>
            </a:solidFill>
            <a:round/>
            <a:headEnd type="triangle" w="sm" len="lg"/>
            <a:tailEnd type="triangle" w="sm" len="lg"/>
          </a:ln>
        </p:spPr>
        <p:txBody>
          <a:bodyPr/>
          <a:lstStyle/>
          <a:p>
            <a:endParaRPr lang="zh-CN" altLang="en-US"/>
          </a:p>
        </p:txBody>
      </p:sp>
      <p:sp>
        <p:nvSpPr>
          <p:cNvPr id="10250" name="Text Box 17"/>
          <p:cNvSpPr txBox="1">
            <a:spLocks noChangeArrowheads="1"/>
          </p:cNvSpPr>
          <p:nvPr/>
        </p:nvSpPr>
        <p:spPr bwMode="auto">
          <a:xfrm>
            <a:off x="1905000" y="1279525"/>
            <a:ext cx="847725"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client</a:t>
            </a:r>
          </a:p>
        </p:txBody>
      </p:sp>
      <p:sp>
        <p:nvSpPr>
          <p:cNvPr id="10251" name="Text Box 18"/>
          <p:cNvSpPr txBox="1">
            <a:spLocks noChangeArrowheads="1"/>
          </p:cNvSpPr>
          <p:nvPr/>
        </p:nvSpPr>
        <p:spPr bwMode="auto">
          <a:xfrm>
            <a:off x="6400800" y="2879725"/>
            <a:ext cx="958850" cy="396875"/>
          </a:xfrm>
          <a:prstGeom prst="rect">
            <a:avLst/>
          </a:prstGeom>
          <a:noFill/>
          <a:ln w="9525">
            <a:noFill/>
            <a:miter lim="800000"/>
            <a:headEnd/>
            <a:tailEnd/>
          </a:ln>
        </p:spPr>
        <p:txBody>
          <a:bodyPr wrap="none">
            <a:spAutoFit/>
          </a:bodyPr>
          <a:lstStyle/>
          <a:p>
            <a:r>
              <a:rPr lang="en-US" altLang="zh-CN">
                <a:solidFill>
                  <a:srgbClr val="0000FF"/>
                </a:solidFill>
                <a:ea typeface="宋体" charset="-122"/>
              </a:rPr>
              <a:t>server</a:t>
            </a:r>
          </a:p>
        </p:txBody>
      </p:sp>
      <p:sp>
        <p:nvSpPr>
          <p:cNvPr id="10252" name="Text Box 19"/>
          <p:cNvSpPr txBox="1">
            <a:spLocks noChangeArrowheads="1"/>
          </p:cNvSpPr>
          <p:nvPr/>
        </p:nvSpPr>
        <p:spPr bwMode="auto">
          <a:xfrm>
            <a:off x="3733800" y="3597275"/>
            <a:ext cx="1911350" cy="822325"/>
          </a:xfrm>
          <a:prstGeom prst="rect">
            <a:avLst/>
          </a:prstGeom>
          <a:noFill/>
          <a:ln w="9525">
            <a:noFill/>
            <a:miter lim="800000"/>
            <a:headEnd/>
            <a:tailEnd/>
          </a:ln>
        </p:spPr>
        <p:txBody>
          <a:bodyPr wrap="none">
            <a:spAutoFit/>
          </a:bodyPr>
          <a:lstStyle/>
          <a:p>
            <a:r>
              <a:rPr lang="en-US" altLang="zh-CN" sz="2400">
                <a:solidFill>
                  <a:srgbClr val="FFFF00"/>
                </a:solidFill>
                <a:latin typeface="Times New Roman" charset="0"/>
                <a:ea typeface="宋体" charset="-122"/>
              </a:rPr>
              <a:t>  </a:t>
            </a:r>
            <a:r>
              <a:rPr lang="en-US" altLang="zh-CN" sz="2400">
                <a:solidFill>
                  <a:srgbClr val="6666FF"/>
                </a:solidFill>
                <a:latin typeface="Tahoma" pitchFamily="34" charset="0"/>
                <a:ea typeface="宋体" charset="-122"/>
              </a:rPr>
              <a:t>Control</a:t>
            </a:r>
          </a:p>
          <a:p>
            <a:r>
              <a:rPr lang="en-US" altLang="zh-CN" sz="2400">
                <a:solidFill>
                  <a:srgbClr val="6666FF"/>
                </a:solidFill>
                <a:latin typeface="Tahoma" pitchFamily="34" charset="0"/>
                <a:ea typeface="宋体" charset="-122"/>
              </a:rPr>
              <a:t>Connection</a:t>
            </a:r>
          </a:p>
        </p:txBody>
      </p:sp>
      <p:sp>
        <p:nvSpPr>
          <p:cNvPr id="10253" name="Text Box 20"/>
          <p:cNvSpPr txBox="1">
            <a:spLocks noChangeArrowheads="1"/>
          </p:cNvSpPr>
          <p:nvPr/>
        </p:nvSpPr>
        <p:spPr bwMode="auto">
          <a:xfrm>
            <a:off x="3581400" y="5114925"/>
            <a:ext cx="1911350" cy="822325"/>
          </a:xfrm>
          <a:prstGeom prst="rect">
            <a:avLst/>
          </a:prstGeom>
          <a:noFill/>
          <a:ln w="9525">
            <a:noFill/>
            <a:miter lim="800000"/>
            <a:headEnd/>
            <a:tailEnd/>
          </a:ln>
        </p:spPr>
        <p:txBody>
          <a:bodyPr wrap="none">
            <a:spAutoFit/>
          </a:bodyPr>
          <a:lstStyle/>
          <a:p>
            <a:r>
              <a:rPr lang="en-US" altLang="zh-CN" sz="2400">
                <a:solidFill>
                  <a:srgbClr val="6666FF"/>
                </a:solidFill>
                <a:latin typeface="Times New Roman" charset="0"/>
                <a:ea typeface="宋体" charset="-122"/>
              </a:rPr>
              <a:t>     </a:t>
            </a:r>
            <a:r>
              <a:rPr lang="en-US" altLang="zh-CN" sz="2400">
                <a:solidFill>
                  <a:srgbClr val="6666FF"/>
                </a:solidFill>
                <a:latin typeface="Tahoma" pitchFamily="34" charset="0"/>
                <a:ea typeface="宋体" charset="-122"/>
              </a:rPr>
              <a:t>Data</a:t>
            </a:r>
          </a:p>
          <a:p>
            <a:r>
              <a:rPr lang="en-US" altLang="zh-CN" sz="2400">
                <a:solidFill>
                  <a:srgbClr val="6666FF"/>
                </a:solidFill>
                <a:latin typeface="Tahoma" pitchFamily="34" charset="0"/>
                <a:ea typeface="宋体" charset="-122"/>
              </a:rPr>
              <a:t>Connection</a:t>
            </a:r>
          </a:p>
        </p:txBody>
      </p:sp>
      <p:sp>
        <p:nvSpPr>
          <p:cNvPr id="10254" name="Line 21"/>
          <p:cNvSpPr>
            <a:spLocks noChangeShapeType="1"/>
          </p:cNvSpPr>
          <p:nvPr/>
        </p:nvSpPr>
        <p:spPr bwMode="auto">
          <a:xfrm>
            <a:off x="2362200" y="28194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10255" name="Line 22"/>
          <p:cNvSpPr>
            <a:spLocks noChangeShapeType="1"/>
          </p:cNvSpPr>
          <p:nvPr/>
        </p:nvSpPr>
        <p:spPr bwMode="auto">
          <a:xfrm>
            <a:off x="23622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sp>
        <p:nvSpPr>
          <p:cNvPr id="10256" name="Line 23"/>
          <p:cNvSpPr>
            <a:spLocks noChangeShapeType="1"/>
          </p:cNvSpPr>
          <p:nvPr/>
        </p:nvSpPr>
        <p:spPr bwMode="auto">
          <a:xfrm>
            <a:off x="6858000" y="4419600"/>
            <a:ext cx="0" cy="685800"/>
          </a:xfrm>
          <a:prstGeom prst="line">
            <a:avLst/>
          </a:prstGeom>
          <a:noFill/>
          <a:ln w="9525">
            <a:solidFill>
              <a:schemeClr val="tx1"/>
            </a:solidFill>
            <a:round/>
            <a:headEnd type="triangle" w="sm" len="lg"/>
            <a:tailEnd type="triangle" w="sm" len="lg"/>
          </a:ln>
        </p:spPr>
        <p:txBody>
          <a:bodyPr/>
          <a:lstStyle/>
          <a:p>
            <a:endParaRPr lang="zh-CN" altLang="en-US"/>
          </a:p>
        </p:txBody>
      </p:sp>
      <p:pic>
        <p:nvPicPr>
          <p:cNvPr id="10257" name="Picture 25" descr="FileCabinet"/>
          <p:cNvPicPr>
            <a:picLocks noChangeAspect="1" noChangeArrowheads="1"/>
          </p:cNvPicPr>
          <p:nvPr/>
        </p:nvPicPr>
        <p:blipFill>
          <a:blip r:embed="rId3" cstate="print"/>
          <a:srcRect/>
          <a:stretch>
            <a:fillRect/>
          </a:stretch>
        </p:blipFill>
        <p:spPr bwMode="auto">
          <a:xfrm>
            <a:off x="228600" y="5122863"/>
            <a:ext cx="777875" cy="973137"/>
          </a:xfrm>
          <a:prstGeom prst="rect">
            <a:avLst/>
          </a:prstGeom>
          <a:noFill/>
          <a:ln w="9525">
            <a:noFill/>
            <a:miter lim="800000"/>
            <a:headEnd/>
            <a:tailEnd/>
          </a:ln>
        </p:spPr>
      </p:pic>
      <p:pic>
        <p:nvPicPr>
          <p:cNvPr id="10258" name="Picture 26" descr="FileCabinet"/>
          <p:cNvPicPr>
            <a:picLocks noChangeAspect="1" noChangeArrowheads="1"/>
          </p:cNvPicPr>
          <p:nvPr/>
        </p:nvPicPr>
        <p:blipFill>
          <a:blip r:embed="rId3" cstate="print"/>
          <a:srcRect/>
          <a:stretch>
            <a:fillRect/>
          </a:stretch>
        </p:blipFill>
        <p:spPr bwMode="auto">
          <a:xfrm>
            <a:off x="8213725" y="5122863"/>
            <a:ext cx="777875" cy="973137"/>
          </a:xfrm>
          <a:prstGeom prst="rect">
            <a:avLst/>
          </a:prstGeom>
          <a:noFill/>
          <a:ln w="9525">
            <a:noFill/>
            <a:miter lim="800000"/>
            <a:headEnd/>
            <a:tailEnd/>
          </a:ln>
        </p:spPr>
      </p:pic>
      <p:sp>
        <p:nvSpPr>
          <p:cNvPr id="10259" name="Line 27"/>
          <p:cNvSpPr>
            <a:spLocks noChangeShapeType="1"/>
          </p:cNvSpPr>
          <p:nvPr/>
        </p:nvSpPr>
        <p:spPr bwMode="auto">
          <a:xfrm>
            <a:off x="914400" y="5334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sp>
        <p:nvSpPr>
          <p:cNvPr id="10260" name="Line 28"/>
          <p:cNvSpPr>
            <a:spLocks noChangeShapeType="1"/>
          </p:cNvSpPr>
          <p:nvPr/>
        </p:nvSpPr>
        <p:spPr bwMode="auto">
          <a:xfrm>
            <a:off x="7772400" y="5715000"/>
            <a:ext cx="533400" cy="0"/>
          </a:xfrm>
          <a:prstGeom prst="line">
            <a:avLst/>
          </a:prstGeom>
          <a:noFill/>
          <a:ln w="12700">
            <a:solidFill>
              <a:schemeClr val="tx1"/>
            </a:solidFill>
            <a:round/>
            <a:headEnd type="triangle" w="sm" len="lg"/>
            <a:tailEnd type="triangle" w="sm" len="lg"/>
          </a:ln>
        </p:spPr>
        <p:txBody>
          <a:bodyPr/>
          <a:lstStyle/>
          <a:p>
            <a:endParaRPr lang="zh-CN" altLang="en-US"/>
          </a:p>
        </p:txBody>
      </p:sp>
      <p:cxnSp>
        <p:nvCxnSpPr>
          <p:cNvPr id="10261" name="AutoShape 30"/>
          <p:cNvCxnSpPr>
            <a:cxnSpLocks noChangeShapeType="1"/>
          </p:cNvCxnSpPr>
          <p:nvPr/>
        </p:nvCxnSpPr>
        <p:spPr bwMode="auto">
          <a:xfrm rot="16200000" flipH="1">
            <a:off x="1010444" y="1886744"/>
            <a:ext cx="190500" cy="836612"/>
          </a:xfrm>
          <a:prstGeom prst="bentConnector2">
            <a:avLst/>
          </a:prstGeom>
          <a:noFill/>
          <a:ln w="15875">
            <a:solidFill>
              <a:schemeClr val="tx1"/>
            </a:solidFill>
            <a:miter lim="800000"/>
            <a:headEnd type="triangle" w="sm" len="lg"/>
            <a:tailEnd type="triangle" w="sm" len="lg"/>
          </a:ln>
        </p:spPr>
      </p:cxnSp>
      <p:pic>
        <p:nvPicPr>
          <p:cNvPr id="10262" name="Picture 31" descr="hacker2"/>
          <p:cNvPicPr>
            <a:picLocks noChangeAspect="1" noChangeArrowheads="1"/>
          </p:cNvPicPr>
          <p:nvPr/>
        </p:nvPicPr>
        <p:blipFill>
          <a:blip r:embed="rId4" cstate="print"/>
          <a:srcRect/>
          <a:stretch>
            <a:fillRect/>
          </a:stretch>
        </p:blipFill>
        <p:spPr bwMode="auto">
          <a:xfrm>
            <a:off x="228600" y="1089025"/>
            <a:ext cx="1222375" cy="1120775"/>
          </a:xfrm>
          <a:prstGeom prst="rect">
            <a:avLst/>
          </a:prstGeom>
          <a:noFill/>
          <a:ln w="9525">
            <a:noFill/>
            <a:miter lim="800000"/>
            <a:headEnd/>
            <a:tailEnd/>
          </a:ln>
        </p:spPr>
      </p:pic>
      <p:sp>
        <p:nvSpPr>
          <p:cNvPr id="10263" name="Rectangle 37"/>
          <p:cNvSpPr>
            <a:spLocks noChangeArrowheads="1"/>
          </p:cNvSpPr>
          <p:nvPr/>
        </p:nvSpPr>
        <p:spPr bwMode="auto">
          <a:xfrm>
            <a:off x="1447800" y="50927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264" name="Rectangle 38"/>
          <p:cNvSpPr>
            <a:spLocks noChangeArrowheads="1"/>
          </p:cNvSpPr>
          <p:nvPr/>
        </p:nvSpPr>
        <p:spPr bwMode="auto">
          <a:xfrm>
            <a:off x="5943600" y="5105400"/>
            <a:ext cx="1828800" cy="914400"/>
          </a:xfrm>
          <a:prstGeom prst="rect">
            <a:avLst/>
          </a:prstGeom>
          <a:solidFill>
            <a:srgbClr val="00B5E0"/>
          </a:solidFill>
          <a:ln w="9525">
            <a:solidFill>
              <a:schemeClr val="tx1"/>
            </a:solidFill>
            <a:miter lim="800000"/>
            <a:headEnd/>
            <a:tailEnd/>
          </a:ln>
        </p:spPr>
        <p:txBody>
          <a:bodyPr wrap="none" anchor="ctr"/>
          <a:lstStyle/>
          <a:p>
            <a:pPr algn="ctr">
              <a:lnSpc>
                <a:spcPct val="90000"/>
              </a:lnSpc>
            </a:pPr>
            <a:r>
              <a:rPr lang="en-US" altLang="zh-CN" dirty="0" smtClean="0">
                <a:solidFill>
                  <a:schemeClr val="tx1"/>
                </a:solidFill>
                <a:ea typeface="宋体" charset="-122"/>
              </a:rPr>
              <a:t>Data </a:t>
            </a:r>
          </a:p>
          <a:p>
            <a:pPr algn="ctr">
              <a:lnSpc>
                <a:spcPct val="90000"/>
              </a:lnSpc>
            </a:pPr>
            <a:r>
              <a:rPr lang="en-US" altLang="zh-CN" dirty="0" smtClean="0">
                <a:solidFill>
                  <a:schemeClr val="tx1"/>
                </a:solidFill>
                <a:ea typeface="宋体" charset="-122"/>
              </a:rPr>
              <a:t>Transfer </a:t>
            </a:r>
          </a:p>
          <a:p>
            <a:pPr algn="ctr">
              <a:lnSpc>
                <a:spcPct val="90000"/>
              </a:lnSpc>
            </a:pPr>
            <a:r>
              <a:rPr lang="en-US" altLang="zh-CN" dirty="0" smtClean="0">
                <a:solidFill>
                  <a:schemeClr val="tx1"/>
                </a:solidFill>
                <a:ea typeface="宋体" charset="-122"/>
              </a:rPr>
              <a:t>Process</a:t>
            </a:r>
            <a:endParaRPr lang="en-US" altLang="zh-CN" dirty="0">
              <a:solidFill>
                <a:schemeClr val="tx1"/>
              </a:solidFill>
              <a:ea typeface="宋体" charset="-122"/>
            </a:endParaRPr>
          </a:p>
        </p:txBody>
      </p:sp>
      <p:sp>
        <p:nvSpPr>
          <p:cNvPr id="108583" name="AutoShape 39"/>
          <p:cNvSpPr>
            <a:spLocks noChangeArrowheads="1"/>
          </p:cNvSpPr>
          <p:nvPr/>
        </p:nvSpPr>
        <p:spPr bwMode="auto">
          <a:xfrm>
            <a:off x="3276600" y="38100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8584" name="AutoShape 40"/>
          <p:cNvSpPr>
            <a:spLocks noChangeArrowheads="1"/>
          </p:cNvSpPr>
          <p:nvPr/>
        </p:nvSpPr>
        <p:spPr bwMode="auto">
          <a:xfrm>
            <a:off x="457200" y="2286000"/>
            <a:ext cx="990600" cy="228600"/>
          </a:xfrm>
          <a:prstGeom prst="rightArrow">
            <a:avLst>
              <a:gd name="adj1" fmla="val 50000"/>
              <a:gd name="adj2" fmla="val 108333"/>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8586" name="AutoShape 42"/>
          <p:cNvSpPr>
            <a:spLocks noChangeArrowheads="1"/>
          </p:cNvSpPr>
          <p:nvPr/>
        </p:nvSpPr>
        <p:spPr bwMode="auto">
          <a:xfrm>
            <a:off x="2209800" y="2819400"/>
            <a:ext cx="304800" cy="685800"/>
          </a:xfrm>
          <a:prstGeom prst="downArrow">
            <a:avLst>
              <a:gd name="adj1" fmla="val 50000"/>
              <a:gd name="adj2" fmla="val 56250"/>
            </a:avLst>
          </a:prstGeom>
          <a:solidFill>
            <a:srgbClr val="FF00FF"/>
          </a:solidFill>
          <a:ln w="9525">
            <a:solidFill>
              <a:schemeClr val="tx1"/>
            </a:solidFill>
            <a:miter lim="800000"/>
            <a:headEnd/>
            <a:tailEnd type="none" w="sm" len="lg"/>
          </a:ln>
        </p:spPr>
        <p:txBody>
          <a:bodyPr wrap="none" anchor="ctr"/>
          <a:lstStyle/>
          <a:p>
            <a:pPr algn="ctr"/>
            <a:r>
              <a:rPr lang="en-US" altLang="zh-CN" sz="1800" b="0">
                <a:solidFill>
                  <a:schemeClr val="tx1"/>
                </a:solidFill>
                <a:latin typeface="Arial" charset="0"/>
                <a:ea typeface="宋体" charset="-122"/>
              </a:rPr>
              <a:t> </a:t>
            </a:r>
          </a:p>
        </p:txBody>
      </p:sp>
      <p:sp>
        <p:nvSpPr>
          <p:cNvPr id="108589" name="AutoShape 45"/>
          <p:cNvSpPr>
            <a:spLocks noChangeArrowheads="1"/>
          </p:cNvSpPr>
          <p:nvPr/>
        </p:nvSpPr>
        <p:spPr bwMode="auto">
          <a:xfrm rot="10800000">
            <a:off x="3276600" y="3810000"/>
            <a:ext cx="2667000" cy="228600"/>
          </a:xfrm>
          <a:prstGeom prst="rightArrow">
            <a:avLst>
              <a:gd name="adj1" fmla="val 50000"/>
              <a:gd name="adj2" fmla="val 291667"/>
            </a:avLst>
          </a:prstGeom>
          <a:solidFill>
            <a:srgbClr val="FF00FF"/>
          </a:solidFill>
          <a:ln w="9525">
            <a:solidFill>
              <a:schemeClr val="tx1"/>
            </a:solidFill>
            <a:miter lim="800000"/>
            <a:headEnd/>
            <a:tailEnd type="none" w="sm" len="lg"/>
          </a:ln>
        </p:spPr>
        <p:txBody>
          <a:bodyPr wrap="none" anchor="ctr"/>
          <a:lstStyle/>
          <a:p>
            <a:pPr algn="ctr"/>
            <a:endParaRPr lang="zh-CN" altLang="zh-CN" sz="1800" b="0">
              <a:solidFill>
                <a:schemeClr val="tx1"/>
              </a:solidFill>
              <a:latin typeface="Arial" charset="0"/>
            </a:endParaRPr>
          </a:p>
        </p:txBody>
      </p:sp>
      <p:sp>
        <p:nvSpPr>
          <p:cNvPr id="108611" name="Text Box 67"/>
          <p:cNvSpPr txBox="1">
            <a:spLocks noChangeArrowheads="1"/>
          </p:cNvSpPr>
          <p:nvPr/>
        </p:nvSpPr>
        <p:spPr bwMode="auto">
          <a:xfrm>
            <a:off x="3413125" y="1084263"/>
            <a:ext cx="615950" cy="396875"/>
          </a:xfrm>
          <a:prstGeom prst="rect">
            <a:avLst/>
          </a:prstGeom>
          <a:noFill/>
          <a:ln w="9525" algn="ctr">
            <a:noFill/>
            <a:miter lim="800000"/>
            <a:headEnd/>
            <a:tailEnd/>
          </a:ln>
        </p:spPr>
        <p:txBody>
          <a:bodyPr wrap="none">
            <a:spAutoFit/>
          </a:bodyPr>
          <a:lstStyle/>
          <a:p>
            <a:r>
              <a:rPr lang="en-US" altLang="zh-CN">
                <a:solidFill>
                  <a:srgbClr val="0000FF"/>
                </a:solidFill>
                <a:ea typeface="宋体" charset="-122"/>
              </a:rPr>
              <a:t>bye</a:t>
            </a:r>
          </a:p>
        </p:txBody>
      </p:sp>
      <p:sp>
        <p:nvSpPr>
          <p:cNvPr id="108612" name="Text Box 68"/>
          <p:cNvSpPr txBox="1">
            <a:spLocks noChangeArrowheads="1"/>
          </p:cNvSpPr>
          <p:nvPr/>
        </p:nvSpPr>
        <p:spPr bwMode="auto">
          <a:xfrm>
            <a:off x="3733800" y="2514600"/>
            <a:ext cx="908050"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QUIT</a:t>
            </a:r>
          </a:p>
        </p:txBody>
      </p:sp>
      <p:sp>
        <p:nvSpPr>
          <p:cNvPr id="108613" name="Text Box 69"/>
          <p:cNvSpPr txBox="1">
            <a:spLocks noChangeArrowheads="1"/>
          </p:cNvSpPr>
          <p:nvPr/>
        </p:nvSpPr>
        <p:spPr bwMode="auto">
          <a:xfrm>
            <a:off x="3724275" y="2498725"/>
            <a:ext cx="2600325" cy="396875"/>
          </a:xfrm>
          <a:prstGeom prst="rect">
            <a:avLst/>
          </a:prstGeom>
          <a:noFill/>
          <a:ln w="9525" algn="ctr">
            <a:noFill/>
            <a:miter lim="800000"/>
            <a:headEnd/>
            <a:tailEnd/>
          </a:ln>
        </p:spPr>
        <p:txBody>
          <a:bodyPr wrap="none">
            <a:spAutoFit/>
          </a:bodyPr>
          <a:lstStyle/>
          <a:p>
            <a:r>
              <a:rPr lang="en-US" altLang="zh-CN">
                <a:solidFill>
                  <a:schemeClr val="tx1"/>
                </a:solidFill>
                <a:ea typeface="宋体" charset="-122"/>
              </a:rPr>
              <a:t>221 Service Closing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611"/>
                                        </p:tgtEl>
                                        <p:attrNameLst>
                                          <p:attrName>style.visibility</p:attrName>
                                        </p:attrNameLst>
                                      </p:cBhvr>
                                      <p:to>
                                        <p:strVal val="visible"/>
                                      </p:to>
                                    </p:set>
                                  </p:childTnLst>
                                </p:cTn>
                              </p:par>
                            </p:childTnLst>
                          </p:cTn>
                        </p:par>
                        <p:par>
                          <p:cTn id="7" fill="hold">
                            <p:stCondLst>
                              <p:cond delay="0"/>
                            </p:stCondLst>
                            <p:childTnLst>
                              <p:par>
                                <p:cTn id="8" presetID="17" presetClass="entr" presetSubtype="8" fill="hold" grpId="0" nodeType="afterEffect">
                                  <p:stCondLst>
                                    <p:cond delay="0"/>
                                  </p:stCondLst>
                                  <p:childTnLst>
                                    <p:set>
                                      <p:cBhvr>
                                        <p:cTn id="9" dur="1" fill="hold">
                                          <p:stCondLst>
                                            <p:cond delay="0"/>
                                          </p:stCondLst>
                                        </p:cTn>
                                        <p:tgtEl>
                                          <p:spTgt spid="108584"/>
                                        </p:tgtEl>
                                        <p:attrNameLst>
                                          <p:attrName>style.visibility</p:attrName>
                                        </p:attrNameLst>
                                      </p:cBhvr>
                                      <p:to>
                                        <p:strVal val="visible"/>
                                      </p:to>
                                    </p:set>
                                    <p:anim calcmode="lin" valueType="num">
                                      <p:cBhvr>
                                        <p:cTn id="10" dur="1000" fill="hold"/>
                                        <p:tgtEl>
                                          <p:spTgt spid="108584"/>
                                        </p:tgtEl>
                                        <p:attrNameLst>
                                          <p:attrName>ppt_x</p:attrName>
                                        </p:attrNameLst>
                                      </p:cBhvr>
                                      <p:tavLst>
                                        <p:tav tm="0">
                                          <p:val>
                                            <p:strVal val="#ppt_x-#ppt_w/2"/>
                                          </p:val>
                                        </p:tav>
                                        <p:tav tm="100000">
                                          <p:val>
                                            <p:strVal val="#ppt_x"/>
                                          </p:val>
                                        </p:tav>
                                      </p:tavLst>
                                    </p:anim>
                                    <p:anim calcmode="lin" valueType="num">
                                      <p:cBhvr>
                                        <p:cTn id="11" dur="1000" fill="hold"/>
                                        <p:tgtEl>
                                          <p:spTgt spid="108584"/>
                                        </p:tgtEl>
                                        <p:attrNameLst>
                                          <p:attrName>ppt_y</p:attrName>
                                        </p:attrNameLst>
                                      </p:cBhvr>
                                      <p:tavLst>
                                        <p:tav tm="0">
                                          <p:val>
                                            <p:strVal val="#ppt_y"/>
                                          </p:val>
                                        </p:tav>
                                        <p:tav tm="100000">
                                          <p:val>
                                            <p:strVal val="#ppt_y"/>
                                          </p:val>
                                        </p:tav>
                                      </p:tavLst>
                                    </p:anim>
                                    <p:anim calcmode="lin" valueType="num">
                                      <p:cBhvr>
                                        <p:cTn id="12" dur="1000" fill="hold"/>
                                        <p:tgtEl>
                                          <p:spTgt spid="108584"/>
                                        </p:tgtEl>
                                        <p:attrNameLst>
                                          <p:attrName>ppt_w</p:attrName>
                                        </p:attrNameLst>
                                      </p:cBhvr>
                                      <p:tavLst>
                                        <p:tav tm="0">
                                          <p:val>
                                            <p:fltVal val="0"/>
                                          </p:val>
                                        </p:tav>
                                        <p:tav tm="100000">
                                          <p:val>
                                            <p:strVal val="#ppt_w"/>
                                          </p:val>
                                        </p:tav>
                                      </p:tavLst>
                                    </p:anim>
                                    <p:anim calcmode="lin" valueType="num">
                                      <p:cBhvr>
                                        <p:cTn id="13" dur="1000" fill="hold"/>
                                        <p:tgtEl>
                                          <p:spTgt spid="10858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8"/>
                                            </p:cond>
                                          </p:stCondLst>
                                        </p:cTn>
                                        <p:tgtEl>
                                          <p:spTgt spid="108584"/>
                                        </p:tgtEl>
                                        <p:attrNameLst>
                                          <p:attrName>style.visibility</p:attrName>
                                        </p:attrNameLst>
                                      </p:cBhvr>
                                      <p:to>
                                        <p:strVal val="hidden"/>
                                      </p:to>
                                    </p:set>
                                  </p:subTnLst>
                                </p:cTn>
                              </p:par>
                            </p:childTnLst>
                          </p:cTn>
                        </p:par>
                        <p:par>
                          <p:cTn id="14" fill="hold">
                            <p:stCondLst>
                              <p:cond delay="1000"/>
                            </p:stCondLst>
                            <p:childTnLst>
                              <p:par>
                                <p:cTn id="15" presetID="17" presetClass="entr" presetSubtype="1" fill="hold" grpId="0" nodeType="afterEffect">
                                  <p:stCondLst>
                                    <p:cond delay="0"/>
                                  </p:stCondLst>
                                  <p:childTnLst>
                                    <p:set>
                                      <p:cBhvr>
                                        <p:cTn id="16" dur="1" fill="hold">
                                          <p:stCondLst>
                                            <p:cond delay="0"/>
                                          </p:stCondLst>
                                        </p:cTn>
                                        <p:tgtEl>
                                          <p:spTgt spid="108586"/>
                                        </p:tgtEl>
                                        <p:attrNameLst>
                                          <p:attrName>style.visibility</p:attrName>
                                        </p:attrNameLst>
                                      </p:cBhvr>
                                      <p:to>
                                        <p:strVal val="visible"/>
                                      </p:to>
                                    </p:set>
                                    <p:anim calcmode="lin" valueType="num">
                                      <p:cBhvr>
                                        <p:cTn id="17" dur="1000" fill="hold"/>
                                        <p:tgtEl>
                                          <p:spTgt spid="108586"/>
                                        </p:tgtEl>
                                        <p:attrNameLst>
                                          <p:attrName>ppt_x</p:attrName>
                                        </p:attrNameLst>
                                      </p:cBhvr>
                                      <p:tavLst>
                                        <p:tav tm="0">
                                          <p:val>
                                            <p:strVal val="#ppt_x"/>
                                          </p:val>
                                        </p:tav>
                                        <p:tav tm="100000">
                                          <p:val>
                                            <p:strVal val="#ppt_x"/>
                                          </p:val>
                                        </p:tav>
                                      </p:tavLst>
                                    </p:anim>
                                    <p:anim calcmode="lin" valueType="num">
                                      <p:cBhvr>
                                        <p:cTn id="18" dur="1000" fill="hold"/>
                                        <p:tgtEl>
                                          <p:spTgt spid="108586"/>
                                        </p:tgtEl>
                                        <p:attrNameLst>
                                          <p:attrName>ppt_y</p:attrName>
                                        </p:attrNameLst>
                                      </p:cBhvr>
                                      <p:tavLst>
                                        <p:tav tm="0">
                                          <p:val>
                                            <p:strVal val="#ppt_y-#ppt_h/2"/>
                                          </p:val>
                                        </p:tav>
                                        <p:tav tm="100000">
                                          <p:val>
                                            <p:strVal val="#ppt_y"/>
                                          </p:val>
                                        </p:tav>
                                      </p:tavLst>
                                    </p:anim>
                                    <p:anim calcmode="lin" valueType="num">
                                      <p:cBhvr>
                                        <p:cTn id="19" dur="1000" fill="hold"/>
                                        <p:tgtEl>
                                          <p:spTgt spid="108586"/>
                                        </p:tgtEl>
                                        <p:attrNameLst>
                                          <p:attrName>ppt_w</p:attrName>
                                        </p:attrNameLst>
                                      </p:cBhvr>
                                      <p:tavLst>
                                        <p:tav tm="0">
                                          <p:val>
                                            <p:strVal val="#ppt_w"/>
                                          </p:val>
                                        </p:tav>
                                        <p:tav tm="100000">
                                          <p:val>
                                            <p:strVal val="#ppt_w"/>
                                          </p:val>
                                        </p:tav>
                                      </p:tavLst>
                                    </p:anim>
                                    <p:anim calcmode="lin" valueType="num">
                                      <p:cBhvr>
                                        <p:cTn id="20" dur="1000" fill="hold"/>
                                        <p:tgtEl>
                                          <p:spTgt spid="108586"/>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5"/>
                                            </p:cond>
                                          </p:stCondLst>
                                        </p:cTn>
                                        <p:tgtEl>
                                          <p:spTgt spid="108586"/>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7" presetClass="entr" presetSubtype="8" fill="hold" grpId="0" nodeType="clickEffect">
                                  <p:stCondLst>
                                    <p:cond delay="0"/>
                                  </p:stCondLst>
                                  <p:childTnLst>
                                    <p:set>
                                      <p:cBhvr>
                                        <p:cTn id="24" dur="1" fill="hold">
                                          <p:stCondLst>
                                            <p:cond delay="0"/>
                                          </p:stCondLst>
                                        </p:cTn>
                                        <p:tgtEl>
                                          <p:spTgt spid="108583"/>
                                        </p:tgtEl>
                                        <p:attrNameLst>
                                          <p:attrName>style.visibility</p:attrName>
                                        </p:attrNameLst>
                                      </p:cBhvr>
                                      <p:to>
                                        <p:strVal val="visible"/>
                                      </p:to>
                                    </p:set>
                                    <p:anim calcmode="lin" valueType="num">
                                      <p:cBhvr>
                                        <p:cTn id="25" dur="1000" fill="hold"/>
                                        <p:tgtEl>
                                          <p:spTgt spid="108583"/>
                                        </p:tgtEl>
                                        <p:attrNameLst>
                                          <p:attrName>ppt_x</p:attrName>
                                        </p:attrNameLst>
                                      </p:cBhvr>
                                      <p:tavLst>
                                        <p:tav tm="0">
                                          <p:val>
                                            <p:strVal val="#ppt_x-#ppt_w/2"/>
                                          </p:val>
                                        </p:tav>
                                        <p:tav tm="100000">
                                          <p:val>
                                            <p:strVal val="#ppt_x"/>
                                          </p:val>
                                        </p:tav>
                                      </p:tavLst>
                                    </p:anim>
                                    <p:anim calcmode="lin" valueType="num">
                                      <p:cBhvr>
                                        <p:cTn id="26" dur="1000" fill="hold"/>
                                        <p:tgtEl>
                                          <p:spTgt spid="108583"/>
                                        </p:tgtEl>
                                        <p:attrNameLst>
                                          <p:attrName>ppt_y</p:attrName>
                                        </p:attrNameLst>
                                      </p:cBhvr>
                                      <p:tavLst>
                                        <p:tav tm="0">
                                          <p:val>
                                            <p:strVal val="#ppt_y"/>
                                          </p:val>
                                        </p:tav>
                                        <p:tav tm="100000">
                                          <p:val>
                                            <p:strVal val="#ppt_y"/>
                                          </p:val>
                                        </p:tav>
                                      </p:tavLst>
                                    </p:anim>
                                    <p:anim calcmode="lin" valueType="num">
                                      <p:cBhvr>
                                        <p:cTn id="27" dur="1000" fill="hold"/>
                                        <p:tgtEl>
                                          <p:spTgt spid="108583"/>
                                        </p:tgtEl>
                                        <p:attrNameLst>
                                          <p:attrName>ppt_w</p:attrName>
                                        </p:attrNameLst>
                                      </p:cBhvr>
                                      <p:tavLst>
                                        <p:tav tm="0">
                                          <p:val>
                                            <p:fltVal val="0"/>
                                          </p:val>
                                        </p:tav>
                                        <p:tav tm="100000">
                                          <p:val>
                                            <p:strVal val="#ppt_w"/>
                                          </p:val>
                                        </p:tav>
                                      </p:tavLst>
                                    </p:anim>
                                    <p:anim calcmode="lin" valueType="num">
                                      <p:cBhvr>
                                        <p:cTn id="28" dur="1000" fill="hold"/>
                                        <p:tgtEl>
                                          <p:spTgt spid="108583"/>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23"/>
                                            </p:cond>
                                          </p:stCondLst>
                                        </p:cTn>
                                        <p:tgtEl>
                                          <p:spTgt spid="108583"/>
                                        </p:tgtEl>
                                        <p:attrNameLst>
                                          <p:attrName>style.visibility</p:attrName>
                                        </p:attrNameLst>
                                      </p:cBhvr>
                                      <p:to>
                                        <p:strVal val="hidden"/>
                                      </p:to>
                                    </p:set>
                                  </p:subTnLst>
                                </p:cTn>
                              </p:par>
                              <p:par>
                                <p:cTn id="29" presetID="1" presetClass="entr" presetSubtype="0" fill="hold" grpId="0" nodeType="withEffect">
                                  <p:stCondLst>
                                    <p:cond delay="0"/>
                                  </p:stCondLst>
                                  <p:childTnLst>
                                    <p:set>
                                      <p:cBhvr>
                                        <p:cTn id="30" dur="1" fill="hold">
                                          <p:stCondLst>
                                            <p:cond delay="0"/>
                                          </p:stCondLst>
                                        </p:cTn>
                                        <p:tgtEl>
                                          <p:spTgt spid="108612"/>
                                        </p:tgtEl>
                                        <p:attrNameLst>
                                          <p:attrName>style.visibility</p:attrName>
                                        </p:attrNameLst>
                                      </p:cBhvr>
                                      <p:to>
                                        <p:strVal val="visible"/>
                                      </p:to>
                                    </p:set>
                                  </p:childTnLst>
                                  <p:subTnLst>
                                    <p:set>
                                      <p:cBhvr override="childStyle">
                                        <p:cTn dur="1" fill="hold" display="0" masterRel="nextClick" afterEffect="1"/>
                                        <p:tgtEl>
                                          <p:spTgt spid="108612"/>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7" presetClass="entr" presetSubtype="2" fill="hold" grpId="0" nodeType="clickEffect">
                                  <p:stCondLst>
                                    <p:cond delay="0"/>
                                  </p:stCondLst>
                                  <p:childTnLst>
                                    <p:set>
                                      <p:cBhvr>
                                        <p:cTn id="34" dur="1" fill="hold">
                                          <p:stCondLst>
                                            <p:cond delay="0"/>
                                          </p:stCondLst>
                                        </p:cTn>
                                        <p:tgtEl>
                                          <p:spTgt spid="108589"/>
                                        </p:tgtEl>
                                        <p:attrNameLst>
                                          <p:attrName>style.visibility</p:attrName>
                                        </p:attrNameLst>
                                      </p:cBhvr>
                                      <p:to>
                                        <p:strVal val="visible"/>
                                      </p:to>
                                    </p:set>
                                    <p:anim calcmode="lin" valueType="num">
                                      <p:cBhvr>
                                        <p:cTn id="35" dur="1000" fill="hold"/>
                                        <p:tgtEl>
                                          <p:spTgt spid="108589"/>
                                        </p:tgtEl>
                                        <p:attrNameLst>
                                          <p:attrName>ppt_x</p:attrName>
                                        </p:attrNameLst>
                                      </p:cBhvr>
                                      <p:tavLst>
                                        <p:tav tm="0">
                                          <p:val>
                                            <p:strVal val="#ppt_x+#ppt_w/2"/>
                                          </p:val>
                                        </p:tav>
                                        <p:tav tm="100000">
                                          <p:val>
                                            <p:strVal val="#ppt_x"/>
                                          </p:val>
                                        </p:tav>
                                      </p:tavLst>
                                    </p:anim>
                                    <p:anim calcmode="lin" valueType="num">
                                      <p:cBhvr>
                                        <p:cTn id="36" dur="1000" fill="hold"/>
                                        <p:tgtEl>
                                          <p:spTgt spid="108589"/>
                                        </p:tgtEl>
                                        <p:attrNameLst>
                                          <p:attrName>ppt_y</p:attrName>
                                        </p:attrNameLst>
                                      </p:cBhvr>
                                      <p:tavLst>
                                        <p:tav tm="0">
                                          <p:val>
                                            <p:strVal val="#ppt_y"/>
                                          </p:val>
                                        </p:tav>
                                        <p:tav tm="100000">
                                          <p:val>
                                            <p:strVal val="#ppt_y"/>
                                          </p:val>
                                        </p:tav>
                                      </p:tavLst>
                                    </p:anim>
                                    <p:anim calcmode="lin" valueType="num">
                                      <p:cBhvr>
                                        <p:cTn id="37" dur="1000" fill="hold"/>
                                        <p:tgtEl>
                                          <p:spTgt spid="108589"/>
                                        </p:tgtEl>
                                        <p:attrNameLst>
                                          <p:attrName>ppt_w</p:attrName>
                                        </p:attrNameLst>
                                      </p:cBhvr>
                                      <p:tavLst>
                                        <p:tav tm="0">
                                          <p:val>
                                            <p:fltVal val="0"/>
                                          </p:val>
                                        </p:tav>
                                        <p:tav tm="100000">
                                          <p:val>
                                            <p:strVal val="#ppt_w"/>
                                          </p:val>
                                        </p:tav>
                                      </p:tavLst>
                                    </p:anim>
                                    <p:anim calcmode="lin" valueType="num">
                                      <p:cBhvr>
                                        <p:cTn id="38" dur="1000" fill="hold"/>
                                        <p:tgtEl>
                                          <p:spTgt spid="108589"/>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33"/>
                                            </p:cond>
                                          </p:stCondLst>
                                        </p:cTn>
                                        <p:tgtEl>
                                          <p:spTgt spid="108589"/>
                                        </p:tgtEl>
                                        <p:attrNameLst>
                                          <p:attrName>style.visibility</p:attrName>
                                        </p:attrNameLst>
                                      </p:cBhvr>
                                      <p:to>
                                        <p:strVal val="hidden"/>
                                      </p:to>
                                    </p:set>
                                  </p:subTnLst>
                                </p:cTn>
                              </p:par>
                              <p:par>
                                <p:cTn id="39" presetID="1" presetClass="entr" presetSubtype="0" fill="hold" grpId="0" nodeType="withEffect">
                                  <p:stCondLst>
                                    <p:cond delay="0"/>
                                  </p:stCondLst>
                                  <p:childTnLst>
                                    <p:set>
                                      <p:cBhvr>
                                        <p:cTn id="40" dur="1" fill="hold">
                                          <p:stCondLst>
                                            <p:cond delay="0"/>
                                          </p:stCondLst>
                                        </p:cTn>
                                        <p:tgtEl>
                                          <p:spTgt spid="108613"/>
                                        </p:tgtEl>
                                        <p:attrNameLst>
                                          <p:attrName>style.visibility</p:attrName>
                                        </p:attrNameLst>
                                      </p:cBhvr>
                                      <p:to>
                                        <p:strVal val="visible"/>
                                      </p:to>
                                    </p:set>
                                  </p:childTnLst>
                                  <p:subTnLst>
                                    <p:set>
                                      <p:cBhvr override="childStyle">
                                        <p:cTn dur="1" fill="hold" display="0" masterRel="nextClick" afterEffect="1"/>
                                        <p:tgtEl>
                                          <p:spTgt spid="1086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83" grpId="0" animBg="1"/>
      <p:bldP spid="108584" grpId="0" animBg="1"/>
      <p:bldP spid="108586" grpId="0" animBg="1" autoUpdateAnimBg="0"/>
      <p:bldP spid="108589" grpId="0" animBg="1"/>
      <p:bldP spid="108611" grpId="0"/>
      <p:bldP spid="108612" grpId="0"/>
      <p:bldP spid="1086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14517</TotalTime>
  <Words>1818</Words>
  <Application>Microsoft Office PowerPoint</Application>
  <PresentationFormat>On-screen Show (4:3)</PresentationFormat>
  <Paragraphs>595</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FTP - File Transfer Protocol  CISC 856 – Fall 2012</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FTP – Data transfer (mget command)</vt:lpstr>
      <vt:lpstr>FTP – Data transfer (mget command) (cont’d)</vt:lpstr>
      <vt:lpstr>Slide 29</vt:lpstr>
      <vt:lpstr>Slide 30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Transfer Protocol</dc:title>
  <dc:creator>Umakanth</dc:creator>
  <cp:lastModifiedBy>Ayush</cp:lastModifiedBy>
  <cp:revision>809</cp:revision>
  <dcterms:created xsi:type="dcterms:W3CDTF">2011-03-18T19:21:18Z</dcterms:created>
  <dcterms:modified xsi:type="dcterms:W3CDTF">2012-11-08T21:06:46Z</dcterms:modified>
</cp:coreProperties>
</file>