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7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25.xml"/>
  <Override ContentType="application/vnd.openxmlformats-officedocument.presentationml.slide+xml" PartName="/ppt/slides/slide33.xml"/>
  <Override ContentType="application/vnd.openxmlformats-officedocument.presentationml.slide+xml" PartName="/ppt/slides/slide36.xml"/>
  <Override ContentType="application/vnd.openxmlformats-officedocument.presentationml.slide+xml" PartName="/ppt/slides/slide35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3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42.xml"/>
  <Override ContentType="application/vnd.openxmlformats-officedocument.presentationml.slide+xml" PartName="/ppt/slides/slide31.xml"/>
  <Override ContentType="application/vnd.openxmlformats-officedocument.presentationml.slide+xml" PartName="/ppt/slides/slide40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38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9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30.xml"/>
  <Override ContentType="application/vnd.openxmlformats-officedocument.presentationml.slide+xml" PartName="/ppt/slides/slide8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41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A801867D-EB71-432B-A0CA-FF906FF99B71}">
  <a:tblStyle styleName="Table_0" styleId="{A801867D-EB71-432B-A0CA-FF906FF99B71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V>
        </a:tcBdr>
      </a:tcStyle>
    </a:wholeTbl>
  </a:tblStyle>
  <a:tblStyle styleName="Table_1" styleId="{32D5D487-74AF-4BD2-93D8-ADFDEB8C2A8A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V>
        </a:tcBdr>
      </a:tcStyle>
    </a:wholeTbl>
  </a:tblStyle>
  <a:tblStyle styleName="Table_2" styleId="{37040620-C919-4D9E-88CE-76A154451056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V>
        </a:tcBdr>
      </a:tcStyle>
    </a:wholeTbl>
  </a:tblStyle>
  <a:tblStyle styleName="Table_3" styleId="{173089C3-1558-491E-805D-852F3413D71D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39" Target="slides/slide34.xml"/><Relationship Type="http://schemas.openxmlformats.org/officeDocument/2006/relationships/slide" Id="rId38" Target="slides/slide33.xml"/><Relationship Type="http://schemas.openxmlformats.org/officeDocument/2006/relationships/slide" Id="rId37" Target="slides/slide32.xml"/><Relationship Type="http://schemas.openxmlformats.org/officeDocument/2006/relationships/slide" Id="rId19" Target="slides/slide14.xml"/><Relationship Type="http://schemas.openxmlformats.org/officeDocument/2006/relationships/slide" Id="rId36" Target="slides/slide31.xml"/><Relationship Type="http://schemas.openxmlformats.org/officeDocument/2006/relationships/slide" Id="rId18" Target="slides/slide13.xml"/><Relationship Type="http://schemas.openxmlformats.org/officeDocument/2006/relationships/slide" Id="rId17" Target="slides/slide12.xml"/><Relationship Type="http://schemas.openxmlformats.org/officeDocument/2006/relationships/slide" Id="rId16" Target="slides/slide11.xml"/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slide" Id="rId30" Target="slides/slide25.xml"/><Relationship Type="http://schemas.openxmlformats.org/officeDocument/2006/relationships/slide" Id="rId12" Target="slides/slide7.xml"/><Relationship Type="http://schemas.openxmlformats.org/officeDocument/2006/relationships/slide" Id="rId31" Target="slides/slide26.xml"/><Relationship Type="http://schemas.openxmlformats.org/officeDocument/2006/relationships/slide" Id="rId13" Target="slides/slide8.xml"/><Relationship Type="http://schemas.openxmlformats.org/officeDocument/2006/relationships/slide" Id="rId10" Target="slides/slide5.xml"/><Relationship Type="http://schemas.openxmlformats.org/officeDocument/2006/relationships/slide" Id="rId11" Target="slides/slide6.xml"/><Relationship Type="http://schemas.openxmlformats.org/officeDocument/2006/relationships/slide" Id="rId34" Target="slides/slide29.xml"/><Relationship Type="http://schemas.openxmlformats.org/officeDocument/2006/relationships/slide" Id="rId35" Target="slides/slide30.xml"/><Relationship Type="http://schemas.openxmlformats.org/officeDocument/2006/relationships/slide" Id="rId32" Target="slides/slide27.xml"/><Relationship Type="http://schemas.openxmlformats.org/officeDocument/2006/relationships/slide" Id="rId33" Target="slides/slide28.xml"/><Relationship Type="http://schemas.openxmlformats.org/officeDocument/2006/relationships/slide" Id="rId47" Target="slides/slide42.xml"/><Relationship Type="http://schemas.openxmlformats.org/officeDocument/2006/relationships/slide" Id="rId29" Target="slides/slide24.xml"/><Relationship Type="http://schemas.openxmlformats.org/officeDocument/2006/relationships/slide" Id="rId26" Target="slides/slide21.xml"/><Relationship Type="http://schemas.openxmlformats.org/officeDocument/2006/relationships/slide" Id="rId25" Target="slides/slide20.xml"/><Relationship Type="http://schemas.openxmlformats.org/officeDocument/2006/relationships/slide" Id="rId28" Target="slides/slide23.xml"/><Relationship Type="http://schemas.openxmlformats.org/officeDocument/2006/relationships/slide" Id="rId27" Target="slides/slide22.xml"/><Relationship Type="http://schemas.openxmlformats.org/officeDocument/2006/relationships/presProps" Id="rId2" Target="presProps.xml"/><Relationship Type="http://schemas.openxmlformats.org/officeDocument/2006/relationships/slide" Id="rId21" Target="slides/slide16.xml"/><Relationship Type="http://schemas.openxmlformats.org/officeDocument/2006/relationships/slide" Id="rId40" Target="slides/slide35.xml"/><Relationship Type="http://schemas.openxmlformats.org/officeDocument/2006/relationships/theme" Id="rId1" Target="theme/theme2.xml"/><Relationship Type="http://schemas.openxmlformats.org/officeDocument/2006/relationships/slide" Id="rId22" Target="slides/slide17.xml"/><Relationship Type="http://schemas.openxmlformats.org/officeDocument/2006/relationships/slide" Id="rId41" Target="slides/slide36.xml"/><Relationship Type="http://schemas.openxmlformats.org/officeDocument/2006/relationships/slideMaster" Id="rId4" Target="slideMasters/slideMaster1.xml"/><Relationship Type="http://schemas.openxmlformats.org/officeDocument/2006/relationships/slide" Id="rId23" Target="slides/slide18.xml"/><Relationship Type="http://schemas.openxmlformats.org/officeDocument/2006/relationships/slide" Id="rId42" Target="slides/slide37.xml"/><Relationship Type="http://schemas.openxmlformats.org/officeDocument/2006/relationships/tableStyles" Id="rId3" Target="tableStyles.xml"/><Relationship Type="http://schemas.openxmlformats.org/officeDocument/2006/relationships/slide" Id="rId24" Target="slides/slide19.xml"/><Relationship Type="http://schemas.openxmlformats.org/officeDocument/2006/relationships/slide" Id="rId43" Target="slides/slide38.xml"/><Relationship Type="http://schemas.openxmlformats.org/officeDocument/2006/relationships/slide" Id="rId44" Target="slides/slide39.xml"/><Relationship Type="http://schemas.openxmlformats.org/officeDocument/2006/relationships/slide" Id="rId45" Target="slides/slide40.xml"/><Relationship Type="http://schemas.openxmlformats.org/officeDocument/2006/relationships/slide" Id="rId46" Target="slides/slide41.xml"/><Relationship Type="http://schemas.openxmlformats.org/officeDocument/2006/relationships/slide" Id="rId20" Target="slides/slide15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7" id="3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3" id="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4" id="16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5" id="16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72" id="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3" id="17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74" id="17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81" id="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2" id="18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83" id="18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87" id="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8" id="18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89" id="18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93" id="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4" id="19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95" id="19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00" id="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1" id="20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02" id="20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mptcp connection, subflow path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06" id="2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7" id="20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08" id="20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12" id="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13" id="21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14" id="21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49" id="2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50" id="25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51" id="25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55" id="2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56" id="25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57" id="25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bi-direction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1" id="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2" id="4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3" id="4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61" id="2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2" id="26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63" id="26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67" id="2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8" id="26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69" id="26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73" id="2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74" id="27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75" id="27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25" id="3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6" id="32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27" id="32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31" id="3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32" id="33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33" id="33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03" id="4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04" id="40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05" id="40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09" id="4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0" id="41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11" id="41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15" id="4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6" id="41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17" id="41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21" id="4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22" id="42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23" id="42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27" id="4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28" id="42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29" id="42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1" id="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" id="5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3" id="5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1000">
                <a:solidFill>
                  <a:srgbClr val="262626"/>
                </a:solidFill>
              </a:rPr>
              <a:t>Mobile devices have multiple wireless connections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51" id="4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52" id="45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53" id="45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800"/>
              <a:t>In a circuit-switched network, there is a dedicated channel for each flow. It’s rigid and inflexible: when one flow is silent, the other flow can’t fill in. Packet switching gives you much more flexibility (whether you use it for ATM virtual circuits, or for full-blown IP).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1800"/>
              <a:t>Multipath brings flexibility of the same sort. Pic 3 is rigid and inflexible, Pic 4 is flexible.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1800"/>
              <a:t>In the case of packet switching, you need to be careful about how the flows share the link. Pic 1 circuits made it easy – they give strict isolation between flows. But with Pic 2 packet switching, you need a control plan. It could be with ATM and admission control. Or it could be TCP congestion control, which says how end-systems should adapt their rates so that the network shares its capacity fairly.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1800"/>
              <a:t>What sort of control plan do we need, to ensure that a multipath network works well?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57" id="4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58" id="45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59" id="45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66" id="4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67" id="46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68" id="46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800"/>
              <a:t>This is the very first thing that comes to mind with multipath TCP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72" id="4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3" id="47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74" id="47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79" id="4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80" id="48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81" id="48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89" id="4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90" id="49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91" id="49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99" id="4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0" id="50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01" id="50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06" id="5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7" id="50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08" id="50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13" id="5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14" id="51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15" id="51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20" id="5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1" id="52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22" id="52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9" id="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0" id="7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1" id="7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33" id="5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4" id="53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35" id="53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800"/>
              <a:t>Design Goal 2 says to send all your traffic on the least congested path, in this case 3G. But this has high RTT, hence it will give low throughput.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39" id="5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40" id="54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41" id="54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45" id="5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46" id="54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47" id="54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9" id="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0" id="9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1" id="9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9" id="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0" id="11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1" id="11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7" id="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8" id="12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9" id="12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7" id="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8" id="14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9" id="14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6" id="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7" id="15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58" id="15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Al-Fares et al. A Scalable, Commodity Data Center Network Architecture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/>
          <p:nvPr/>
        </p:nvSpPr>
        <p:spPr>
          <a:xfrm>
            <a:off y="0" x="0"/>
            <a:ext cy="4691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9" id="9"/>
          <p:cNvCxnSpPr/>
          <p:nvPr/>
        </p:nvCxnSpPr>
        <p:spPr>
          <a:xfrm>
            <a:off y="4662139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10" id="10"/>
          <p:cNvSpPr txBox="1"/>
          <p:nvPr>
            <p:ph type="ctrTitle"/>
          </p:nvPr>
        </p:nvSpPr>
        <p:spPr>
          <a:xfrm>
            <a:off y="2490375" x="685800"/>
            <a:ext cy="2198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4572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4572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4572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4572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4572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4572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4572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4572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4572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1" id="11"/>
          <p:cNvSpPr txBox="1"/>
          <p:nvPr>
            <p:ph type="subTitle" idx="1"/>
          </p:nvPr>
        </p:nvSpPr>
        <p:spPr>
          <a:xfrm>
            <a:off y="4836035" x="685800"/>
            <a:ext cy="103259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2" id="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" id="13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14" id="14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15" id="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/>
        </p:txBody>
      </p:sp>
      <p:sp>
        <p:nvSpPr>
          <p:cNvPr name="Shape 16" id="1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19" id="19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20" id="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1" id="21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2" id="22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3" id="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4" id="24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25" id="25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26" id="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27" id="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8" id="28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1pPr>
            <a:lvl2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2pPr>
            <a:lvl3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3pPr>
            <a:lvl4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4pPr>
            <a:lvl5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5pPr>
            <a:lvl6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6pPr>
            <a:lvl7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7pPr>
            <a:lvl8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8pPr>
            <a:lvl9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name="Shape 29" id="29"/>
          <p:cNvSpPr/>
          <p:nvPr/>
        </p:nvSpPr>
        <p:spPr>
          <a:xfrm>
            <a:off y="0" x="4274"/>
            <a:ext cy="58752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30" id="30"/>
          <p:cNvCxnSpPr/>
          <p:nvPr/>
        </p:nvCxnSpPr>
        <p:spPr>
          <a:xfrm>
            <a:off y="5845828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bg>
      <p:bgPr>
        <a:solidFill>
          <a:schemeClr val="dk2"/>
        </a:solidFill>
      </p:bgPr>
    </p:bg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12.jpg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12.jpg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12.jpg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2.xml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2.xml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3.xml"/></Relationships>
</file>

<file path=ppt/slides/_rels/slide1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6.xml"/><Relationship Type="http://schemas.openxmlformats.org/officeDocument/2006/relationships/slideLayout" Id="rId1" Target="../slideLayouts/slideLayout2.xml"/></Relationships>
</file>

<file path=ppt/slides/_rels/slide1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7.xml"/><Relationship Type="http://schemas.openxmlformats.org/officeDocument/2006/relationships/slideLayout" Id="rId1" Target="../slideLayouts/slideLayout2.xml"/></Relationships>
</file>

<file path=ppt/slides/_rels/slide1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8.xml"/><Relationship Type="http://schemas.openxmlformats.org/officeDocument/2006/relationships/slideLayout" Id="rId1" Target="../slideLayouts/slideLayout2.xml"/></Relationships>
</file>

<file path=ppt/slides/_rels/slide1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9.xml"/><Relationship Type="http://schemas.openxmlformats.org/officeDocument/2006/relationships/slideLayout" Id="rId1" Target="../slideLayouts/slideLayout2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2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0.xml"/><Relationship Type="http://schemas.openxmlformats.org/officeDocument/2006/relationships/slideLayout" Id="rId1" Target="../slideLayouts/slideLayout2.xml"/></Relationships>
</file>

<file path=ppt/slides/_rels/slide2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1.xml"/><Relationship Type="http://schemas.openxmlformats.org/officeDocument/2006/relationships/slideLayout" Id="rId1" Target="../slideLayouts/slideLayout2.xml"/></Relationships>
</file>

<file path=ppt/slides/_rels/slide2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2.xml"/><Relationship Type="http://schemas.openxmlformats.org/officeDocument/2006/relationships/slideLayout" Id="rId1" Target="../slideLayouts/slideLayout2.xml"/></Relationships>
</file>

<file path=ppt/slides/_rels/slide2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3.xml"/><Relationship Type="http://schemas.openxmlformats.org/officeDocument/2006/relationships/slideLayout" Id="rId1" Target="../slideLayouts/slideLayout2.xml"/></Relationships>
</file>

<file path=ppt/slides/_rels/slide2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4.xml"/><Relationship Type="http://schemas.openxmlformats.org/officeDocument/2006/relationships/slideLayout" Id="rId1" Target="../slideLayouts/slideLayout2.xml"/></Relationships>
</file>

<file path=ppt/slides/_rels/slide2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5.xml"/><Relationship Type="http://schemas.openxmlformats.org/officeDocument/2006/relationships/slideLayout" Id="rId1" Target="../slideLayouts/slideLayout6.xml"/></Relationships>
</file>

<file path=ppt/slides/_rels/slide2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6.xml"/><Relationship Type="http://schemas.openxmlformats.org/officeDocument/2006/relationships/slideLayout" Id="rId1" Target="../slideLayouts/slideLayout2.xml"/></Relationships>
</file>

<file path=ppt/slides/_rels/slide2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7.xml"/><Relationship Type="http://schemas.openxmlformats.org/officeDocument/2006/relationships/slideLayout" Id="rId1" Target="../slideLayouts/slideLayout4.xml"/></Relationships>
</file>

<file path=ppt/slides/_rels/slide2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8.xml"/><Relationship Type="http://schemas.openxmlformats.org/officeDocument/2006/relationships/slideLayout" Id="rId1" Target="../slideLayouts/slideLayout4.xml"/></Relationships>
</file>

<file path=ppt/slides/_rels/slide2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9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6.jpg"/><Relationship Type="http://schemas.openxmlformats.org/officeDocument/2006/relationships/image" Id="rId3" Target="../media/image07.jpg"/><Relationship Type="http://schemas.openxmlformats.org/officeDocument/2006/relationships/image" Id="rId6" Target="../media/image04.jpg"/><Relationship Type="http://schemas.openxmlformats.org/officeDocument/2006/relationships/image" Id="rId5" Target="../media/image01.jpg"/><Relationship Type="http://schemas.openxmlformats.org/officeDocument/2006/relationships/image" Id="rId7" Target="../media/image05.jpg"/></Relationships>
</file>

<file path=ppt/slides/_rels/slide3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0.xml"/><Relationship Type="http://schemas.openxmlformats.org/officeDocument/2006/relationships/slideLayout" Id="rId1" Target="../slideLayouts/slideLayout2.xml"/></Relationships>
</file>

<file path=ppt/slides/_rels/slide3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1.xml"/><Relationship Type="http://schemas.openxmlformats.org/officeDocument/2006/relationships/slideLayout" Id="rId1" Target="../slideLayouts/slideLayout2.xml"/></Relationships>
</file>

<file path=ppt/slides/_rels/slide3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10.png"/></Relationships>
</file>

<file path=ppt/slides/_rels/slide3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3.xml"/><Relationship Type="http://schemas.openxmlformats.org/officeDocument/2006/relationships/slideLayout" Id="rId1" Target="../slideLayouts/slideLayout2.xml"/></Relationships>
</file>

<file path=ppt/slides/_rels/slide3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4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14.png"/></Relationships>
</file>

<file path=ppt/slides/_rels/slide3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5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20.png"/></Relationships>
</file>

<file path=ppt/slides/_rels/slide3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6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19.png"/></Relationships>
</file>

<file path=ppt/slides/_rels/slide3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7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16.jpg"/></Relationships>
</file>

<file path=ppt/slides/_rels/slide3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8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15.jpg"/></Relationships>
</file>

<file path=ppt/slides/_rels/slide3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9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18.jpg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8.jpg"/><Relationship Type="http://schemas.openxmlformats.org/officeDocument/2006/relationships/image" Id="rId3" Target="../media/image00.gif"/><Relationship Type="http://schemas.openxmlformats.org/officeDocument/2006/relationships/image" Id="rId6" Target="../media/image09.png"/><Relationship Type="http://schemas.openxmlformats.org/officeDocument/2006/relationships/image" Id="rId5" Target="../media/image02.png"/><Relationship Type="http://schemas.openxmlformats.org/officeDocument/2006/relationships/image" Id="rId7" Target="../media/image03.png"/></Relationships>
</file>

<file path=ppt/slides/_rels/slide4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0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9.png"/><Relationship Type="http://schemas.openxmlformats.org/officeDocument/2006/relationships/image" Id="rId3" Target="../media/image08.jpg"/><Relationship Type="http://schemas.openxmlformats.org/officeDocument/2006/relationships/image" Id="rId6" Target="../media/image02.png"/><Relationship Type="http://schemas.openxmlformats.org/officeDocument/2006/relationships/image" Id="rId5" Target="../media/image03.png"/></Relationships>
</file>

<file path=ppt/slides/_rels/slide4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1.xml"/><Relationship Type="http://schemas.openxmlformats.org/officeDocument/2006/relationships/slideLayout" Id="rId1" Target="../slideLayouts/slideLayout2.xml"/></Relationships>
</file>

<file path=ppt/slides/_rels/slide4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2.xml"/><Relationship Type="http://schemas.openxmlformats.org/officeDocument/2006/relationships/slideLayout" Id="rId1" Target="../slideLayouts/slideLayout2.xml"/><Relationship Type="http://schemas.openxmlformats.org/officeDocument/2006/relationships/hyperlink" Id="rId4" TargetMode="External" Target="http://www.youtube.com/watch?v=02nBaaIoFWU"/><Relationship Type="http://schemas.openxmlformats.org/officeDocument/2006/relationships/hyperlink" Id="rId3" TargetMode="External" Target="http://nrg.cs.ucl.ac.uk/mptcp/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8.jpg"/><Relationship Type="http://schemas.openxmlformats.org/officeDocument/2006/relationships/image" Id="rId3" Target="../media/image00.gif"/><Relationship Type="http://schemas.openxmlformats.org/officeDocument/2006/relationships/image" Id="rId6" Target="../media/image09.png"/><Relationship Type="http://schemas.openxmlformats.org/officeDocument/2006/relationships/image" Id="rId5" Target="../media/image02.png"/><Relationship Type="http://schemas.openxmlformats.org/officeDocument/2006/relationships/image" Id="rId7" Target="../media/image03.png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8.jpg"/><Relationship Type="http://schemas.openxmlformats.org/officeDocument/2006/relationships/image" Id="rId3" Target="../media/image00.gif"/><Relationship Type="http://schemas.openxmlformats.org/officeDocument/2006/relationships/image" Id="rId6" Target="../media/image09.png"/><Relationship Type="http://schemas.openxmlformats.org/officeDocument/2006/relationships/image" Id="rId5" Target="../media/image02.png"/><Relationship Type="http://schemas.openxmlformats.org/officeDocument/2006/relationships/image" Id="rId7" Target="../media/image03.pn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8.jpg"/><Relationship Type="http://schemas.openxmlformats.org/officeDocument/2006/relationships/image" Id="rId3" Target="../media/image00.gif"/><Relationship Type="http://schemas.openxmlformats.org/officeDocument/2006/relationships/image" Id="rId6" Target="../media/image09.png"/><Relationship Type="http://schemas.openxmlformats.org/officeDocument/2006/relationships/image" Id="rId5" Target="../media/image02.png"/><Relationship Type="http://schemas.openxmlformats.org/officeDocument/2006/relationships/image" Id="rId7" Target="../media/image03.pn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8.jpg"/><Relationship Type="http://schemas.openxmlformats.org/officeDocument/2006/relationships/image" Id="rId3" Target="../media/image00.gif"/><Relationship Type="http://schemas.openxmlformats.org/officeDocument/2006/relationships/image" Id="rId6" Target="../media/image09.png"/><Relationship Type="http://schemas.openxmlformats.org/officeDocument/2006/relationships/image" Id="rId5" Target="../media/image02.png"/><Relationship Type="http://schemas.openxmlformats.org/officeDocument/2006/relationships/image" Id="rId7" Target="../media/image03.png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11.jpg"/><Relationship Type="http://schemas.openxmlformats.org/officeDocument/2006/relationships/image" Id="rId3" Target="../media/image17.jpg"/><Relationship Type="http://schemas.openxmlformats.org/officeDocument/2006/relationships/image" Id="rId6" Target="../media/image12.jpg"/><Relationship Type="http://schemas.openxmlformats.org/officeDocument/2006/relationships/image" Id="rId5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2" id="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3" id="33"/>
          <p:cNvSpPr txBox="1"/>
          <p:nvPr>
            <p:ph type="ctrTitle"/>
          </p:nvPr>
        </p:nvSpPr>
        <p:spPr>
          <a:xfrm>
            <a:off y="2490375" x="685800"/>
            <a:ext cy="21984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Multipath TCP</a:t>
            </a:r>
          </a:p>
        </p:txBody>
      </p:sp>
      <p:sp>
        <p:nvSpPr>
          <p:cNvPr name="Shape 34" id="34"/>
          <p:cNvSpPr txBox="1"/>
          <p:nvPr>
            <p:ph type="subTitle" idx="1"/>
          </p:nvPr>
        </p:nvSpPr>
        <p:spPr>
          <a:xfrm>
            <a:off y="4836035" x="685800"/>
            <a:ext cy="1836899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i="1"/>
              <a:t>Yifan Peng</a:t>
            </a:r>
          </a:p>
          <a:p>
            <a:pPr rtl="0" lvl="0">
              <a:buNone/>
            </a:pPr>
            <a:r>
              <a:rPr lang="en" sz="2400"/>
              <a:t>Oct 11, 2012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2400"/>
              <a:t>CISC856 TCP/IP and Upper Protocol</a:t>
            </a:r>
          </a:p>
          <a:p>
            <a:pPr>
              <a:buNone/>
            </a:pPr>
            <a:r>
              <a:rPr lang="en" sz="2400"/>
              <a:t>(Much influenced by Costin Raiciu and Wei Wang)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59" id="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0" id="16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Collisions in datacenter</a:t>
            </a:r>
          </a:p>
        </p:txBody>
      </p:sp>
      <p:sp>
        <p:nvSpPr>
          <p:cNvPr name="Shape 161" id="161"/>
          <p:cNvSpPr/>
          <p:nvPr/>
        </p:nvSpPr>
        <p:spPr>
          <a:xfrm>
            <a:off y="2235592" x="457200"/>
            <a:ext cy="3570306" cx="845116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62" id="162"/>
          <p:cNvSpPr/>
          <p:nvPr/>
        </p:nvSpPr>
        <p:spPr>
          <a:xfrm>
            <a:off y="2745000" x="1046125"/>
            <a:ext cy="2427075" cx="4038525"/>
          </a:xfrm>
          <a:custGeom>
            <a:pathLst>
              <a:path extrusionOk="0" h="97083" w="161541">
                <a:moveTo>
                  <a:pt y="97083" x="23306"/>
                </a:moveTo>
                <a:lnTo>
                  <a:pt y="74223" x="28640"/>
                </a:lnTo>
                <a:lnTo>
                  <a:pt y="51502" x="0"/>
                </a:lnTo>
                <a:lnTo>
                  <a:pt y="0" x="110515"/>
                </a:lnTo>
                <a:lnTo>
                  <a:pt y="50786" x="154149"/>
                </a:lnTo>
                <a:lnTo>
                  <a:pt y="74440" x="154322"/>
                </a:lnTo>
                <a:lnTo>
                  <a:pt y="94214" x="161541"/>
                </a:lnTo>
              </a:path>
            </a:pathLst>
          </a:custGeom>
          <a:noFill/>
          <a:ln w="7620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66" id="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7" id="16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Collisions in datacenter</a:t>
            </a:r>
          </a:p>
        </p:txBody>
      </p:sp>
      <p:sp>
        <p:nvSpPr>
          <p:cNvPr name="Shape 168" id="168"/>
          <p:cNvSpPr/>
          <p:nvPr/>
        </p:nvSpPr>
        <p:spPr>
          <a:xfrm>
            <a:off y="2235592" x="457200"/>
            <a:ext cy="3570306" cx="845116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69" id="169"/>
          <p:cNvSpPr/>
          <p:nvPr/>
        </p:nvSpPr>
        <p:spPr>
          <a:xfrm>
            <a:off y="2745000" x="1046125"/>
            <a:ext cy="2427075" cx="4038525"/>
          </a:xfrm>
          <a:custGeom>
            <a:pathLst>
              <a:path extrusionOk="0" h="97083" w="161541">
                <a:moveTo>
                  <a:pt y="97083" x="23306"/>
                </a:moveTo>
                <a:lnTo>
                  <a:pt y="74223" x="28640"/>
                </a:lnTo>
                <a:lnTo>
                  <a:pt y="51502" x="0"/>
                </a:lnTo>
                <a:lnTo>
                  <a:pt y="0" x="110515"/>
                </a:lnTo>
                <a:lnTo>
                  <a:pt y="50786" x="154149"/>
                </a:lnTo>
                <a:lnTo>
                  <a:pt y="74440" x="154322"/>
                </a:lnTo>
                <a:lnTo>
                  <a:pt y="94214" x="161541"/>
                </a:lnTo>
              </a:path>
            </a:pathLst>
          </a:custGeom>
          <a:noFill/>
          <a:ln w="7620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sp>
      <p:sp>
        <p:nvSpPr>
          <p:cNvPr name="Shape 170" id="170"/>
          <p:cNvSpPr/>
          <p:nvPr/>
        </p:nvSpPr>
        <p:spPr>
          <a:xfrm>
            <a:off y="2736050" x="2785575"/>
            <a:ext cy="2395675" cx="3020975"/>
          </a:xfrm>
          <a:custGeom>
            <a:pathLst>
              <a:path extrusionOk="0" h="95827" w="120839">
                <a:moveTo>
                  <a:pt y="95199" x="0"/>
                </a:moveTo>
                <a:lnTo>
                  <a:pt y="72601" x="8160"/>
                </a:lnTo>
                <a:lnTo>
                  <a:pt y="50787" x="7676"/>
                </a:lnTo>
                <a:lnTo>
                  <a:pt y="0" x="41653"/>
                </a:lnTo>
                <a:lnTo>
                  <a:pt y="50787" x="84213"/>
                </a:lnTo>
                <a:lnTo>
                  <a:pt y="73229" x="112678"/>
                </a:lnTo>
                <a:lnTo>
                  <a:pt y="95827" x="120839"/>
                </a:lnTo>
              </a:path>
            </a:pathLst>
          </a:custGeom>
          <a:noFill/>
          <a:ln w="76200" cap="flat">
            <a:solidFill>
              <a:srgbClr val="CC0000"/>
            </a:solidFill>
            <a:prstDash val="solid"/>
            <a:round/>
            <a:headEnd len="lg" type="none" w="lg"/>
            <a:tailEnd len="lg" type="none" w="lg"/>
          </a:ln>
        </p:spPr>
      </p:sp>
      <p:sp>
        <p:nvSpPr>
          <p:cNvPr name="Shape 171" id="171"/>
          <p:cNvSpPr/>
          <p:nvPr/>
        </p:nvSpPr>
        <p:spPr>
          <a:xfrm>
            <a:off y="1417637" x="4019250"/>
            <a:ext cy="1223999" cx="2762699"/>
          </a:xfrm>
          <a:prstGeom prst="cloudCallout">
            <a:avLst>
              <a:gd name="adj1" fmla="val -41795"/>
              <a:gd name="adj2" fmla="val 94502"/>
            </a:avLst>
          </a:prstGeom>
          <a:solidFill>
            <a:srgbClr val="B6D7A8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>
              <a:buNone/>
            </a:pPr>
            <a:r>
              <a:rPr lang="en" sz="2400" b="1"/>
              <a:t>Collisions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75" id="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6" id="17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Collisions in datacenter</a:t>
            </a:r>
          </a:p>
        </p:txBody>
      </p:sp>
      <p:sp>
        <p:nvSpPr>
          <p:cNvPr name="Shape 177" id="177"/>
          <p:cNvSpPr/>
          <p:nvPr/>
        </p:nvSpPr>
        <p:spPr>
          <a:xfrm>
            <a:off y="2235592" x="457200"/>
            <a:ext cy="3570306" cx="845116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78" id="178"/>
          <p:cNvSpPr/>
          <p:nvPr/>
        </p:nvSpPr>
        <p:spPr>
          <a:xfrm>
            <a:off y="2754175" x="1082850"/>
            <a:ext cy="2401100" cx="3993950"/>
          </a:xfrm>
          <a:custGeom>
            <a:pathLst>
              <a:path extrusionOk="0" h="96044" w="159758">
                <a:moveTo>
                  <a:pt y="96044" x="21029"/>
                </a:moveTo>
                <a:lnTo>
                  <a:pt y="75956" x="27306"/>
                </a:lnTo>
                <a:lnTo>
                  <a:pt y="51789" x="0"/>
                </a:lnTo>
                <a:lnTo>
                  <a:pt y="0" x="108912"/>
                </a:lnTo>
                <a:lnTo>
                  <a:pt y="47708" x="150656"/>
                </a:lnTo>
                <a:lnTo>
                  <a:pt y="74073" x="152853"/>
                </a:lnTo>
                <a:lnTo>
                  <a:pt y="94474" x="159758"/>
                </a:lnTo>
              </a:path>
            </a:pathLst>
          </a:custGeom>
          <a:noFill/>
          <a:ln w="7620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sp>
      <p:sp>
        <p:nvSpPr>
          <p:cNvPr name="Shape 179" id="179"/>
          <p:cNvSpPr/>
          <p:nvPr/>
        </p:nvSpPr>
        <p:spPr>
          <a:xfrm>
            <a:off y="2785575" x="2785575"/>
            <a:ext cy="2346150" cx="3020975"/>
          </a:xfrm>
          <a:custGeom>
            <a:pathLst>
              <a:path extrusionOk="0" h="93846" w="120839">
                <a:moveTo>
                  <a:pt y="93218" x="0"/>
                </a:moveTo>
                <a:lnTo>
                  <a:pt y="74073" x="7219"/>
                </a:lnTo>
                <a:lnTo>
                  <a:pt y="48963" x="8160"/>
                </a:lnTo>
                <a:lnTo>
                  <a:pt y="0" x="39233"/>
                </a:lnTo>
                <a:lnTo>
                  <a:pt y="49591" x="84744"/>
                </a:lnTo>
                <a:lnTo>
                  <a:pt y="71248" x="112678"/>
                </a:lnTo>
                <a:lnTo>
                  <a:pt y="93846" x="120839"/>
                </a:lnTo>
              </a:path>
            </a:pathLst>
          </a:custGeom>
          <a:noFill/>
          <a:ln w="38100" cap="flat">
            <a:solidFill>
              <a:srgbClr val="CC0000"/>
            </a:solidFill>
            <a:prstDash val="solid"/>
            <a:round/>
            <a:headEnd len="lg" type="none" w="lg"/>
            <a:tailEnd len="lg" type="none" w="lg"/>
          </a:ln>
        </p:spPr>
      </p:sp>
      <p:sp>
        <p:nvSpPr>
          <p:cNvPr name="Shape 180" id="180"/>
          <p:cNvSpPr/>
          <p:nvPr/>
        </p:nvSpPr>
        <p:spPr>
          <a:xfrm>
            <a:off y="2714950" x="2741800"/>
            <a:ext cy="2494550" cx="3064750"/>
          </a:xfrm>
          <a:custGeom>
            <a:pathLst>
              <a:path extrusionOk="0" h="99782" w="122590">
                <a:moveTo>
                  <a:pt y="99782" x="0"/>
                </a:moveTo>
                <a:lnTo>
                  <a:pt y="77184" x="8160"/>
                </a:lnTo>
                <a:lnTo>
                  <a:pt y="53044" x="36276"/>
                </a:lnTo>
                <a:lnTo>
                  <a:pt y="0" x="86809"/>
                </a:lnTo>
                <a:lnTo>
                  <a:pt y="49277" x="112860"/>
                </a:lnTo>
                <a:lnTo>
                  <a:pt y="74073" x="114429"/>
                </a:lnTo>
                <a:lnTo>
                  <a:pt y="96985" x="122590"/>
                </a:lnTo>
              </a:path>
            </a:pathLst>
          </a:custGeom>
          <a:noFill/>
          <a:ln w="76200" cap="flat">
            <a:solidFill>
              <a:srgbClr val="CC0000"/>
            </a:solidFill>
            <a:prstDash val="solid"/>
            <a:round/>
            <a:headEnd len="lg" type="none" w="lg"/>
            <a:tailEnd len="lg" type="none" w="lg"/>
          </a:ln>
        </p:spPr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84" id="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5" id="18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Mismatch between network and transport</a:t>
            </a:r>
          </a:p>
        </p:txBody>
      </p:sp>
      <p:sp>
        <p:nvSpPr>
          <p:cNvPr name="Shape 186" id="18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56249"/>
              <a:buFont typeface="Arial"/>
              <a:buChar char="•"/>
            </a:pPr>
            <a:r>
              <a:rPr lang="en" sz="3200">
                <a:solidFill>
                  <a:srgbClr val="000000"/>
                </a:solidFill>
              </a:rPr>
              <a:t>Networks are becoming multipath</a:t>
            </a:r>
          </a:p>
          <a:p>
            <a:pPr indent="-4191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TCP is single path</a:t>
            </a:r>
          </a:p>
          <a:p>
            <a:pPr indent="-3810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sz="3000">
                <a:solidFill>
                  <a:srgbClr val="000000"/>
                </a:solidFill>
              </a:rPr>
              <a:t>Uses a </a:t>
            </a:r>
            <a:r>
              <a:rPr lang="en" sz="3000" b="1">
                <a:solidFill>
                  <a:srgbClr val="000000"/>
                </a:solidFill>
              </a:rPr>
              <a:t>single-path </a:t>
            </a:r>
            <a:r>
              <a:rPr lang="en" sz="3000">
                <a:solidFill>
                  <a:srgbClr val="000000"/>
                </a:solidFill>
              </a:rPr>
              <a:t>in the network regardless of network topology</a:t>
            </a:r>
          </a:p>
          <a:p>
            <a:pPr indent="-381000" marL="914400" rtl="0" lvl="1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sz="3000">
                <a:solidFill>
                  <a:srgbClr val="000000"/>
                </a:solidFill>
              </a:rPr>
              <a:t>Is </a:t>
            </a:r>
            <a:r>
              <a:rPr lang="en" sz="3000" b="1">
                <a:solidFill>
                  <a:srgbClr val="000000"/>
                </a:solidFill>
              </a:rPr>
              <a:t>tied</a:t>
            </a:r>
            <a:r>
              <a:rPr lang="en" sz="3000">
                <a:solidFill>
                  <a:srgbClr val="000000"/>
                </a:solidFill>
              </a:rPr>
              <a:t> to the </a:t>
            </a:r>
            <a:r>
              <a:rPr lang="en" sz="3000" b="1">
                <a:solidFill>
                  <a:srgbClr val="000000"/>
                </a:solidFill>
              </a:rPr>
              <a:t>source </a:t>
            </a:r>
            <a:r>
              <a:rPr lang="en" sz="3000">
                <a:solidFill>
                  <a:srgbClr val="000000"/>
                </a:solidFill>
              </a:rPr>
              <a:t>and </a:t>
            </a:r>
            <a:r>
              <a:rPr lang="en" sz="3000" b="1">
                <a:solidFill>
                  <a:srgbClr val="000000"/>
                </a:solidFill>
              </a:rPr>
              <a:t>destination </a:t>
            </a:r>
            <a:r>
              <a:rPr lang="en" sz="3000">
                <a:solidFill>
                  <a:srgbClr val="000000"/>
                </a:solidFill>
              </a:rPr>
              <a:t>addresses of the endpoints</a:t>
            </a:r>
          </a:p>
          <a:p>
            <a:pPr indent="-4191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Mismatch between network and transport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90" id="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1" id="19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Multipath TCP</a:t>
            </a:r>
          </a:p>
        </p:txBody>
      </p:sp>
      <p:sp>
        <p:nvSpPr>
          <p:cNvPr name="Shape 192" id="192"/>
          <p:cNvSpPr txBox="1"/>
          <p:nvPr>
            <p:ph type="body" idx="1"/>
          </p:nvPr>
        </p:nvSpPr>
        <p:spPr>
          <a:xfrm>
            <a:off y="1600200" x="457200"/>
            <a:ext cy="4967700" cx="83835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>
                <a:solidFill>
                  <a:srgbClr val="000000"/>
                </a:solidFill>
              </a:rPr>
              <a:t>Multipath reliable data transfer is needed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>
                <a:solidFill>
                  <a:srgbClr val="000000"/>
                </a:solidFill>
              </a:rPr>
              <a:t>Multipath TCP (MPTCP) </a:t>
            </a:r>
            <a:r>
              <a:rPr lang="en">
                <a:solidFill>
                  <a:srgbClr val="000000"/>
                </a:solidFill>
              </a:rPr>
              <a:t>is an evolution of TCP that </a:t>
            </a:r>
            <a:r>
              <a:rPr lang="en"/>
              <a:t>provides an ability to simultaneously use multiple TCP paths between peers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96" id="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7" id="19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Multipath TCP protocol stack</a:t>
            </a:r>
          </a:p>
        </p:txBody>
      </p:sp>
      <p:graphicFrame>
        <p:nvGraphicFramePr>
          <p:cNvPr name="Shape 198" id="198"/>
          <p:cNvGraphicFramePr/>
          <p:nvPr/>
        </p:nvGraphicFramePr>
        <p:xfrm>
          <a:off y="2082550" x="8382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{A801867D-EB71-432B-A0CA-FF906FF99B71}</a:tableStyleId>
              </a:tblPr>
              <a:tblGrid>
                <a:gridCol w="3212525"/>
              </a:tblGrid>
              <a:tr h="996800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3000"/>
                        <a:t>Application</a:t>
                      </a:r>
                    </a:p>
                  </a:txBody>
                  <a:tcPr marB="91425" marT="91425" anchor="ctr" marR="91425" marL="91425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996800">
                <a:tc rowSpan="2"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3000"/>
                        <a:t>TCP</a:t>
                      </a:r>
                    </a:p>
                  </a:txBody>
                  <a:tcPr marB="91425" marT="91425" anchor="ctr" marR="91425" marL="91425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996800">
                <a:tc vMerge="1"/>
              </a:tr>
              <a:tr h="996800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3000"/>
                        <a:t>IP</a:t>
                      </a:r>
                    </a:p>
                  </a:txBody>
                  <a:tcPr marB="91425" marT="91425" anchor="ctr" marR="91425" marL="91425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</a:tbl>
          </a:graphicData>
        </a:graphic>
      </p:graphicFrame>
      <p:graphicFrame>
        <p:nvGraphicFramePr>
          <p:cNvPr name="Shape 199" id="199"/>
          <p:cNvGraphicFramePr/>
          <p:nvPr/>
        </p:nvGraphicFramePr>
        <p:xfrm>
          <a:off y="2082550" x="49633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{32D5D487-74AF-4BD2-93D8-ADFDEB8C2A8A}</a:tableStyleId>
              </a:tblPr>
              <a:tblGrid>
                <a:gridCol w="1595050"/>
                <a:gridCol w="1595050"/>
              </a:tblGrid>
              <a:tr h="989875">
                <a:tc gridSpan="2"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3000"/>
                        <a:t>Application</a:t>
                      </a:r>
                    </a:p>
                  </a:txBody>
                  <a:tcPr marB="91425" marT="91425" anchor="ctr" marR="91425" marL="91425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 hMerge="1"/>
              </a:tr>
              <a:tr h="989875">
                <a:tc gridSpan="2"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3000"/>
                        <a:t>MPTCP</a:t>
                      </a:r>
                    </a:p>
                  </a:txBody>
                  <a:tcPr marB="91425" marT="91425" anchor="ctr" marR="91425" marL="91425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28575" cap="flat">
                      <a:solidFill>
                        <a:srgbClr val="000000"/>
                      </a:solidFill>
                      <a:prstDash val="dash"/>
                      <a:round/>
                      <a:headEnd len="med" type="none" w="med"/>
                      <a:tailEnd len="med" type="none" w="med"/>
                    </a:lnB>
                  </a:tcPr>
                </a:tc>
                <a:tc hMerge="1"/>
              </a:tr>
              <a:tr h="98987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2400"/>
                        <a:t>Subflow (TCP)</a:t>
                      </a:r>
                    </a:p>
                  </a:txBody>
                  <a:tcPr marB="91425" marT="91425" anchor="ctr" marR="91425" marL="91425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28575" cap="flat">
                      <a:solidFill>
                        <a:srgbClr val="000000"/>
                      </a:solidFill>
                      <a:prstDash val="dash"/>
                      <a:round/>
                      <a:headEnd len="med" type="none" w="med"/>
                      <a:tailEnd len="med" type="none" w="med"/>
                    </a:lnR>
                    <a:lnT w="28575" cap="flat">
                      <a:solidFill>
                        <a:srgbClr val="000000"/>
                      </a:solidFill>
                      <a:prstDash val="dash"/>
                      <a:round/>
                      <a:headEnd len="med" type="none" w="med"/>
                      <a:tailEnd len="med" type="none" w="med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Subflow (TCP)</a:t>
                      </a:r>
                    </a:p>
                  </a:txBody>
                  <a:tcPr marB="91425" marT="91425" anchor="ctr" marR="91425" marL="91425">
                    <a:lnL w="28575" cap="flat">
                      <a:solidFill>
                        <a:srgbClr val="000000"/>
                      </a:solidFill>
                      <a:prstDash val="dash"/>
                      <a:round/>
                      <a:headEnd len="med" type="none" w="med"/>
                      <a:tailEnd len="med" type="none" w="med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28575" cap="flat">
                      <a:solidFill>
                        <a:srgbClr val="000000"/>
                      </a:solidFill>
                      <a:prstDash val="dash"/>
                      <a:round/>
                      <a:headEnd len="med" type="none" w="med"/>
                      <a:tailEnd len="med" type="none" w="med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989875">
                <a:tc gridSpan="2"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3000"/>
                        <a:t>IP</a:t>
                      </a:r>
                    </a:p>
                  </a:txBody>
                  <a:tcPr marB="91425" marT="91425" anchor="ctr" marR="91425" marL="91425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03" id="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4" id="20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Terminology</a:t>
            </a:r>
          </a:p>
        </p:txBody>
      </p:sp>
      <p:sp>
        <p:nvSpPr>
          <p:cNvPr name="Shape 205" id="20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/>
              <a:t>Path</a:t>
            </a:r>
            <a:r>
              <a:rPr lang="en"/>
              <a:t>: a sequence of links between a sender and a receiver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/>
              <a:t>Subflow</a:t>
            </a:r>
            <a:r>
              <a:rPr lang="en"/>
              <a:t>: a flow of TCP segments operating over an individual path, which forms part of a larger MPTCP connection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/>
              <a:t>MPTCP connection</a:t>
            </a:r>
            <a:r>
              <a:rPr lang="en"/>
              <a:t>: a set of one or more subflows, over which an application can communicate between two hosts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/>
              <a:t>Token</a:t>
            </a:r>
            <a:r>
              <a:rPr lang="en"/>
              <a:t>: MPTCP connection ID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09" id="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10" id="21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Outline</a:t>
            </a:r>
          </a:p>
        </p:txBody>
      </p:sp>
      <p:sp>
        <p:nvSpPr>
          <p:cNvPr name="Shape 211" id="21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rgbClr val="999999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999999"/>
                </a:solidFill>
              </a:rPr>
              <a:t>Introduction and motivation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MPTCP connection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create a MPTCP connection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add a subflow to existing MPTCP connection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close a MPTCP connection</a:t>
            </a:r>
          </a:p>
          <a:p>
            <a:r>
              <a:t/>
            </a:r>
          </a:p>
          <a:p>
            <a:pPr indent="-419100" marL="457200" rtl="0" lvl="0">
              <a:buClr>
                <a:srgbClr val="999999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999999"/>
                </a:solidFill>
              </a:rPr>
              <a:t>MPTCP data sequence number</a:t>
            </a:r>
          </a:p>
          <a:p>
            <a:r>
              <a:t/>
            </a:r>
          </a:p>
          <a:p>
            <a:pPr indent="-419100" marL="457200" rtl="0" lvl="0">
              <a:buClr>
                <a:srgbClr val="999999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999999"/>
                </a:solidFill>
              </a:rPr>
              <a:t>Congestion control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15" id="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16" id="21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MPTCP connection</a:t>
            </a:r>
          </a:p>
        </p:txBody>
      </p:sp>
      <p:cxnSp>
        <p:nvCxnSpPr>
          <p:cNvPr name="Shape 217" id="217"/>
          <p:cNvCxnSpPr/>
          <p:nvPr/>
        </p:nvCxnSpPr>
        <p:spPr>
          <a:xfrm>
            <a:off y="2466100" x="2267975"/>
            <a:ext cy="3739800" cx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218" id="218"/>
          <p:cNvSpPr txBox="1"/>
          <p:nvPr/>
        </p:nvSpPr>
        <p:spPr>
          <a:xfrm>
            <a:off y="1680593" x="2267975"/>
            <a:ext cy="457200" cx="1011000"/>
          </a:xfrm>
          <a:prstGeom prst="rect">
            <a:avLst/>
          </a:prstGeom>
          <a:noFill/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 sz="1800" b="1"/>
              <a:t>A</a:t>
            </a:r>
          </a:p>
        </p:txBody>
      </p:sp>
      <p:sp>
        <p:nvSpPr>
          <p:cNvPr name="Shape 219" id="219"/>
          <p:cNvSpPr txBox="1"/>
          <p:nvPr/>
        </p:nvSpPr>
        <p:spPr>
          <a:xfrm>
            <a:off y="1680593" x="5974075"/>
            <a:ext cy="457200" cx="1176900"/>
          </a:xfrm>
          <a:prstGeom prst="rect">
            <a:avLst/>
          </a:prstGeom>
          <a:noFill/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 sz="1800" b="1"/>
              <a:t>B</a:t>
            </a:r>
          </a:p>
        </p:txBody>
      </p:sp>
      <p:cxnSp>
        <p:nvCxnSpPr>
          <p:cNvPr name="Shape 220" id="220"/>
          <p:cNvCxnSpPr/>
          <p:nvPr/>
        </p:nvCxnSpPr>
        <p:spPr>
          <a:xfrm>
            <a:off y="2502200" x="6562525"/>
            <a:ext cy="3739800" cx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21" id="221"/>
          <p:cNvCxnSpPr/>
          <p:nvPr/>
        </p:nvCxnSpPr>
        <p:spPr>
          <a:xfrm>
            <a:off y="4168950" x="3278975"/>
            <a:ext cy="2037000" cx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222" id="222"/>
          <p:cNvSpPr txBox="1"/>
          <p:nvPr/>
        </p:nvSpPr>
        <p:spPr>
          <a:xfrm>
            <a:off y="2008900" x="1508525"/>
            <a:ext cy="457200" cx="15188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algn="ctr">
              <a:buNone/>
            </a:pPr>
            <a:r>
              <a:rPr lang="en" sz="1200"/>
              <a:t>Address A1</a:t>
            </a:r>
          </a:p>
        </p:txBody>
      </p:sp>
      <p:sp>
        <p:nvSpPr>
          <p:cNvPr name="Shape 223" id="223"/>
          <p:cNvSpPr txBox="1"/>
          <p:nvPr/>
        </p:nvSpPr>
        <p:spPr>
          <a:xfrm>
            <a:off y="2008900" x="2519525"/>
            <a:ext cy="457200" cx="15188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buNone/>
            </a:pPr>
            <a:r>
              <a:rPr lang="en" sz="1200"/>
              <a:t>Address A2</a:t>
            </a:r>
          </a:p>
        </p:txBody>
      </p:sp>
      <p:grpSp>
        <p:nvGrpSpPr>
          <p:cNvPr name="Shape 224" id="224"/>
          <p:cNvGrpSpPr/>
          <p:nvPr/>
        </p:nvGrpSpPr>
        <p:grpSpPr>
          <a:xfrm>
            <a:off y="2694700" x="2270950"/>
            <a:ext cy="339900" cx="4304400"/>
            <a:chOff y="2466100" x="1813750"/>
            <a:chExt cy="339900" cx="4304400"/>
          </a:xfrm>
        </p:grpSpPr>
        <p:cxnSp>
          <p:nvCxnSpPr>
            <p:cNvPr name="Shape 225" id="225"/>
            <p:cNvCxnSpPr/>
            <p:nvPr/>
          </p:nvCxnSpPr>
          <p:spPr>
            <a:xfrm>
              <a:off y="2797350" x="1813750"/>
              <a:ext cy="0" cx="43044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226" id="226"/>
            <p:cNvSpPr txBox="1"/>
            <p:nvPr/>
          </p:nvSpPr>
          <p:spPr>
            <a:xfrm>
              <a:off y="2466100" x="1831875"/>
              <a:ext cy="339900" cx="36576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>
                <a:buNone/>
              </a:pPr>
              <a:r>
                <a:rPr lang="en"/>
                <a:t>SYN+MP_CAPABLE (Key-A)</a:t>
              </a:r>
            </a:p>
          </p:txBody>
        </p:sp>
      </p:grpSp>
      <p:grpSp>
        <p:nvGrpSpPr>
          <p:cNvPr name="Shape 227" id="227"/>
          <p:cNvGrpSpPr/>
          <p:nvPr/>
        </p:nvGrpSpPr>
        <p:grpSpPr>
          <a:xfrm>
            <a:off y="3129200" x="2289074"/>
            <a:ext cy="339900" cx="4259100"/>
            <a:chOff y="2900600" x="1831874"/>
            <a:chExt cy="339900" cx="4259100"/>
          </a:xfrm>
        </p:grpSpPr>
        <p:cxnSp>
          <p:nvCxnSpPr>
            <p:cNvPr name="Shape 228" id="228"/>
            <p:cNvCxnSpPr/>
            <p:nvPr/>
          </p:nvCxnSpPr>
          <p:spPr>
            <a:xfrm rot="10800000">
              <a:off y="3240500" x="1831874"/>
              <a:ext cy="0" cx="42591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229" id="229"/>
            <p:cNvSpPr txBox="1"/>
            <p:nvPr/>
          </p:nvSpPr>
          <p:spPr>
            <a:xfrm>
              <a:off y="2900600" x="2433375"/>
              <a:ext cy="339900" cx="36576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algn="r" rtl="0" lvl="0">
                <a:buNone/>
              </a:pPr>
              <a:r>
                <a:rPr lang="en"/>
                <a:t>SYN/ACK+MP_CAPABLE (Key-B)</a:t>
              </a:r>
            </a:p>
          </p:txBody>
        </p:sp>
      </p:grpSp>
      <p:grpSp>
        <p:nvGrpSpPr>
          <p:cNvPr name="Shape 230" id="230"/>
          <p:cNvGrpSpPr/>
          <p:nvPr/>
        </p:nvGrpSpPr>
        <p:grpSpPr>
          <a:xfrm>
            <a:off y="3660225" x="2270950"/>
            <a:ext cy="339900" cx="4304400"/>
            <a:chOff y="2466100" x="1813750"/>
            <a:chExt cy="339900" cx="4304400"/>
          </a:xfrm>
        </p:grpSpPr>
        <p:cxnSp>
          <p:nvCxnSpPr>
            <p:cNvPr name="Shape 231" id="231"/>
            <p:cNvCxnSpPr/>
            <p:nvPr/>
          </p:nvCxnSpPr>
          <p:spPr>
            <a:xfrm>
              <a:off y="2797350" x="1813750"/>
              <a:ext cy="0" cx="43044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232" id="232"/>
            <p:cNvSpPr txBox="1"/>
            <p:nvPr/>
          </p:nvSpPr>
          <p:spPr>
            <a:xfrm>
              <a:off y="2466100" x="1831875"/>
              <a:ext cy="339900" cx="36576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/>
                <a:t>ACK+MP_CAPABLE (Key-A,Key-B)</a:t>
              </a:r>
            </a:p>
          </p:txBody>
        </p:sp>
      </p:grpSp>
      <p:grpSp>
        <p:nvGrpSpPr>
          <p:cNvPr name="Shape 233" id="233"/>
          <p:cNvGrpSpPr/>
          <p:nvPr/>
        </p:nvGrpSpPr>
        <p:grpSpPr>
          <a:xfrm>
            <a:off y="4166050" x="3295086"/>
            <a:ext cy="339900" cx="3275648"/>
            <a:chOff y="2466100" x="1813750"/>
            <a:chExt cy="339900" cx="4304400"/>
          </a:xfrm>
        </p:grpSpPr>
        <p:cxnSp>
          <p:nvCxnSpPr>
            <p:cNvPr name="Shape 234" id="234"/>
            <p:cNvCxnSpPr/>
            <p:nvPr/>
          </p:nvCxnSpPr>
          <p:spPr>
            <a:xfrm>
              <a:off y="2797350" x="1813750"/>
              <a:ext cy="0" cx="43044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235" id="235"/>
            <p:cNvSpPr txBox="1"/>
            <p:nvPr/>
          </p:nvSpPr>
          <p:spPr>
            <a:xfrm>
              <a:off y="2466100" x="1831875"/>
              <a:ext cy="339900" cx="40845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/>
                <a:t>SYN+MP_JOIN (Token-B, R-A)</a:t>
              </a:r>
            </a:p>
          </p:txBody>
        </p:sp>
      </p:grpSp>
      <p:grpSp>
        <p:nvGrpSpPr>
          <p:cNvPr name="Shape 236" id="236"/>
          <p:cNvGrpSpPr/>
          <p:nvPr/>
        </p:nvGrpSpPr>
        <p:grpSpPr>
          <a:xfrm>
            <a:off y="4678275" x="3290639"/>
            <a:ext cy="339900" cx="3257359"/>
            <a:chOff y="2900600" x="1831874"/>
            <a:chExt cy="339900" cx="4259100"/>
          </a:xfrm>
        </p:grpSpPr>
        <p:cxnSp>
          <p:nvCxnSpPr>
            <p:cNvPr name="Shape 237" id="237"/>
            <p:cNvCxnSpPr/>
            <p:nvPr/>
          </p:nvCxnSpPr>
          <p:spPr>
            <a:xfrm rot="10800000">
              <a:off y="3240500" x="1831874"/>
              <a:ext cy="0" cx="42591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238" id="238"/>
            <p:cNvSpPr txBox="1"/>
            <p:nvPr/>
          </p:nvSpPr>
          <p:spPr>
            <a:xfrm>
              <a:off y="2900600" x="2032231"/>
              <a:ext cy="339900" cx="40587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algn="r" rtl="0" lvl="0">
                <a:buNone/>
              </a:pPr>
              <a:r>
                <a:rPr lang="en"/>
                <a:t>SYN/ACK+MP_JOIN (MAC-B, R-B)</a:t>
              </a:r>
            </a:p>
          </p:txBody>
        </p:sp>
      </p:grpSp>
      <p:grpSp>
        <p:nvGrpSpPr>
          <p:cNvPr name="Shape 239" id="239"/>
          <p:cNvGrpSpPr/>
          <p:nvPr/>
        </p:nvGrpSpPr>
        <p:grpSpPr>
          <a:xfrm>
            <a:off y="5725025" x="3290639"/>
            <a:ext cy="339900" cx="3257359"/>
            <a:chOff y="2900600" x="1831874"/>
            <a:chExt cy="339900" cx="4259100"/>
          </a:xfrm>
        </p:grpSpPr>
        <p:cxnSp>
          <p:nvCxnSpPr>
            <p:cNvPr name="Shape 240" id="240"/>
            <p:cNvCxnSpPr/>
            <p:nvPr/>
          </p:nvCxnSpPr>
          <p:spPr>
            <a:xfrm rot="10800000">
              <a:off y="3240500" x="1831874"/>
              <a:ext cy="0" cx="42591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241" id="241"/>
            <p:cNvSpPr txBox="1"/>
            <p:nvPr/>
          </p:nvSpPr>
          <p:spPr>
            <a:xfrm>
              <a:off y="2900600" x="2032231"/>
              <a:ext cy="339900" cx="40587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algn="r" rtl="0" lvl="0">
                <a:buNone/>
              </a:pPr>
              <a:r>
                <a:rPr lang="en"/>
                <a:t>ACK</a:t>
              </a:r>
            </a:p>
          </p:txBody>
        </p:sp>
      </p:grpSp>
      <p:sp>
        <p:nvSpPr>
          <p:cNvPr name="Shape 242" id="242"/>
          <p:cNvSpPr txBox="1"/>
          <p:nvPr/>
        </p:nvSpPr>
        <p:spPr>
          <a:xfrm>
            <a:off y="4505950" x="6562525"/>
            <a:ext cy="803099" cx="16512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MAC-B = SHA-1 (</a:t>
            </a:r>
          </a:p>
          <a:p>
            <a:pPr rtl="0" lvl="0">
              <a:buNone/>
            </a:pPr>
            <a:r>
              <a:rPr lang="en"/>
              <a:t>  Key-B + Key-A, </a:t>
            </a:r>
          </a:p>
          <a:p>
            <a:pPr>
              <a:buNone/>
            </a:pPr>
            <a:r>
              <a:rPr lang="en"/>
              <a:t>  R-B + R-A)</a:t>
            </a:r>
          </a:p>
        </p:txBody>
      </p:sp>
      <p:sp>
        <p:nvSpPr>
          <p:cNvPr name="Shape 243" id="243"/>
          <p:cNvSpPr txBox="1"/>
          <p:nvPr/>
        </p:nvSpPr>
        <p:spPr>
          <a:xfrm>
            <a:off y="5018175" x="556450"/>
            <a:ext cy="794099" cx="17145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MAC-A = SHA-1 (</a:t>
            </a:r>
          </a:p>
          <a:p>
            <a:pPr rtl="0" lvl="0">
              <a:buNone/>
            </a:pPr>
            <a:r>
              <a:rPr lang="en"/>
              <a:t>  Key-A + Key-B, </a:t>
            </a:r>
          </a:p>
          <a:p>
            <a:pPr rtl="0" lvl="0">
              <a:buNone/>
            </a:pPr>
            <a:r>
              <a:rPr lang="en"/>
              <a:t>  R-A + R-B)</a:t>
            </a:r>
          </a:p>
        </p:txBody>
      </p:sp>
      <p:cxnSp>
        <p:nvCxnSpPr>
          <p:cNvPr name="Shape 244" id="244"/>
          <p:cNvCxnSpPr>
            <a:stCxn id="223" idx="2"/>
          </p:cNvCxnSpPr>
          <p:nvPr/>
        </p:nvCxnSpPr>
        <p:spPr>
          <a:xfrm>
            <a:off y="2466100" x="3278974"/>
            <a:ext cy="295199" cx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245" id="245"/>
          <p:cNvSpPr txBox="1"/>
          <p:nvPr/>
        </p:nvSpPr>
        <p:spPr>
          <a:xfrm>
            <a:off y="2045000" x="5803075"/>
            <a:ext cy="457200" cx="15188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buNone/>
            </a:pPr>
            <a:r>
              <a:rPr lang="en" sz="1200"/>
              <a:t>Address B1</a:t>
            </a:r>
          </a:p>
        </p:txBody>
      </p:sp>
      <p:grpSp>
        <p:nvGrpSpPr>
          <p:cNvPr name="Shape 246" id="246"/>
          <p:cNvGrpSpPr/>
          <p:nvPr/>
        </p:nvGrpSpPr>
        <p:grpSpPr>
          <a:xfrm>
            <a:off y="5212800" x="3295086"/>
            <a:ext cy="339900" cx="3275648"/>
            <a:chOff y="2466100" x="1813750"/>
            <a:chExt cy="339900" cx="4304400"/>
          </a:xfrm>
        </p:grpSpPr>
        <p:cxnSp>
          <p:nvCxnSpPr>
            <p:cNvPr name="Shape 247" id="247"/>
            <p:cNvCxnSpPr/>
            <p:nvPr/>
          </p:nvCxnSpPr>
          <p:spPr>
            <a:xfrm>
              <a:off y="2797350" x="1813750"/>
              <a:ext cy="0" cx="43044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248" id="248"/>
            <p:cNvSpPr txBox="1"/>
            <p:nvPr/>
          </p:nvSpPr>
          <p:spPr>
            <a:xfrm>
              <a:off y="2466100" x="1831875"/>
              <a:ext cy="339900" cx="40845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/>
                <a:t>SYN/ACK+MP_JOIN (MAC-A)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52" id="2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53" id="2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Closing a subflow connection</a:t>
            </a:r>
          </a:p>
        </p:txBody>
      </p:sp>
      <p:sp>
        <p:nvSpPr>
          <p:cNvPr name="Shape 254" id="25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="1"/>
              <a:t>DATA FIN</a:t>
            </a:r>
            <a:r>
              <a:rPr lang="en"/>
              <a:t> </a:t>
            </a:r>
          </a:p>
          <a:p>
            <a:pPr indent="457200" rtl="0" lvl="0">
              <a:buNone/>
            </a:pPr>
            <a:r>
              <a:rPr lang="en"/>
              <a:t>used to signal to the other end that all the data has been transmitted. Once received, the endpoint knows to close all its subﬂows.</a:t>
            </a:r>
          </a:p>
          <a:p>
            <a:r>
              <a:t/>
            </a:r>
          </a:p>
          <a:p>
            <a:pPr indent="0" marL="0" rtl="0" lvl="0">
              <a:buNone/>
            </a:pPr>
            <a:r>
              <a:rPr lang="en"/>
              <a:t>Why use the DATA FIN option? 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8" id="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9" id="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Outline</a:t>
            </a:r>
          </a:p>
        </p:txBody>
      </p:sp>
      <p:sp>
        <p:nvSpPr>
          <p:cNvPr name="Shape 40" id="4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Introduction and motivation</a:t>
            </a:r>
          </a:p>
          <a:p>
            <a:r>
              <a:t/>
            </a:r>
          </a:p>
          <a:p>
            <a:pPr indent="-419100" marL="457200" rtl="0" lvl="0">
              <a:buClr>
                <a:srgbClr val="999999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999999"/>
                </a:solidFill>
              </a:rPr>
              <a:t>MPTCP connection</a:t>
            </a:r>
          </a:p>
          <a:p>
            <a:r>
              <a:t/>
            </a:r>
          </a:p>
          <a:p>
            <a:pPr indent="-419100" marL="457200" rtl="0" lvl="0">
              <a:buClr>
                <a:srgbClr val="999999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999999"/>
                </a:solidFill>
              </a:rPr>
              <a:t>MPTCP data sequence number</a:t>
            </a:r>
          </a:p>
          <a:p>
            <a:r>
              <a:t/>
            </a:r>
          </a:p>
          <a:p>
            <a:pPr indent="-419100" marL="457200" rtl="0" lvl="0">
              <a:buClr>
                <a:srgbClr val="999999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999999"/>
                </a:solidFill>
              </a:rPr>
              <a:t>Congestion control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58" id="2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59" id="2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Closing a subflow connection</a:t>
            </a:r>
          </a:p>
        </p:txBody>
      </p:sp>
      <p:sp>
        <p:nvSpPr>
          <p:cNvPr name="Shape 260" id="26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Two cases of TCP-FIN: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FINs are subﬂow speciﬁc, which means that the connection will be closed by a timeout, ﬁnishing with an error. 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FINs sent on any subﬂow mean connection FIN. This means subﬂows cannot be torn-down except with the whole connection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64" id="2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5" id="2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Outline</a:t>
            </a:r>
          </a:p>
        </p:txBody>
      </p:sp>
      <p:sp>
        <p:nvSpPr>
          <p:cNvPr name="Shape 266" id="26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rgbClr val="999999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999999"/>
                </a:solidFill>
              </a:rPr>
              <a:t>Introduction and motivation</a:t>
            </a:r>
          </a:p>
          <a:p>
            <a:r>
              <a:t/>
            </a:r>
          </a:p>
          <a:p>
            <a:pPr indent="-419100" marL="457200" rtl="0" lvl="0">
              <a:buClr>
                <a:srgbClr val="999999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999999"/>
                </a:solidFill>
              </a:rPr>
              <a:t>MPTCP connection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MPTCP data sequence number</a:t>
            </a:r>
          </a:p>
          <a:p>
            <a:r>
              <a:t/>
            </a:r>
          </a:p>
          <a:p>
            <a:pPr indent="-419100" marL="457200" rtl="0" lvl="0">
              <a:buClr>
                <a:srgbClr val="999999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999999"/>
                </a:solidFill>
              </a:rPr>
              <a:t>Congestion control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70" id="2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71" id="27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Sequence numbers</a:t>
            </a:r>
          </a:p>
        </p:txBody>
      </p:sp>
      <p:sp>
        <p:nvSpPr>
          <p:cNvPr name="Shape 272" id="272"/>
          <p:cNvSpPr txBox="1"/>
          <p:nvPr>
            <p:ph type="body" idx="1"/>
          </p:nvPr>
        </p:nvSpPr>
        <p:spPr>
          <a:xfrm>
            <a:off y="1600200" x="457200"/>
            <a:ext cy="4967700" cx="8181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
</a:t>
            </a:r>
            <a:r>
              <a:rPr lang="en"/>
              <a:t>Options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One sequence space shared across all paths?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One sequence space per path, plus an extra one to put data back in the correct order at the receiver?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76" id="2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77" id="27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Single sequence space is not</a:t>
            </a:r>
          </a:p>
          <a:p>
            <a:pPr rtl="0" lvl="0">
              <a:buNone/>
            </a:pPr>
            <a:r>
              <a:rPr lang="en"/>
              <a:t>enough</a:t>
            </a:r>
          </a:p>
        </p:txBody>
      </p:sp>
      <p:cxnSp>
        <p:nvCxnSpPr>
          <p:cNvPr name="Shape 278" id="278"/>
          <p:cNvCxnSpPr/>
          <p:nvPr/>
        </p:nvCxnSpPr>
        <p:spPr>
          <a:xfrm>
            <a:off y="2847100" x="2267975"/>
            <a:ext cy="3940799" cx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279" id="279"/>
          <p:cNvSpPr txBox="1"/>
          <p:nvPr/>
        </p:nvSpPr>
        <p:spPr>
          <a:xfrm>
            <a:off y="2061593" x="2267975"/>
            <a:ext cy="457200" cx="1011000"/>
          </a:xfrm>
          <a:prstGeom prst="rect">
            <a:avLst/>
          </a:prstGeom>
          <a:noFill/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 sz="1800" b="1"/>
              <a:t>Host A</a:t>
            </a:r>
          </a:p>
        </p:txBody>
      </p:sp>
      <p:sp>
        <p:nvSpPr>
          <p:cNvPr name="Shape 280" id="280"/>
          <p:cNvSpPr txBox="1"/>
          <p:nvPr/>
        </p:nvSpPr>
        <p:spPr>
          <a:xfrm>
            <a:off y="2061593" x="5974075"/>
            <a:ext cy="457200" cx="1176900"/>
          </a:xfrm>
          <a:prstGeom prst="rect">
            <a:avLst/>
          </a:prstGeom>
          <a:noFill/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 sz="1800" b="1"/>
              <a:t>Host B</a:t>
            </a:r>
          </a:p>
        </p:txBody>
      </p:sp>
      <p:cxnSp>
        <p:nvCxnSpPr>
          <p:cNvPr name="Shape 281" id="281"/>
          <p:cNvCxnSpPr/>
          <p:nvPr/>
        </p:nvCxnSpPr>
        <p:spPr>
          <a:xfrm>
            <a:off y="2883200" x="6562525"/>
            <a:ext cy="3949799" cx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82" id="282"/>
          <p:cNvCxnSpPr/>
          <p:nvPr/>
        </p:nvCxnSpPr>
        <p:spPr>
          <a:xfrm>
            <a:off y="4649200" x="3278975"/>
            <a:ext cy="460200" cx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283" id="283"/>
          <p:cNvSpPr txBox="1"/>
          <p:nvPr/>
        </p:nvSpPr>
        <p:spPr>
          <a:xfrm>
            <a:off y="2389900" x="1508525"/>
            <a:ext cy="457200" cx="15188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buNone/>
            </a:pPr>
            <a:r>
              <a:rPr lang="en" sz="1200"/>
              <a:t>Address A1</a:t>
            </a:r>
          </a:p>
        </p:txBody>
      </p:sp>
      <p:sp>
        <p:nvSpPr>
          <p:cNvPr name="Shape 284" id="284"/>
          <p:cNvSpPr txBox="1"/>
          <p:nvPr/>
        </p:nvSpPr>
        <p:spPr>
          <a:xfrm>
            <a:off y="2389900" x="2519525"/>
            <a:ext cy="457200" cx="15188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buNone/>
            </a:pPr>
            <a:r>
              <a:rPr lang="en" sz="1200"/>
              <a:t>Address A2</a:t>
            </a:r>
          </a:p>
        </p:txBody>
      </p:sp>
      <p:grpSp>
        <p:nvGrpSpPr>
          <p:cNvPr name="Shape 285" id="285"/>
          <p:cNvGrpSpPr/>
          <p:nvPr/>
        </p:nvGrpSpPr>
        <p:grpSpPr>
          <a:xfrm>
            <a:off y="3075700" x="2270950"/>
            <a:ext cy="339900" cx="4304400"/>
            <a:chOff y="2466100" x="1813750"/>
            <a:chExt cy="339900" cx="4304400"/>
          </a:xfrm>
        </p:grpSpPr>
        <p:cxnSp>
          <p:nvCxnSpPr>
            <p:cNvPr name="Shape 286" id="286"/>
            <p:cNvCxnSpPr/>
            <p:nvPr/>
          </p:nvCxnSpPr>
          <p:spPr>
            <a:xfrm>
              <a:off y="2797350" x="1813750"/>
              <a:ext cy="0" cx="43044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287" id="287"/>
            <p:cNvSpPr txBox="1"/>
            <p:nvPr/>
          </p:nvSpPr>
          <p:spPr>
            <a:xfrm>
              <a:off y="2466100" x="1831875"/>
              <a:ext cy="339900" cx="36576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/>
                <a:t>SEQ: 1400</a:t>
              </a:r>
            </a:p>
          </p:txBody>
        </p:sp>
      </p:grpSp>
      <p:grpSp>
        <p:nvGrpSpPr>
          <p:cNvPr name="Shape 288" id="288"/>
          <p:cNvGrpSpPr/>
          <p:nvPr/>
        </p:nvGrpSpPr>
        <p:grpSpPr>
          <a:xfrm>
            <a:off y="3434000" x="2289074"/>
            <a:ext cy="339900" cx="4259100"/>
            <a:chOff y="2900600" x="1831874"/>
            <a:chExt cy="339900" cx="4259100"/>
          </a:xfrm>
        </p:grpSpPr>
        <p:cxnSp>
          <p:nvCxnSpPr>
            <p:cNvPr name="Shape 289" id="289"/>
            <p:cNvCxnSpPr/>
            <p:nvPr/>
          </p:nvCxnSpPr>
          <p:spPr>
            <a:xfrm rot="10800000">
              <a:off y="3240500" x="1831874"/>
              <a:ext cy="0" cx="42591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290" id="290"/>
            <p:cNvSpPr txBox="1"/>
            <p:nvPr/>
          </p:nvSpPr>
          <p:spPr>
            <a:xfrm>
              <a:off y="2900600" x="2433375"/>
              <a:ext cy="339900" cx="36576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algn="r" rtl="0" lvl="0">
                <a:buNone/>
              </a:pPr>
              <a:r>
                <a:rPr lang="en"/>
                <a:t>ACK: 1401</a:t>
              </a:r>
            </a:p>
          </p:txBody>
        </p:sp>
      </p:grpSp>
      <p:grpSp>
        <p:nvGrpSpPr>
          <p:cNvPr name="Shape 291" id="291"/>
          <p:cNvGrpSpPr/>
          <p:nvPr/>
        </p:nvGrpSpPr>
        <p:grpSpPr>
          <a:xfrm>
            <a:off y="3812625" x="2270950"/>
            <a:ext cy="339900" cx="4304400"/>
            <a:chOff y="2466100" x="1813750"/>
            <a:chExt cy="339900" cx="4304400"/>
          </a:xfrm>
        </p:grpSpPr>
        <p:cxnSp>
          <p:nvCxnSpPr>
            <p:cNvPr name="Shape 292" id="292"/>
            <p:cNvCxnSpPr/>
            <p:nvPr/>
          </p:nvCxnSpPr>
          <p:spPr>
            <a:xfrm>
              <a:off y="2797350" x="1813750"/>
              <a:ext cy="0" cx="43044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293" id="293"/>
            <p:cNvSpPr txBox="1"/>
            <p:nvPr/>
          </p:nvSpPr>
          <p:spPr>
            <a:xfrm>
              <a:off y="2466100" x="1831875"/>
              <a:ext cy="339900" cx="36576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/>
                <a:t>SEQ: 1401</a:t>
              </a:r>
            </a:p>
          </p:txBody>
        </p:sp>
      </p:grpSp>
      <p:grpSp>
        <p:nvGrpSpPr>
          <p:cNvPr name="Shape 294" id="294"/>
          <p:cNvGrpSpPr/>
          <p:nvPr/>
        </p:nvGrpSpPr>
        <p:grpSpPr>
          <a:xfrm>
            <a:off y="4547050" x="3295094"/>
            <a:ext cy="339900" cx="2039424"/>
            <a:chOff y="2466100" x="1813750"/>
            <a:chExt cy="339900" cx="4304400"/>
          </a:xfrm>
        </p:grpSpPr>
        <p:cxnSp>
          <p:nvCxnSpPr>
            <p:cNvPr name="Shape 295" id="295"/>
            <p:cNvCxnSpPr/>
            <p:nvPr/>
          </p:nvCxnSpPr>
          <p:spPr>
            <a:xfrm>
              <a:off y="2797350" x="1813750"/>
              <a:ext cy="0" cx="43044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296" id="296"/>
            <p:cNvSpPr txBox="1"/>
            <p:nvPr/>
          </p:nvSpPr>
          <p:spPr>
            <a:xfrm>
              <a:off y="2466100" x="1831875"/>
              <a:ext cy="339900" cx="40845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/>
                <a:t>SYN SEQ: 1402</a:t>
              </a:r>
            </a:p>
          </p:txBody>
        </p:sp>
      </p:grpSp>
      <p:sp>
        <p:nvSpPr>
          <p:cNvPr name="Shape 297" id="297"/>
          <p:cNvSpPr txBox="1"/>
          <p:nvPr/>
        </p:nvSpPr>
        <p:spPr>
          <a:xfrm>
            <a:off y="2426000" x="5803075"/>
            <a:ext cy="457200" cx="15188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buNone/>
            </a:pPr>
            <a:r>
              <a:rPr lang="en" sz="1200"/>
              <a:t>Address B1</a:t>
            </a:r>
          </a:p>
        </p:txBody>
      </p:sp>
      <p:grpSp>
        <p:nvGrpSpPr>
          <p:cNvPr name="Shape 298" id="298"/>
          <p:cNvGrpSpPr/>
          <p:nvPr/>
        </p:nvGrpSpPr>
        <p:grpSpPr>
          <a:xfrm>
            <a:off y="4152525" x="2293599"/>
            <a:ext cy="339900" cx="4268925"/>
            <a:chOff y="3771525" x="2293599"/>
            <a:chExt cy="339900" cx="4268925"/>
          </a:xfrm>
        </p:grpSpPr>
        <p:cxnSp>
          <p:nvCxnSpPr>
            <p:cNvPr name="Shape 299" id="299"/>
            <p:cNvCxnSpPr/>
            <p:nvPr/>
          </p:nvCxnSpPr>
          <p:spPr>
            <a:xfrm rot="10800000">
              <a:off y="4105775" x="2293599"/>
              <a:ext cy="0" cx="42591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300" id="300"/>
            <p:cNvSpPr txBox="1"/>
            <p:nvPr/>
          </p:nvSpPr>
          <p:spPr>
            <a:xfrm>
              <a:off y="3771525" x="2904925"/>
              <a:ext cy="339900" cx="36576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algn="r" rtl="0" lvl="0">
                <a:buNone/>
              </a:pPr>
              <a:r>
                <a:rPr lang="en"/>
                <a:t>ACK: 1402</a:t>
              </a:r>
            </a:p>
          </p:txBody>
        </p:sp>
      </p:grpSp>
      <p:grpSp>
        <p:nvGrpSpPr>
          <p:cNvPr name="Shape 301" id="301"/>
          <p:cNvGrpSpPr/>
          <p:nvPr/>
        </p:nvGrpSpPr>
        <p:grpSpPr>
          <a:xfrm>
            <a:off y="5560225" x="2306424"/>
            <a:ext cy="339900" cx="4268925"/>
            <a:chOff y="3771525" x="2293599"/>
            <a:chExt cy="339900" cx="4268925"/>
          </a:xfrm>
        </p:grpSpPr>
        <p:cxnSp>
          <p:nvCxnSpPr>
            <p:cNvPr name="Shape 302" id="302"/>
            <p:cNvCxnSpPr/>
            <p:nvPr/>
          </p:nvCxnSpPr>
          <p:spPr>
            <a:xfrm rot="10800000">
              <a:off y="4105775" x="2293599"/>
              <a:ext cy="0" cx="42591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303" id="303"/>
            <p:cNvSpPr txBox="1"/>
            <p:nvPr/>
          </p:nvSpPr>
          <p:spPr>
            <a:xfrm>
              <a:off y="3771525" x="2904925"/>
              <a:ext cy="339900" cx="36576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algn="r" rtl="0" lvl="0">
                <a:buNone/>
              </a:pPr>
              <a:r>
                <a:rPr lang="en"/>
                <a:t>ACK: 1402</a:t>
              </a:r>
            </a:p>
          </p:txBody>
        </p:sp>
      </p:grpSp>
      <p:grpSp>
        <p:nvGrpSpPr>
          <p:cNvPr name="Shape 304" id="304"/>
          <p:cNvGrpSpPr/>
          <p:nvPr/>
        </p:nvGrpSpPr>
        <p:grpSpPr>
          <a:xfrm>
            <a:off y="5147125" x="2266425"/>
            <a:ext cy="339900" cx="4304400"/>
            <a:chOff y="2466100" x="1813750"/>
            <a:chExt cy="339900" cx="4304400"/>
          </a:xfrm>
        </p:grpSpPr>
        <p:cxnSp>
          <p:nvCxnSpPr>
            <p:cNvPr name="Shape 305" id="305"/>
            <p:cNvCxnSpPr/>
            <p:nvPr/>
          </p:nvCxnSpPr>
          <p:spPr>
            <a:xfrm>
              <a:off y="2797350" x="1813750"/>
              <a:ext cy="0" cx="43044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306" id="306"/>
            <p:cNvSpPr txBox="1"/>
            <p:nvPr/>
          </p:nvSpPr>
          <p:spPr>
            <a:xfrm>
              <a:off y="2466100" x="1831875"/>
              <a:ext cy="339900" cx="36576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/>
                <a:t>SEQ: 1403</a:t>
              </a:r>
            </a:p>
          </p:txBody>
        </p:sp>
      </p:grpSp>
      <p:grpSp>
        <p:nvGrpSpPr>
          <p:cNvPr name="Shape 307" id="307"/>
          <p:cNvGrpSpPr/>
          <p:nvPr/>
        </p:nvGrpSpPr>
        <p:grpSpPr>
          <a:xfrm>
            <a:off y="6371350" x="2313599"/>
            <a:ext cy="339900" cx="4268925"/>
            <a:chOff y="3771525" x="2293599"/>
            <a:chExt cy="339900" cx="4268925"/>
          </a:xfrm>
        </p:grpSpPr>
        <p:cxnSp>
          <p:nvCxnSpPr>
            <p:cNvPr name="Shape 308" id="308"/>
            <p:cNvCxnSpPr/>
            <p:nvPr/>
          </p:nvCxnSpPr>
          <p:spPr>
            <a:xfrm rot="10800000">
              <a:off y="4105775" x="2293599"/>
              <a:ext cy="0" cx="42591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309" id="309"/>
            <p:cNvSpPr txBox="1"/>
            <p:nvPr/>
          </p:nvSpPr>
          <p:spPr>
            <a:xfrm>
              <a:off y="3771525" x="2904925"/>
              <a:ext cy="339900" cx="36576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algn="r" rtl="0" lvl="0">
                <a:buNone/>
              </a:pPr>
              <a:r>
                <a:rPr lang="en"/>
                <a:t>ACK: 1402</a:t>
              </a:r>
            </a:p>
          </p:txBody>
        </p:sp>
      </p:grpSp>
      <p:grpSp>
        <p:nvGrpSpPr>
          <p:cNvPr name="Shape 310" id="310"/>
          <p:cNvGrpSpPr/>
          <p:nvPr/>
        </p:nvGrpSpPr>
        <p:grpSpPr>
          <a:xfrm>
            <a:off y="5958250" x="2273600"/>
            <a:ext cy="339900" cx="4304400"/>
            <a:chOff y="2466100" x="1813750"/>
            <a:chExt cy="339900" cx="4304400"/>
          </a:xfrm>
        </p:grpSpPr>
        <p:cxnSp>
          <p:nvCxnSpPr>
            <p:cNvPr name="Shape 311" id="311"/>
            <p:cNvCxnSpPr/>
            <p:nvPr/>
          </p:nvCxnSpPr>
          <p:spPr>
            <a:xfrm>
              <a:off y="2797350" x="1813750"/>
              <a:ext cy="0" cx="43044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312" id="312"/>
            <p:cNvSpPr txBox="1"/>
            <p:nvPr/>
          </p:nvSpPr>
          <p:spPr>
            <a:xfrm>
              <a:off y="2466100" x="1831875"/>
              <a:ext cy="339900" cx="36576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/>
                <a:t>SEQ: 1404</a:t>
              </a:r>
            </a:p>
          </p:txBody>
        </p:sp>
      </p:grpSp>
      <p:sp>
        <p:nvSpPr>
          <p:cNvPr name="Shape 313" id="313"/>
          <p:cNvSpPr txBox="1"/>
          <p:nvPr/>
        </p:nvSpPr>
        <p:spPr>
          <a:xfrm>
            <a:off y="1580275" x="842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1400</a:t>
            </a:r>
          </a:p>
        </p:txBody>
      </p:sp>
      <p:sp>
        <p:nvSpPr>
          <p:cNvPr name="Shape 314" id="314"/>
          <p:cNvSpPr txBox="1"/>
          <p:nvPr/>
        </p:nvSpPr>
        <p:spPr>
          <a:xfrm>
            <a:off y="1580275" x="7010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1401</a:t>
            </a:r>
          </a:p>
        </p:txBody>
      </p:sp>
      <p:sp>
        <p:nvSpPr>
          <p:cNvPr name="Shape 315" id="315"/>
          <p:cNvSpPr txBox="1"/>
          <p:nvPr/>
        </p:nvSpPr>
        <p:spPr>
          <a:xfrm>
            <a:off y="1580275" x="13178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1402</a:t>
            </a:r>
          </a:p>
        </p:txBody>
      </p:sp>
      <p:sp>
        <p:nvSpPr>
          <p:cNvPr name="Shape 316" id="316"/>
          <p:cNvSpPr txBox="1"/>
          <p:nvPr/>
        </p:nvSpPr>
        <p:spPr>
          <a:xfrm>
            <a:off y="1580275" x="19346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1403</a:t>
            </a:r>
          </a:p>
        </p:txBody>
      </p:sp>
      <p:sp>
        <p:nvSpPr>
          <p:cNvPr name="Shape 317" id="317"/>
          <p:cNvSpPr txBox="1"/>
          <p:nvPr/>
        </p:nvSpPr>
        <p:spPr>
          <a:xfrm>
            <a:off y="1580275" x="25514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1404</a:t>
            </a:r>
          </a:p>
        </p:txBody>
      </p:sp>
      <p:sp>
        <p:nvSpPr>
          <p:cNvPr name="Shape 318" id="318"/>
          <p:cNvSpPr txBox="1"/>
          <p:nvPr/>
        </p:nvSpPr>
        <p:spPr>
          <a:xfrm>
            <a:off y="1616375" x="53811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1400</a:t>
            </a:r>
          </a:p>
        </p:txBody>
      </p:sp>
      <p:sp>
        <p:nvSpPr>
          <p:cNvPr name="Shape 319" id="319"/>
          <p:cNvSpPr txBox="1"/>
          <p:nvPr/>
        </p:nvSpPr>
        <p:spPr>
          <a:xfrm>
            <a:off y="1616375" x="59979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1401</a:t>
            </a:r>
          </a:p>
        </p:txBody>
      </p:sp>
      <p:sp>
        <p:nvSpPr>
          <p:cNvPr name="Shape 320" id="320"/>
          <p:cNvSpPr txBox="1"/>
          <p:nvPr/>
        </p:nvSpPr>
        <p:spPr>
          <a:xfrm>
            <a:off y="1616375" x="66147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321" id="321"/>
          <p:cNvSpPr txBox="1"/>
          <p:nvPr/>
        </p:nvSpPr>
        <p:spPr>
          <a:xfrm>
            <a:off y="1616375" x="72315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1403</a:t>
            </a:r>
          </a:p>
        </p:txBody>
      </p:sp>
      <p:sp>
        <p:nvSpPr>
          <p:cNvPr name="Shape 322" id="322"/>
          <p:cNvSpPr txBox="1"/>
          <p:nvPr/>
        </p:nvSpPr>
        <p:spPr>
          <a:xfrm>
            <a:off y="1616375" x="78483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1404</a:t>
            </a:r>
          </a:p>
        </p:txBody>
      </p:sp>
      <p:sp>
        <p:nvSpPr>
          <p:cNvPr name="Shape 323" id="323"/>
          <p:cNvSpPr/>
          <p:nvPr/>
        </p:nvSpPr>
        <p:spPr>
          <a:xfrm>
            <a:off y="4691800" x="5114900"/>
            <a:ext cy="375000" cx="375000"/>
          </a:xfrm>
          <a:prstGeom prst="mathMultiply">
            <a:avLst>
              <a:gd name="adj1" fmla="val 23520"/>
            </a:avLst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cxnSp>
        <p:nvCxnSpPr>
          <p:cNvPr name="Shape 324" id="324"/>
          <p:cNvCxnSpPr>
            <a:stCxn id="284" idx="2"/>
          </p:cNvCxnSpPr>
          <p:nvPr/>
        </p:nvCxnSpPr>
        <p:spPr>
          <a:xfrm>
            <a:off y="2847100" x="3278974"/>
            <a:ext cy="1765500" cx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len="lg" type="none" w="lg"/>
            <a:tailEnd len="lg" type="none" w="lg"/>
          </a:ln>
        </p:spPr>
      </p:cxn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28" id="3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9" id="3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Separate sequence space per subflow</a:t>
            </a:r>
          </a:p>
        </p:txBody>
      </p:sp>
      <p:sp>
        <p:nvSpPr>
          <p:cNvPr name="Shape 330" id="33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
</a:t>
            </a:r>
            <a:r>
              <a:rPr lang="en"/>
              <a:t>Each subflow has its own sequence number space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Data sequence numbers (DSN) are mapped on the subflow that sends them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DSN is also called MPTCP sequence numbers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name="Shape 334" id="3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name="Shape 335" id="335"/>
          <p:cNvCxnSpPr/>
          <p:nvPr/>
        </p:nvCxnSpPr>
        <p:spPr>
          <a:xfrm>
            <a:off y="2466100" x="2267975"/>
            <a:ext cy="3704099" cx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336" id="336"/>
          <p:cNvSpPr txBox="1"/>
          <p:nvPr/>
        </p:nvSpPr>
        <p:spPr>
          <a:xfrm>
            <a:off y="1680593" x="2267975"/>
            <a:ext cy="457200" cx="1011000"/>
          </a:xfrm>
          <a:prstGeom prst="rect">
            <a:avLst/>
          </a:prstGeom>
          <a:noFill/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 sz="1800" b="1"/>
              <a:t>Host A</a:t>
            </a:r>
          </a:p>
        </p:txBody>
      </p:sp>
      <p:sp>
        <p:nvSpPr>
          <p:cNvPr name="Shape 337" id="337"/>
          <p:cNvSpPr txBox="1"/>
          <p:nvPr/>
        </p:nvSpPr>
        <p:spPr>
          <a:xfrm>
            <a:off y="1680593" x="5974075"/>
            <a:ext cy="457200" cx="1176900"/>
          </a:xfrm>
          <a:prstGeom prst="rect">
            <a:avLst/>
          </a:prstGeom>
          <a:noFill/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 sz="1800" b="1"/>
              <a:t>Host B</a:t>
            </a:r>
          </a:p>
        </p:txBody>
      </p:sp>
      <p:cxnSp>
        <p:nvCxnSpPr>
          <p:cNvPr name="Shape 338" id="338"/>
          <p:cNvCxnSpPr/>
          <p:nvPr/>
        </p:nvCxnSpPr>
        <p:spPr>
          <a:xfrm>
            <a:off y="2502200" x="6562525"/>
            <a:ext cy="3586800" cx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339" id="339"/>
          <p:cNvCxnSpPr/>
          <p:nvPr/>
        </p:nvCxnSpPr>
        <p:spPr>
          <a:xfrm>
            <a:off y="4076700" x="3278975"/>
            <a:ext cy="624599" cx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340" id="340"/>
          <p:cNvSpPr txBox="1"/>
          <p:nvPr/>
        </p:nvSpPr>
        <p:spPr>
          <a:xfrm>
            <a:off y="2008900" x="1508525"/>
            <a:ext cy="457200" cx="15188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buNone/>
            </a:pPr>
            <a:r>
              <a:rPr lang="en" sz="1200"/>
              <a:t>Address A1</a:t>
            </a:r>
          </a:p>
        </p:txBody>
      </p:sp>
      <p:sp>
        <p:nvSpPr>
          <p:cNvPr name="Shape 341" id="341"/>
          <p:cNvSpPr txBox="1"/>
          <p:nvPr/>
        </p:nvSpPr>
        <p:spPr>
          <a:xfrm>
            <a:off y="2008900" x="2519525"/>
            <a:ext cy="457200" cx="15188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buNone/>
            </a:pPr>
            <a:r>
              <a:rPr lang="en" sz="1200"/>
              <a:t>Address A2</a:t>
            </a:r>
          </a:p>
        </p:txBody>
      </p:sp>
      <p:grpSp>
        <p:nvGrpSpPr>
          <p:cNvPr name="Shape 342" id="342"/>
          <p:cNvGrpSpPr/>
          <p:nvPr/>
        </p:nvGrpSpPr>
        <p:grpSpPr>
          <a:xfrm>
            <a:off y="2389900" x="2270950"/>
            <a:ext cy="339900" cx="4304400"/>
            <a:chOff y="2466100" x="1813750"/>
            <a:chExt cy="339900" cx="4304400"/>
          </a:xfrm>
        </p:grpSpPr>
        <p:cxnSp>
          <p:nvCxnSpPr>
            <p:cNvPr name="Shape 343" id="343"/>
            <p:cNvCxnSpPr/>
            <p:nvPr/>
          </p:nvCxnSpPr>
          <p:spPr>
            <a:xfrm>
              <a:off y="2797350" x="1813750"/>
              <a:ext cy="0" cx="43044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344" id="344"/>
            <p:cNvSpPr txBox="1"/>
            <p:nvPr/>
          </p:nvSpPr>
          <p:spPr>
            <a:xfrm>
              <a:off y="2466100" x="1831875"/>
              <a:ext cy="339900" cx="36576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/>
                <a:t>SEQ: 1400, DSN: 19600</a:t>
              </a:r>
            </a:p>
          </p:txBody>
        </p:sp>
      </p:grpSp>
      <p:grpSp>
        <p:nvGrpSpPr>
          <p:cNvPr name="Shape 345" id="345"/>
          <p:cNvGrpSpPr/>
          <p:nvPr/>
        </p:nvGrpSpPr>
        <p:grpSpPr>
          <a:xfrm>
            <a:off y="2748200" x="2289074"/>
            <a:ext cy="339900" cx="4259100"/>
            <a:chOff y="2900600" x="1831874"/>
            <a:chExt cy="339900" cx="4259100"/>
          </a:xfrm>
        </p:grpSpPr>
        <p:cxnSp>
          <p:nvCxnSpPr>
            <p:cNvPr name="Shape 346" id="346"/>
            <p:cNvCxnSpPr/>
            <p:nvPr/>
          </p:nvCxnSpPr>
          <p:spPr>
            <a:xfrm rot="10800000">
              <a:off y="3240500" x="1831874"/>
              <a:ext cy="0" cx="42591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347" id="347"/>
            <p:cNvSpPr txBox="1"/>
            <p:nvPr/>
          </p:nvSpPr>
          <p:spPr>
            <a:xfrm>
              <a:off y="2900600" x="2433375"/>
              <a:ext cy="339900" cx="36576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algn="r" rtl="0" lvl="0">
                <a:buNone/>
              </a:pPr>
              <a:r>
                <a:rPr lang="en"/>
                <a:t>ACK: 1401, DA: 19601</a:t>
              </a:r>
            </a:p>
          </p:txBody>
        </p:sp>
      </p:grpSp>
      <p:grpSp>
        <p:nvGrpSpPr>
          <p:cNvPr name="Shape 348" id="348"/>
          <p:cNvGrpSpPr/>
          <p:nvPr/>
        </p:nvGrpSpPr>
        <p:grpSpPr>
          <a:xfrm>
            <a:off y="3126825" x="2270950"/>
            <a:ext cy="339900" cx="4304400"/>
            <a:chOff y="2466100" x="1813750"/>
            <a:chExt cy="339900" cx="4304400"/>
          </a:xfrm>
        </p:grpSpPr>
        <p:cxnSp>
          <p:nvCxnSpPr>
            <p:cNvPr name="Shape 349" id="349"/>
            <p:cNvCxnSpPr/>
            <p:nvPr/>
          </p:nvCxnSpPr>
          <p:spPr>
            <a:xfrm>
              <a:off y="2797350" x="1813750"/>
              <a:ext cy="0" cx="43044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350" id="350"/>
            <p:cNvSpPr txBox="1"/>
            <p:nvPr/>
          </p:nvSpPr>
          <p:spPr>
            <a:xfrm>
              <a:off y="2466100" x="1831875"/>
              <a:ext cy="339900" cx="36576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/>
                <a:t>SEQ: 1401, DSN: 19601</a:t>
              </a:r>
            </a:p>
          </p:txBody>
        </p:sp>
      </p:grpSp>
      <p:grpSp>
        <p:nvGrpSpPr>
          <p:cNvPr name="Shape 351" id="351"/>
          <p:cNvGrpSpPr/>
          <p:nvPr/>
        </p:nvGrpSpPr>
        <p:grpSpPr>
          <a:xfrm>
            <a:off y="3861250" x="3295070"/>
            <a:ext cy="339900" cx="3257569"/>
            <a:chOff y="2466100" x="1813750"/>
            <a:chExt cy="339900" cx="4304400"/>
          </a:xfrm>
        </p:grpSpPr>
        <p:cxnSp>
          <p:nvCxnSpPr>
            <p:cNvPr name="Shape 352" id="352"/>
            <p:cNvCxnSpPr/>
            <p:nvPr/>
          </p:nvCxnSpPr>
          <p:spPr>
            <a:xfrm>
              <a:off y="2797350" x="1813750"/>
              <a:ext cy="0" cx="43044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353" id="353"/>
            <p:cNvSpPr txBox="1"/>
            <p:nvPr/>
          </p:nvSpPr>
          <p:spPr>
            <a:xfrm>
              <a:off y="2466100" x="1831875"/>
              <a:ext cy="339900" cx="40845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/>
                <a:t>SEQ: 7001, DSN: 19602</a:t>
              </a:r>
            </a:p>
          </p:txBody>
        </p:sp>
      </p:grpSp>
      <p:sp>
        <p:nvSpPr>
          <p:cNvPr name="Shape 354" id="354"/>
          <p:cNvSpPr txBox="1"/>
          <p:nvPr/>
        </p:nvSpPr>
        <p:spPr>
          <a:xfrm>
            <a:off y="2045000" x="5803075"/>
            <a:ext cy="457200" cx="15188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buNone/>
            </a:pPr>
            <a:r>
              <a:rPr lang="en" sz="1200"/>
              <a:t>Address B1</a:t>
            </a:r>
          </a:p>
        </p:txBody>
      </p:sp>
      <p:grpSp>
        <p:nvGrpSpPr>
          <p:cNvPr name="Shape 355" id="355"/>
          <p:cNvGrpSpPr/>
          <p:nvPr/>
        </p:nvGrpSpPr>
        <p:grpSpPr>
          <a:xfrm>
            <a:off y="3466725" x="2291337"/>
            <a:ext cy="339900" cx="4268925"/>
            <a:chOff y="3771525" x="2293599"/>
            <a:chExt cy="339900" cx="4268925"/>
          </a:xfrm>
        </p:grpSpPr>
        <p:cxnSp>
          <p:nvCxnSpPr>
            <p:cNvPr name="Shape 356" id="356"/>
            <p:cNvCxnSpPr/>
            <p:nvPr/>
          </p:nvCxnSpPr>
          <p:spPr>
            <a:xfrm rot="10800000">
              <a:off y="4105775" x="2293599"/>
              <a:ext cy="0" cx="42591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357" id="357"/>
            <p:cNvSpPr txBox="1"/>
            <p:nvPr/>
          </p:nvSpPr>
          <p:spPr>
            <a:xfrm>
              <a:off y="3771525" x="2904925"/>
              <a:ext cy="339900" cx="36576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algn="r" rtl="0" lvl="0">
                <a:buNone/>
              </a:pPr>
              <a:r>
                <a:rPr lang="en"/>
                <a:t>ACK: 1402, DA: 19602</a:t>
              </a:r>
            </a:p>
          </p:txBody>
        </p:sp>
      </p:grpSp>
      <p:grpSp>
        <p:nvGrpSpPr>
          <p:cNvPr name="Shape 358" id="358"/>
          <p:cNvGrpSpPr/>
          <p:nvPr/>
        </p:nvGrpSpPr>
        <p:grpSpPr>
          <a:xfrm>
            <a:off y="4950625" x="2306424"/>
            <a:ext cy="339900" cx="4268925"/>
            <a:chOff y="3771525" x="2293599"/>
            <a:chExt cy="339900" cx="4268925"/>
          </a:xfrm>
        </p:grpSpPr>
        <p:cxnSp>
          <p:nvCxnSpPr>
            <p:cNvPr name="Shape 359" id="359"/>
            <p:cNvCxnSpPr/>
            <p:nvPr/>
          </p:nvCxnSpPr>
          <p:spPr>
            <a:xfrm rot="10800000">
              <a:off y="4105775" x="2293599"/>
              <a:ext cy="0" cx="42591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360" id="360"/>
            <p:cNvSpPr txBox="1"/>
            <p:nvPr/>
          </p:nvSpPr>
          <p:spPr>
            <a:xfrm>
              <a:off y="3771525" x="2904925"/>
              <a:ext cy="339900" cx="36576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algn="r" rtl="0" lvl="0">
                <a:buNone/>
              </a:pPr>
              <a:r>
                <a:rPr lang="en"/>
                <a:t>ACK: 1403, DA: 19604</a:t>
              </a:r>
            </a:p>
          </p:txBody>
        </p:sp>
      </p:grpSp>
      <p:grpSp>
        <p:nvGrpSpPr>
          <p:cNvPr name="Shape 361" id="361"/>
          <p:cNvGrpSpPr/>
          <p:nvPr/>
        </p:nvGrpSpPr>
        <p:grpSpPr>
          <a:xfrm>
            <a:off y="4613725" x="2266425"/>
            <a:ext cy="339900" cx="4304400"/>
            <a:chOff y="2466100" x="1813750"/>
            <a:chExt cy="339900" cx="4304400"/>
          </a:xfrm>
        </p:grpSpPr>
        <p:cxnSp>
          <p:nvCxnSpPr>
            <p:cNvPr name="Shape 362" id="362"/>
            <p:cNvCxnSpPr/>
            <p:nvPr/>
          </p:nvCxnSpPr>
          <p:spPr>
            <a:xfrm>
              <a:off y="2797350" x="1813750"/>
              <a:ext cy="0" cx="43044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363" id="363"/>
            <p:cNvSpPr txBox="1"/>
            <p:nvPr/>
          </p:nvSpPr>
          <p:spPr>
            <a:xfrm>
              <a:off y="2466100" x="1831875"/>
              <a:ext cy="339900" cx="36576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/>
                <a:t>SEQ: 1402, DSN: 19603</a:t>
              </a:r>
            </a:p>
          </p:txBody>
        </p:sp>
      </p:grpSp>
      <p:sp>
        <p:nvSpPr>
          <p:cNvPr name="Shape 364" id="364"/>
          <p:cNvSpPr txBox="1"/>
          <p:nvPr/>
        </p:nvSpPr>
        <p:spPr>
          <a:xfrm>
            <a:off y="473375" x="9544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1400</a:t>
            </a:r>
          </a:p>
        </p:txBody>
      </p:sp>
      <p:sp>
        <p:nvSpPr>
          <p:cNvPr name="Shape 365" id="365"/>
          <p:cNvSpPr txBox="1"/>
          <p:nvPr/>
        </p:nvSpPr>
        <p:spPr>
          <a:xfrm>
            <a:off y="473375" x="15712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1401</a:t>
            </a:r>
          </a:p>
        </p:txBody>
      </p:sp>
      <p:sp>
        <p:nvSpPr>
          <p:cNvPr name="Shape 366" id="366"/>
          <p:cNvSpPr txBox="1"/>
          <p:nvPr/>
        </p:nvSpPr>
        <p:spPr>
          <a:xfrm>
            <a:off y="473375" x="28048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1402</a:t>
            </a:r>
          </a:p>
        </p:txBody>
      </p:sp>
      <p:sp>
        <p:nvSpPr>
          <p:cNvPr name="Shape 367" id="367"/>
          <p:cNvSpPr txBox="1"/>
          <p:nvPr/>
        </p:nvSpPr>
        <p:spPr>
          <a:xfrm>
            <a:off y="473375" x="59907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1400</a:t>
            </a:r>
          </a:p>
        </p:txBody>
      </p:sp>
      <p:sp>
        <p:nvSpPr>
          <p:cNvPr name="Shape 368" id="368"/>
          <p:cNvSpPr txBox="1"/>
          <p:nvPr/>
        </p:nvSpPr>
        <p:spPr>
          <a:xfrm>
            <a:off y="473375" x="66075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1401</a:t>
            </a:r>
          </a:p>
        </p:txBody>
      </p:sp>
      <p:sp>
        <p:nvSpPr>
          <p:cNvPr name="Shape 369" id="369"/>
          <p:cNvSpPr txBox="1"/>
          <p:nvPr/>
        </p:nvSpPr>
        <p:spPr>
          <a:xfrm>
            <a:off y="473375" x="78411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1402</a:t>
            </a:r>
          </a:p>
        </p:txBody>
      </p:sp>
      <p:sp>
        <p:nvSpPr>
          <p:cNvPr name="Shape 370" id="370"/>
          <p:cNvSpPr txBox="1"/>
          <p:nvPr/>
        </p:nvSpPr>
        <p:spPr>
          <a:xfrm>
            <a:off y="849275" x="84579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7002</a:t>
            </a:r>
          </a:p>
        </p:txBody>
      </p:sp>
      <p:cxnSp>
        <p:nvCxnSpPr>
          <p:cNvPr name="Shape 371" id="371"/>
          <p:cNvCxnSpPr>
            <a:stCxn id="341" idx="2"/>
          </p:cNvCxnSpPr>
          <p:nvPr/>
        </p:nvCxnSpPr>
        <p:spPr>
          <a:xfrm>
            <a:off y="2466100" x="3278974"/>
            <a:ext cy="1765500" cx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len="lg" type="none" w="lg"/>
            <a:tailEnd len="lg" type="none" w="lg"/>
          </a:ln>
        </p:spPr>
      </p:cxnSp>
      <p:grpSp>
        <p:nvGrpSpPr>
          <p:cNvPr name="Shape 372" id="372"/>
          <p:cNvGrpSpPr/>
          <p:nvPr/>
        </p:nvGrpSpPr>
        <p:grpSpPr>
          <a:xfrm>
            <a:off y="4219700" x="3290025"/>
            <a:ext cy="339900" cx="3285364"/>
            <a:chOff y="3771525" x="2293599"/>
            <a:chExt cy="339900" cx="4268925"/>
          </a:xfrm>
        </p:grpSpPr>
        <p:cxnSp>
          <p:nvCxnSpPr>
            <p:cNvPr name="Shape 373" id="373"/>
            <p:cNvCxnSpPr/>
            <p:nvPr/>
          </p:nvCxnSpPr>
          <p:spPr>
            <a:xfrm rot="10800000">
              <a:off y="4105775" x="2293599"/>
              <a:ext cy="0" cx="42591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374" id="374"/>
            <p:cNvSpPr txBox="1"/>
            <p:nvPr/>
          </p:nvSpPr>
          <p:spPr>
            <a:xfrm>
              <a:off y="3771525" x="2904925"/>
              <a:ext cy="339900" cx="36576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algn="r" rtl="0" lvl="0">
                <a:buNone/>
              </a:pPr>
              <a:r>
                <a:rPr lang="en"/>
                <a:t>ACK: 7002, DA: 19603</a:t>
              </a:r>
            </a:p>
          </p:txBody>
        </p:sp>
      </p:grpSp>
      <p:grpSp>
        <p:nvGrpSpPr>
          <p:cNvPr name="Shape 375" id="375"/>
          <p:cNvGrpSpPr/>
          <p:nvPr/>
        </p:nvGrpSpPr>
        <p:grpSpPr>
          <a:xfrm>
            <a:off y="5321450" x="3286216"/>
            <a:ext cy="339900" cx="3257569"/>
            <a:chOff y="2466100" x="1813750"/>
            <a:chExt cy="339900" cx="4304400"/>
          </a:xfrm>
        </p:grpSpPr>
        <p:cxnSp>
          <p:nvCxnSpPr>
            <p:cNvPr name="Shape 376" id="376"/>
            <p:cNvCxnSpPr/>
            <p:nvPr/>
          </p:nvCxnSpPr>
          <p:spPr>
            <a:xfrm>
              <a:off y="2797350" x="1813750"/>
              <a:ext cy="0" cx="43044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377" id="377"/>
            <p:cNvSpPr txBox="1"/>
            <p:nvPr/>
          </p:nvSpPr>
          <p:spPr>
            <a:xfrm>
              <a:off y="2466100" x="1831875"/>
              <a:ext cy="339900" cx="40845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/>
                <a:t>SEQ: 7002, DSN: 19604</a:t>
              </a:r>
            </a:p>
          </p:txBody>
        </p:sp>
      </p:grpSp>
      <p:grpSp>
        <p:nvGrpSpPr>
          <p:cNvPr name="Shape 378" id="378"/>
          <p:cNvGrpSpPr/>
          <p:nvPr/>
        </p:nvGrpSpPr>
        <p:grpSpPr>
          <a:xfrm>
            <a:off y="5679900" x="3281172"/>
            <a:ext cy="339900" cx="3285364"/>
            <a:chOff y="3771525" x="2293599"/>
            <a:chExt cy="339900" cx="4268925"/>
          </a:xfrm>
        </p:grpSpPr>
        <p:cxnSp>
          <p:nvCxnSpPr>
            <p:cNvPr name="Shape 379" id="379"/>
            <p:cNvCxnSpPr/>
            <p:nvPr/>
          </p:nvCxnSpPr>
          <p:spPr>
            <a:xfrm rot="10800000">
              <a:off y="4105775" x="2293599"/>
              <a:ext cy="0" cx="42591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len="lg" type="none" w="lg"/>
              <a:tailEnd len="lg" type="triangle" w="lg"/>
            </a:ln>
          </p:spPr>
        </p:cxnSp>
        <p:sp>
          <p:nvSpPr>
            <p:cNvPr name="Shape 380" id="380"/>
            <p:cNvSpPr txBox="1"/>
            <p:nvPr/>
          </p:nvSpPr>
          <p:spPr>
            <a:xfrm>
              <a:off y="3771525" x="2904925"/>
              <a:ext cy="339900" cx="36576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algn="r" rtl="0" lvl="0">
                <a:buNone/>
              </a:pPr>
              <a:r>
                <a:rPr lang="en"/>
                <a:t>ACK: 7003, DA: 19605</a:t>
              </a:r>
            </a:p>
          </p:txBody>
        </p:sp>
      </p:grpSp>
      <p:sp>
        <p:nvSpPr>
          <p:cNvPr name="Shape 381" id="381"/>
          <p:cNvSpPr txBox="1"/>
          <p:nvPr/>
        </p:nvSpPr>
        <p:spPr>
          <a:xfrm>
            <a:off y="97475" x="9544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19600</a:t>
            </a:r>
          </a:p>
        </p:txBody>
      </p:sp>
      <p:sp>
        <p:nvSpPr>
          <p:cNvPr name="Shape 382" id="382"/>
          <p:cNvSpPr txBox="1"/>
          <p:nvPr/>
        </p:nvSpPr>
        <p:spPr>
          <a:xfrm>
            <a:off y="97475" x="15712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19601</a:t>
            </a:r>
          </a:p>
        </p:txBody>
      </p:sp>
      <p:sp>
        <p:nvSpPr>
          <p:cNvPr name="Shape 383" id="383"/>
          <p:cNvSpPr txBox="1"/>
          <p:nvPr/>
        </p:nvSpPr>
        <p:spPr>
          <a:xfrm>
            <a:off y="97475" x="21880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19602</a:t>
            </a:r>
          </a:p>
        </p:txBody>
      </p:sp>
      <p:sp>
        <p:nvSpPr>
          <p:cNvPr name="Shape 384" id="384"/>
          <p:cNvSpPr txBox="1"/>
          <p:nvPr/>
        </p:nvSpPr>
        <p:spPr>
          <a:xfrm>
            <a:off y="97475" x="28048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19603</a:t>
            </a:r>
          </a:p>
        </p:txBody>
      </p:sp>
      <p:sp>
        <p:nvSpPr>
          <p:cNvPr name="Shape 385" id="385"/>
          <p:cNvSpPr txBox="1"/>
          <p:nvPr/>
        </p:nvSpPr>
        <p:spPr>
          <a:xfrm>
            <a:off y="97475" x="34216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19604</a:t>
            </a:r>
          </a:p>
        </p:txBody>
      </p:sp>
      <p:sp>
        <p:nvSpPr>
          <p:cNvPr name="Shape 386" id="386"/>
          <p:cNvSpPr txBox="1"/>
          <p:nvPr/>
        </p:nvSpPr>
        <p:spPr>
          <a:xfrm>
            <a:off y="97475" x="59907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19600</a:t>
            </a:r>
          </a:p>
        </p:txBody>
      </p:sp>
      <p:sp>
        <p:nvSpPr>
          <p:cNvPr name="Shape 387" id="387"/>
          <p:cNvSpPr txBox="1"/>
          <p:nvPr/>
        </p:nvSpPr>
        <p:spPr>
          <a:xfrm>
            <a:off y="97475" x="66075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19601</a:t>
            </a:r>
          </a:p>
        </p:txBody>
      </p:sp>
      <p:sp>
        <p:nvSpPr>
          <p:cNvPr name="Shape 388" id="388"/>
          <p:cNvSpPr txBox="1"/>
          <p:nvPr/>
        </p:nvSpPr>
        <p:spPr>
          <a:xfrm>
            <a:off y="97475" x="72243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19602</a:t>
            </a:r>
          </a:p>
        </p:txBody>
      </p:sp>
      <p:sp>
        <p:nvSpPr>
          <p:cNvPr name="Shape 389" id="389"/>
          <p:cNvSpPr txBox="1"/>
          <p:nvPr/>
        </p:nvSpPr>
        <p:spPr>
          <a:xfrm>
            <a:off y="97475" x="78411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19603</a:t>
            </a:r>
          </a:p>
        </p:txBody>
      </p:sp>
      <p:sp>
        <p:nvSpPr>
          <p:cNvPr name="Shape 390" id="390"/>
          <p:cNvSpPr txBox="1"/>
          <p:nvPr/>
        </p:nvSpPr>
        <p:spPr>
          <a:xfrm>
            <a:off y="97475" x="84579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19604</a:t>
            </a:r>
          </a:p>
        </p:txBody>
      </p:sp>
      <p:sp>
        <p:nvSpPr>
          <p:cNvPr name="Shape 391" id="391"/>
          <p:cNvSpPr txBox="1"/>
          <p:nvPr/>
        </p:nvSpPr>
        <p:spPr>
          <a:xfrm>
            <a:off y="849275" x="72243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7001</a:t>
            </a:r>
          </a:p>
        </p:txBody>
      </p:sp>
      <p:sp>
        <p:nvSpPr>
          <p:cNvPr name="Shape 392" id="392"/>
          <p:cNvSpPr txBox="1"/>
          <p:nvPr/>
        </p:nvSpPr>
        <p:spPr>
          <a:xfrm>
            <a:off y="849275" x="34216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7002</a:t>
            </a:r>
          </a:p>
        </p:txBody>
      </p:sp>
      <p:sp>
        <p:nvSpPr>
          <p:cNvPr name="Shape 393" id="393"/>
          <p:cNvSpPr txBox="1"/>
          <p:nvPr/>
        </p:nvSpPr>
        <p:spPr>
          <a:xfrm>
            <a:off y="849275" x="2188025"/>
            <a:ext cy="375900" cx="616799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200"/>
              <a:t>7001</a:t>
            </a:r>
          </a:p>
        </p:txBody>
      </p:sp>
      <p:sp>
        <p:nvSpPr>
          <p:cNvPr name="Shape 394" id="394"/>
          <p:cNvSpPr txBox="1"/>
          <p:nvPr/>
        </p:nvSpPr>
        <p:spPr>
          <a:xfrm>
            <a:off y="97475" x="232550"/>
            <a:ext cy="375900" cx="6167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algn="r" rtl="0" lvl="0">
              <a:buNone/>
            </a:pPr>
            <a:r>
              <a:rPr lang="en" sz="1200"/>
              <a:t>DSN</a:t>
            </a:r>
          </a:p>
        </p:txBody>
      </p:sp>
      <p:sp>
        <p:nvSpPr>
          <p:cNvPr name="Shape 395" id="395"/>
          <p:cNvSpPr txBox="1"/>
          <p:nvPr/>
        </p:nvSpPr>
        <p:spPr>
          <a:xfrm>
            <a:off y="473375" x="15973"/>
            <a:ext cy="375900" cx="833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algn="r" rtl="0" lvl="0">
              <a:buNone/>
            </a:pPr>
            <a:r>
              <a:rPr lang="en" sz="1200"/>
              <a:t>subflow1</a:t>
            </a:r>
          </a:p>
        </p:txBody>
      </p:sp>
      <p:sp>
        <p:nvSpPr>
          <p:cNvPr name="Shape 396" id="396"/>
          <p:cNvSpPr txBox="1"/>
          <p:nvPr/>
        </p:nvSpPr>
        <p:spPr>
          <a:xfrm>
            <a:off y="849275" x="25009"/>
            <a:ext cy="375900" cx="824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algn="r" rtl="0" lvl="0">
              <a:buNone/>
            </a:pPr>
            <a:r>
              <a:rPr lang="en" sz="1200"/>
              <a:t>subflow2</a:t>
            </a:r>
          </a:p>
        </p:txBody>
      </p:sp>
      <p:sp>
        <p:nvSpPr>
          <p:cNvPr name="Shape 397" id="397"/>
          <p:cNvSpPr txBox="1"/>
          <p:nvPr/>
        </p:nvSpPr>
        <p:spPr>
          <a:xfrm>
            <a:off y="97475" x="5373865"/>
            <a:ext cy="375900" cx="6167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algn="r" rtl="0" lvl="0">
              <a:buNone/>
            </a:pPr>
            <a:r>
              <a:rPr lang="en" sz="1200"/>
              <a:t>DSN</a:t>
            </a:r>
          </a:p>
        </p:txBody>
      </p:sp>
      <p:sp>
        <p:nvSpPr>
          <p:cNvPr name="Shape 398" id="398"/>
          <p:cNvSpPr txBox="1"/>
          <p:nvPr/>
        </p:nvSpPr>
        <p:spPr>
          <a:xfrm>
            <a:off y="473375" x="5157289"/>
            <a:ext cy="375900" cx="833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algn="r" rtl="0" lvl="0">
              <a:buNone/>
            </a:pPr>
            <a:r>
              <a:rPr lang="en" sz="1200"/>
              <a:t>subflow1</a:t>
            </a:r>
          </a:p>
        </p:txBody>
      </p:sp>
      <p:sp>
        <p:nvSpPr>
          <p:cNvPr name="Shape 399" id="399"/>
          <p:cNvSpPr txBox="1"/>
          <p:nvPr/>
        </p:nvSpPr>
        <p:spPr>
          <a:xfrm>
            <a:off y="849275" x="5166325"/>
            <a:ext cy="375900" cx="824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algn="r" rtl="0" lvl="0">
              <a:buNone/>
            </a:pPr>
            <a:r>
              <a:rPr lang="en" sz="1200"/>
              <a:t>subflow2</a:t>
            </a:r>
          </a:p>
        </p:txBody>
      </p:sp>
      <p:cxnSp>
        <p:nvCxnSpPr>
          <p:cNvPr name="Shape 400" id="400"/>
          <p:cNvCxnSpPr/>
          <p:nvPr/>
        </p:nvCxnSpPr>
        <p:spPr>
          <a:xfrm>
            <a:off y="5545600" x="3278975"/>
            <a:ext cy="624599" cx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401" id="401"/>
          <p:cNvCxnSpPr>
            <a:stCxn id="402" idx="2"/>
            <a:endCxn id="377" idx="1"/>
          </p:cNvCxnSpPr>
          <p:nvPr/>
        </p:nvCxnSpPr>
        <p:spPr>
          <a:xfrm>
            <a:off y="4830199" x="3278933"/>
            <a:ext cy="661200" cx="210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len="lg" type="none" w="lg"/>
            <a:tailEnd len="lg" type="none" w="lg"/>
          </a:ln>
        </p:spPr>
      </p:cxn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06" id="4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07" id="40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Separate sequence space per subflow</a:t>
            </a:r>
          </a:p>
        </p:txBody>
      </p:sp>
      <p:sp>
        <p:nvSpPr>
          <p:cNvPr name="Shape 408" id="40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
</a:t>
            </a:r>
            <a:r>
              <a:rPr lang="en"/>
              <a:t>One sequence space per path is preferable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Loss inference is more reliable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Some firewalls/proxies expect to see all the sequence numbers on a path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Outer TCP header holds subflow sequence numbers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Where do we put the data sequence numbers?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12" id="4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3" id="41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TCP Header</a:t>
            </a:r>
          </a:p>
        </p:txBody>
      </p:sp>
      <p:graphicFrame>
        <p:nvGraphicFramePr>
          <p:cNvPr name="Shape 414" id="414"/>
          <p:cNvGraphicFramePr/>
          <p:nvPr/>
        </p:nvGraphicFramePr>
        <p:xfrm>
          <a:off y="1792100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{37040620-C919-4D9E-88CE-76A154451056}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664650">
                <a:tc gridSpan="3"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/>
                        <a:t>Source port address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16 bits</a:t>
                      </a:r>
                    </a:p>
                  </a:txBody>
                  <a:tcPr marB="91425" marT="91425" anchor="ctr" marR="91425" marL="91425"/>
                </a:tc>
                <a:tc hMerge="1"/>
                <a:tc hMerge="1"/>
                <a:tc gridSpan="3"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/>
                        <a:t>Destination port address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16 bits</a:t>
                      </a:r>
                    </a:p>
                  </a:txBody>
                  <a:tcPr marB="91425" marT="91425" anchor="ctr" marR="91425" marL="91425"/>
                </a:tc>
                <a:tc hMerge="1"/>
                <a:tc hMerge="1"/>
              </a:tr>
              <a:tr h="664650">
                <a:tc gridSpan="6"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/>
                        <a:t>Sequence number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32 bits</a:t>
                      </a:r>
                    </a:p>
                  </a:txBody>
                  <a:tcPr marB="91425" marT="91425" anchor="ctr" marR="91425" marL="91425"/>
                </a:tc>
                <a:tc hMerge="1"/>
                <a:tc hMerge="1"/>
                <a:tc hMerge="1"/>
                <a:tc hMerge="1"/>
                <a:tc hMerge="1"/>
              </a:tr>
              <a:tr h="664650">
                <a:tc gridSpan="6"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/>
                        <a:t>Acknowledgment number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32 bits</a:t>
                      </a:r>
                    </a:p>
                  </a:txBody>
                  <a:tcPr marB="91425" marT="91425" anchor="ctr" marR="91425" marL="91425"/>
                </a:tc>
                <a:tc hMerge="1"/>
                <a:tc hMerge="1"/>
                <a:tc hMerge="1"/>
                <a:tc hMerge="1"/>
                <a:tc hMerge="1"/>
              </a:tr>
              <a:tr h="664650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/>
                        <a:t>HLEN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4 bits</a:t>
                      </a:r>
                    </a:p>
                  </a:txBody>
                  <a:tcPr marB="91425" marT="91425" anchor="ctr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/>
                        <a:t>Reserved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6 bits</a:t>
                      </a:r>
                    </a:p>
                  </a:txBody>
                  <a:tcPr marB="91425" marT="91425" anchor="ctr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/>
                        <a:t>Code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6 bits</a:t>
                      </a:r>
                    </a:p>
                  </a:txBody>
                  <a:tcPr marB="91425" marT="91425" anchor="ctr" marR="91425" marL="91425"/>
                </a:tc>
                <a:tc gridSpan="3"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/>
                        <a:t>Window size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16 bits</a:t>
                      </a:r>
                    </a:p>
                  </a:txBody>
                  <a:tcPr marB="91425" marT="91425" anchor="ctr" marR="91425" marL="91425"/>
                </a:tc>
                <a:tc hMerge="1"/>
                <a:tc hMerge="1"/>
              </a:tr>
              <a:tr h="664650">
                <a:tc gridSpan="3"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/>
                        <a:t>Checksum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16 bits</a:t>
                      </a:r>
                    </a:p>
                  </a:txBody>
                  <a:tcPr marB="91425" marT="91425" anchor="ctr" marR="91425" marL="91425"/>
                </a:tc>
                <a:tc hMerge="1"/>
                <a:tc hMerge="1"/>
                <a:tc gridSpan="3"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/>
                        <a:t>Urgent pointer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16 bits</a:t>
                      </a:r>
                    </a:p>
                  </a:txBody>
                  <a:tcPr marB="91425" marT="91425" anchor="ctr" marR="91425" marL="91425"/>
                </a:tc>
                <a:tc hMerge="1"/>
                <a:tc hMerge="1"/>
              </a:tr>
              <a:tr h="641675">
                <a:tc gridSpan="6" rowSpan="2"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/>
                        <a:t>Options</a:t>
                      </a:r>
                    </a:p>
                  </a:txBody>
                  <a:tcPr marB="91425" marT="91425" anchor="ctr" marR="91425" marL="91425"/>
                </a:tc>
                <a:tc hMerge="1" rowSpan="2"/>
                <a:tc hMerge="1" rowSpan="2"/>
                <a:tc hMerge="1" rowSpan="2"/>
                <a:tc hMerge="1" rowSpan="2"/>
                <a:tc hMerge="1" rowSpan="2"/>
              </a:tr>
              <a:tr h="641675">
                <a:tc gridSpan="6" vMerge="1"/>
                <a:tc hMerge="1" vMerge="1"/>
                <a:tc hMerge="1" vMerge="1"/>
                <a:tc hMerge="1" vMerge="1"/>
                <a:tc hMerge="1" vMerge="1"/>
                <a:tc hMerge="1" vMerge="1"/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18" id="4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9" id="41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MPTCP Header</a:t>
            </a:r>
          </a:p>
        </p:txBody>
      </p:sp>
      <p:graphicFrame>
        <p:nvGraphicFramePr>
          <p:cNvPr name="Shape 420" id="420"/>
          <p:cNvGraphicFramePr/>
          <p:nvPr/>
        </p:nvGraphicFramePr>
        <p:xfrm>
          <a:off y="1792100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{173089C3-1558-491E-805D-852F3413D71D}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660775">
                <a:tc gridSpan="3"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 b="1">
                          <a:solidFill>
                            <a:srgbClr val="0000FF"/>
                          </a:solidFill>
                        </a:rPr>
                        <a:t>Subflow </a:t>
                      </a:r>
                      <a:r>
                        <a:rPr lang="en" sz="1800"/>
                        <a:t>Source port address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16 bits</a:t>
                      </a:r>
                    </a:p>
                  </a:txBody>
                  <a:tcPr marB="91425" marT="91425" anchor="ctr" marR="91425" marL="91425"/>
                </a:tc>
                <a:tc hMerge="1"/>
                <a:tc hMerge="1"/>
                <a:tc gridSpan="3"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 b="1">
                          <a:solidFill>
                            <a:srgbClr val="0000FF"/>
                          </a:solidFill>
                        </a:rPr>
                        <a:t>Subflow </a:t>
                      </a:r>
                      <a:r>
                        <a:rPr lang="en" sz="1800"/>
                        <a:t>Destination port address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16 bits</a:t>
                      </a:r>
                    </a:p>
                  </a:txBody>
                  <a:tcPr marB="91425" marT="91425" anchor="ctr" marR="91425" marL="91425"/>
                </a:tc>
                <a:tc hMerge="1"/>
                <a:tc hMerge="1"/>
              </a:tr>
              <a:tr h="660775">
                <a:tc gridSpan="6"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 b="1">
                          <a:solidFill>
                            <a:srgbClr val="0000FF"/>
                          </a:solidFill>
                        </a:rPr>
                        <a:t>Subflow </a:t>
                      </a:r>
                      <a:r>
                        <a:rPr lang="en" sz="1800"/>
                        <a:t>Sequence number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32 bits</a:t>
                      </a:r>
                    </a:p>
                  </a:txBody>
                  <a:tcPr marB="91425" marT="91425" anchor="ctr" marR="91425" marL="91425"/>
                </a:tc>
                <a:tc hMerge="1"/>
                <a:tc hMerge="1"/>
                <a:tc hMerge="1"/>
                <a:tc hMerge="1"/>
                <a:tc hMerge="1"/>
              </a:tr>
              <a:tr h="660775">
                <a:tc gridSpan="6"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 b="1">
                          <a:solidFill>
                            <a:srgbClr val="0000FF"/>
                          </a:solidFill>
                        </a:rPr>
                        <a:t>Subflow </a:t>
                      </a:r>
                      <a:r>
                        <a:rPr lang="en" sz="1800"/>
                        <a:t>Acknowledgment number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32 bits</a:t>
                      </a:r>
                    </a:p>
                  </a:txBody>
                  <a:tcPr marB="91425" marT="91425" anchor="ctr" marR="91425" marL="91425"/>
                </a:tc>
                <a:tc hMerge="1"/>
                <a:tc hMerge="1"/>
                <a:tc hMerge="1"/>
                <a:tc hMerge="1"/>
                <a:tc hMerge="1"/>
              </a:tr>
              <a:tr h="66077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/>
                        <a:t>HLEN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4 bits</a:t>
                      </a:r>
                    </a:p>
                  </a:txBody>
                  <a:tcPr marB="91425" marT="91425" anchor="ctr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/>
                        <a:t>Reserved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6 bits</a:t>
                      </a:r>
                    </a:p>
                  </a:txBody>
                  <a:tcPr marB="91425" marT="91425" anchor="ctr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/>
                        <a:t>Code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6 bits</a:t>
                      </a:r>
                    </a:p>
                  </a:txBody>
                  <a:tcPr marB="91425" marT="91425" anchor="ctr" marR="91425" marL="91425"/>
                </a:tc>
                <a:tc gridSpan="3"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/>
                        <a:t>Window size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16 bits</a:t>
                      </a:r>
                    </a:p>
                  </a:txBody>
                  <a:tcPr marB="91425" marT="91425" anchor="ctr" marR="91425" marL="91425"/>
                </a:tc>
                <a:tc hMerge="1"/>
                <a:tc hMerge="1"/>
              </a:tr>
              <a:tr h="660775">
                <a:tc gridSpan="3"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/>
                        <a:t>Checksum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16 bits</a:t>
                      </a:r>
                    </a:p>
                  </a:txBody>
                  <a:tcPr marB="91425" marT="91425" anchor="ctr" marR="91425" marL="91425"/>
                </a:tc>
                <a:tc hMerge="1"/>
                <a:tc hMerge="1"/>
                <a:tc gridSpan="3">
                  <a:txBody>
                    <a:bodyPr>
                      <a:sp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 sz="1800"/>
                        <a:t>Urgent pointer</a:t>
                      </a:r>
                    </a:p>
                    <a:p>
                      <a:pPr algn="ctr" rtl="0" lvl="0">
                        <a:buNone/>
                      </a:pPr>
                      <a:r>
                        <a:rPr lang="en" sz="1800"/>
                        <a:t>16 bits</a:t>
                      </a:r>
                    </a:p>
                  </a:txBody>
                  <a:tcPr marB="91425" marT="91425" anchor="ctr" marR="91425" marL="91425"/>
                </a:tc>
                <a:tc hMerge="1"/>
                <a:tc hMerge="1"/>
              </a:tr>
              <a:tr h="637950">
                <a:tc gridSpan="6" rowSpan="2">
                  <a:txBody>
                    <a:bodyPr>
                      <a:sp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 sz="1800" b="1">
                          <a:solidFill>
                            <a:srgbClr val="0000FF"/>
                          </a:solidFill>
                        </a:rPr>
                        <a:t>MPTCP Data sequence number</a:t>
                      </a:r>
                    </a:p>
                    <a:p>
                      <a:pPr rtl="0" lvl="0">
                        <a:buNone/>
                      </a:pPr>
                      <a:r>
                        <a:rPr lang="en" sz="1800" b="1">
                          <a:solidFill>
                            <a:srgbClr val="0000FF"/>
                          </a:solidFill>
                        </a:rPr>
                        <a:t>MPTCP Data acknowledge number</a:t>
                      </a:r>
                    </a:p>
                  </a:txBody>
                  <a:tcPr marB="91425" marT="91425" marR="91425" marL="91425"/>
                </a:tc>
                <a:tc hMerge="1" rowSpan="2"/>
                <a:tc hMerge="1" rowSpan="2"/>
                <a:tc hMerge="1" rowSpan="2"/>
                <a:tc hMerge="1" rowSpan="2"/>
                <a:tc hMerge="1" rowSpan="2"/>
              </a:tr>
              <a:tr h="637950">
                <a:tc gridSpan="6" vMerge="1"/>
                <a:tc hMerge="1" vMerge="1"/>
                <a:tc hMerge="1" vMerge="1"/>
                <a:tc hMerge="1" vMerge="1"/>
                <a:tc hMerge="1" vMerge="1"/>
                <a:tc hMerge="1" vMerge="1"/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24" id="4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25" id="42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Outline</a:t>
            </a:r>
          </a:p>
        </p:txBody>
      </p:sp>
      <p:sp>
        <p:nvSpPr>
          <p:cNvPr name="Shape 426" id="42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rgbClr val="999999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999999"/>
                </a:solidFill>
              </a:rPr>
              <a:t>Introduction and motivation</a:t>
            </a:r>
          </a:p>
          <a:p>
            <a:r>
              <a:t/>
            </a:r>
          </a:p>
          <a:p>
            <a:pPr indent="-419100" marL="457200" rtl="0" lvl="0">
              <a:buClr>
                <a:srgbClr val="999999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999999"/>
                </a:solidFill>
              </a:rPr>
              <a:t>MPTCP connection</a:t>
            </a:r>
          </a:p>
          <a:p>
            <a:r>
              <a:t/>
            </a:r>
          </a:p>
          <a:p>
            <a:pPr indent="-419100" marL="457200" rtl="0" lvl="0">
              <a:buClr>
                <a:srgbClr val="999999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999999"/>
                </a:solidFill>
              </a:rPr>
              <a:t>MPTCP data sequence number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Congestion control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4" id="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5" id="45"/>
          <p:cNvSpPr/>
          <p:nvPr/>
        </p:nvSpPr>
        <p:spPr>
          <a:xfrm>
            <a:off y="4461719" x="457200"/>
            <a:ext cy="2106179" cx="36249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46" id="4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Mobile devices have multiple wireless connections</a:t>
            </a:r>
          </a:p>
        </p:txBody>
      </p:sp>
      <p:sp>
        <p:nvSpPr>
          <p:cNvPr name="Shape 47" id="47"/>
          <p:cNvSpPr/>
          <p:nvPr/>
        </p:nvSpPr>
        <p:spPr>
          <a:xfrm>
            <a:off y="3032923" x="3000814"/>
            <a:ext cy="2102252" cx="314237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name="Shape 48" id="48"/>
          <p:cNvSpPr/>
          <p:nvPr/>
        </p:nvSpPr>
        <p:spPr>
          <a:xfrm>
            <a:off y="1600200" x="457200"/>
            <a:ext cy="1661065" cx="295589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name="Shape 49" id="49"/>
          <p:cNvSpPr/>
          <p:nvPr/>
        </p:nvSpPr>
        <p:spPr>
          <a:xfrm>
            <a:off y="4846320" x="5977022"/>
            <a:ext cy="1721580" cx="2709776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name="Shape 50" id="50"/>
          <p:cNvSpPr/>
          <p:nvPr/>
        </p:nvSpPr>
        <p:spPr>
          <a:xfrm>
            <a:off y="1600200" x="6118032"/>
            <a:ext cy="1972292" cx="2568767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30" id="4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31" id="431"/>
          <p:cNvSpPr txBox="1"/>
          <p:nvPr>
            <p:ph type="body" idx="1"/>
          </p:nvPr>
        </p:nvSpPr>
        <p:spPr>
          <a:xfrm>
            <a:off y="1686775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400"/>
              <a:t>Circuits dedicates a channel (inflexible)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2400"/>
              <a:t>TCP controls how a link is shared (flexible)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2400"/>
              <a:t>MPTCP: how should a pool of links be shared?</a:t>
            </a:r>
          </a:p>
        </p:txBody>
      </p:sp>
      <p:cxnSp>
        <p:nvCxnSpPr>
          <p:cNvPr name="Shape 432" id="432"/>
          <p:cNvCxnSpPr/>
          <p:nvPr/>
        </p:nvCxnSpPr>
        <p:spPr>
          <a:xfrm>
            <a:off y="6357839" x="1255200"/>
            <a:ext cy="0" cx="5396099"/>
          </a:xfrm>
          <a:prstGeom prst="straightConnector1">
            <a:avLst/>
          </a:prstGeom>
          <a:noFill/>
          <a:ln w="76200" cap="flat">
            <a:solidFill>
              <a:srgbClr val="6AA84F"/>
            </a:solidFill>
            <a:prstDash val="solid"/>
            <a:round/>
            <a:headEnd len="lg" type="none" w="lg"/>
            <a:tailEnd len="lg" type="stealth" w="lg"/>
          </a:ln>
        </p:spPr>
      </p:cxnSp>
      <p:sp>
        <p:nvSpPr>
          <p:cNvPr name="Shape 433" id="433"/>
          <p:cNvSpPr/>
          <p:nvPr/>
        </p:nvSpPr>
        <p:spPr>
          <a:xfrm>
            <a:off y="5569125" x="1216737"/>
            <a:ext cy="557875" cx="5492175"/>
          </a:xfrm>
          <a:custGeom>
            <a:pathLst>
              <a:path extrusionOk="0" h="22315" w="219687">
                <a:moveTo>
                  <a:pt y="384" x="0"/>
                </a:moveTo>
                <a:lnTo>
                  <a:pt y="384" x="31934"/>
                </a:lnTo>
                <a:lnTo>
                  <a:pt y="22315" x="48477"/>
                </a:lnTo>
                <a:lnTo>
                  <a:pt y="21545" x="170825"/>
                </a:lnTo>
                <a:lnTo>
                  <a:pt y="384" x="180443"/>
                </a:lnTo>
                <a:lnTo>
                  <a:pt y="0" x="219687"/>
                </a:lnTo>
              </a:path>
            </a:pathLst>
          </a:custGeom>
          <a:noFill/>
          <a:ln w="76200" cap="flat">
            <a:solidFill>
              <a:srgbClr val="6AA84F"/>
            </a:solidFill>
            <a:prstDash val="solid"/>
            <a:round/>
            <a:headEnd len="lg" type="none" w="lg"/>
            <a:tailEnd len="lg" type="stealth" w="lg"/>
          </a:ln>
        </p:spPr>
      </p:sp>
      <p:sp>
        <p:nvSpPr>
          <p:cNvPr name="Shape 434" id="434"/>
          <p:cNvSpPr/>
          <p:nvPr/>
        </p:nvSpPr>
        <p:spPr>
          <a:xfrm>
            <a:off y="5655675" x="1192700"/>
            <a:ext cy="558550" cx="5388125"/>
          </a:xfrm>
          <a:custGeom>
            <a:pathLst>
              <a:path extrusionOk="0" h="22342" w="215525">
                <a:moveTo>
                  <a:pt y="21931" x="0"/>
                </a:moveTo>
                <a:lnTo>
                  <a:pt y="21931" x="33088"/>
                </a:lnTo>
                <a:lnTo>
                  <a:pt y="0" x="49631"/>
                </a:lnTo>
                <a:lnTo>
                  <a:pt y="770" x="171979"/>
                </a:lnTo>
                <a:lnTo>
                  <a:pt y="21931" x="181597"/>
                </a:lnTo>
                <a:lnTo>
                  <a:pt y="22342" x="215525"/>
                </a:lnTo>
              </a:path>
            </a:pathLst>
          </a:custGeom>
          <a:noFill/>
          <a:ln w="76200" cap="flat">
            <a:solidFill>
              <a:srgbClr val="E69138"/>
            </a:solidFill>
            <a:prstDash val="solid"/>
            <a:round/>
            <a:headEnd len="lg" type="none" w="lg"/>
            <a:tailEnd len="lg" type="stealth" w="lg"/>
          </a:ln>
        </p:spPr>
      </p:sp>
      <p:cxnSp>
        <p:nvCxnSpPr>
          <p:cNvPr name="Shape 435" id="435"/>
          <p:cNvCxnSpPr/>
          <p:nvPr/>
        </p:nvCxnSpPr>
        <p:spPr>
          <a:xfrm>
            <a:off y="5392150" x="1264775"/>
            <a:ext cy="0" cx="5396099"/>
          </a:xfrm>
          <a:prstGeom prst="straightConnector1">
            <a:avLst/>
          </a:prstGeom>
          <a:noFill/>
          <a:ln w="76200" cap="flat">
            <a:solidFill>
              <a:srgbClr val="E69138"/>
            </a:solidFill>
            <a:prstDash val="solid"/>
            <a:round/>
            <a:headEnd len="lg" type="none" w="lg"/>
            <a:tailEnd len="lg" type="stealth" w="lg"/>
          </a:ln>
        </p:spPr>
      </p:cxnSp>
      <p:sp>
        <p:nvSpPr>
          <p:cNvPr name="Shape 436" id="4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Congestion control</a:t>
            </a:r>
          </a:p>
        </p:txBody>
      </p:sp>
      <p:sp>
        <p:nvSpPr>
          <p:cNvPr name="Shape 437" id="437"/>
          <p:cNvSpPr txBox="1"/>
          <p:nvPr/>
        </p:nvSpPr>
        <p:spPr>
          <a:xfrm>
            <a:off y="2415453" x="6794394"/>
            <a:ext cy="387599" cx="20225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400" b="1"/>
              <a:t>Two circuits</a:t>
            </a:r>
          </a:p>
        </p:txBody>
      </p:sp>
      <p:grpSp>
        <p:nvGrpSpPr>
          <p:cNvPr name="Shape 438" id="438"/>
          <p:cNvGrpSpPr/>
          <p:nvPr/>
        </p:nvGrpSpPr>
        <p:grpSpPr>
          <a:xfrm>
            <a:off y="2312085" x="1255200"/>
            <a:ext cy="746999" cx="5396099"/>
            <a:chOff y="2159685" x="1255200"/>
            <a:chExt cy="746999" cx="5396099"/>
          </a:xfrm>
        </p:grpSpPr>
        <p:cxnSp>
          <p:nvCxnSpPr>
            <p:cNvPr name="Shape 439" id="439"/>
            <p:cNvCxnSpPr/>
            <p:nvPr/>
          </p:nvCxnSpPr>
          <p:spPr>
            <a:xfrm>
              <a:off y="2726877" x="1255200"/>
              <a:ext cy="0" cx="5396099"/>
            </a:xfrm>
            <a:prstGeom prst="straightConnector1">
              <a:avLst/>
            </a:prstGeom>
            <a:noFill/>
            <a:ln w="76200" cap="flat">
              <a:solidFill>
                <a:srgbClr val="6AA84F"/>
              </a:solidFill>
              <a:prstDash val="solid"/>
              <a:round/>
              <a:headEnd len="lg" type="none" w="lg"/>
              <a:tailEnd len="lg" type="stealth" w="lg"/>
            </a:ln>
          </p:spPr>
        </p:cxnSp>
        <p:cxnSp>
          <p:nvCxnSpPr>
            <p:cNvPr name="Shape 440" id="440"/>
            <p:cNvCxnSpPr/>
            <p:nvPr/>
          </p:nvCxnSpPr>
          <p:spPr>
            <a:xfrm>
              <a:off y="2339253" x="1255200"/>
              <a:ext cy="0" cx="5396099"/>
            </a:xfrm>
            <a:prstGeom prst="straightConnector1">
              <a:avLst/>
            </a:prstGeom>
            <a:noFill/>
            <a:ln w="76200" cap="flat">
              <a:solidFill>
                <a:srgbClr val="E69138"/>
              </a:solidFill>
              <a:prstDash val="solid"/>
              <a:round/>
              <a:headEnd len="lg" type="none" w="lg"/>
              <a:tailEnd len="lg" type="stealth" w="lg"/>
            </a:ln>
          </p:spPr>
        </p:cxnSp>
        <p:sp>
          <p:nvSpPr>
            <p:cNvPr name="Shape 441" id="441"/>
            <p:cNvSpPr/>
            <p:nvPr/>
          </p:nvSpPr>
          <p:spPr>
            <a:xfrm rot="5400000">
              <a:off y="1302435" x="3628965"/>
              <a:ext cy="2461500" cx="746999"/>
            </a:xfrm>
            <a:prstGeom prst="can">
              <a:avLst>
                <a:gd name="adj" fmla="val 25000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len="med" type="none" w="med"/>
              <a:tailEnd len="med" type="none" w="med"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cxnSp>
          <p:nvCxnSpPr>
            <p:cNvPr name="Shape 442" id="442"/>
            <p:cNvCxnSpPr/>
            <p:nvPr/>
          </p:nvCxnSpPr>
          <p:spPr>
            <a:xfrm>
              <a:off y="2521747" x="2491200"/>
              <a:ext cy="0" cx="3058800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dash"/>
              <a:round/>
              <a:headEnd len="lg" type="none" w="lg"/>
              <a:tailEnd len="lg" type="none" w="lg"/>
            </a:ln>
          </p:spPr>
        </p:cxnSp>
      </p:grpSp>
      <p:grpSp>
        <p:nvGrpSpPr>
          <p:cNvPr name="Shape 443" id="443"/>
          <p:cNvGrpSpPr/>
          <p:nvPr/>
        </p:nvGrpSpPr>
        <p:grpSpPr>
          <a:xfrm>
            <a:off y="3879488" x="1255200"/>
            <a:ext cy="660600" cx="5405674"/>
            <a:chOff y="3879488" x="1255200"/>
            <a:chExt cy="660600" cx="5405674"/>
          </a:xfrm>
        </p:grpSpPr>
        <p:cxnSp>
          <p:nvCxnSpPr>
            <p:cNvPr name="Shape 444" id="444"/>
            <p:cNvCxnSpPr/>
            <p:nvPr/>
          </p:nvCxnSpPr>
          <p:spPr>
            <a:xfrm>
              <a:off y="4381247" x="1255200"/>
              <a:ext cy="0" cx="5396099"/>
            </a:xfrm>
            <a:prstGeom prst="straightConnector1">
              <a:avLst/>
            </a:prstGeom>
            <a:noFill/>
            <a:ln w="76200" cap="flat">
              <a:solidFill>
                <a:srgbClr val="6AA84F"/>
              </a:solidFill>
              <a:prstDash val="solid"/>
              <a:round/>
              <a:headEnd len="lg" type="none" w="lg"/>
              <a:tailEnd len="lg" type="stealth" w="lg"/>
            </a:ln>
          </p:spPr>
        </p:cxnSp>
        <p:cxnSp>
          <p:nvCxnSpPr>
            <p:cNvPr name="Shape 445" id="445"/>
            <p:cNvCxnSpPr/>
            <p:nvPr/>
          </p:nvCxnSpPr>
          <p:spPr>
            <a:xfrm>
              <a:off y="4032105" x="1264775"/>
              <a:ext cy="0" cx="5396099"/>
            </a:xfrm>
            <a:prstGeom prst="straightConnector1">
              <a:avLst/>
            </a:prstGeom>
            <a:noFill/>
            <a:ln w="76200" cap="flat">
              <a:solidFill>
                <a:srgbClr val="E69138"/>
              </a:solidFill>
              <a:prstDash val="solid"/>
              <a:round/>
              <a:headEnd len="lg" type="none" w="lg"/>
              <a:tailEnd len="lg" type="stealth" w="lg"/>
            </a:ln>
          </p:spPr>
        </p:cxnSp>
        <p:sp>
          <p:nvSpPr>
            <p:cNvPr name="Shape 446" id="446"/>
            <p:cNvSpPr/>
            <p:nvPr/>
          </p:nvSpPr>
          <p:spPr>
            <a:xfrm rot="5400000">
              <a:off y="2979038" x="3667045"/>
              <a:ext cy="2461500" cx="660600"/>
            </a:xfrm>
            <a:prstGeom prst="can">
              <a:avLst>
                <a:gd name="adj" fmla="val 25000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len="med" type="none" w="med"/>
              <a:tailEnd len="med" type="none" w="med"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sp>
        <p:nvSpPr>
          <p:cNvPr name="Shape 447" id="447"/>
          <p:cNvSpPr txBox="1"/>
          <p:nvPr/>
        </p:nvSpPr>
        <p:spPr>
          <a:xfrm>
            <a:off y="3962141" x="6794394"/>
            <a:ext cy="342899" cx="20225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400" b="1"/>
              <a:t>A link</a:t>
            </a:r>
          </a:p>
        </p:txBody>
      </p:sp>
      <p:sp>
        <p:nvSpPr>
          <p:cNvPr name="Shape 448" id="448"/>
          <p:cNvSpPr/>
          <p:nvPr/>
        </p:nvSpPr>
        <p:spPr>
          <a:xfrm rot="5400000">
            <a:off y="4324553" x="3768915"/>
            <a:ext cy="2461500" cx="467099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449" id="449"/>
          <p:cNvSpPr/>
          <p:nvPr/>
        </p:nvSpPr>
        <p:spPr>
          <a:xfrm rot="5400000">
            <a:off y="5007453" x="3763794"/>
            <a:ext cy="2461500" cx="467099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450" id="450"/>
          <p:cNvSpPr txBox="1"/>
          <p:nvPr/>
        </p:nvSpPr>
        <p:spPr>
          <a:xfrm>
            <a:off y="5706012" x="6794394"/>
            <a:ext cy="457200" cx="22533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400" b="1"/>
              <a:t>A pool of links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54" id="4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55" id="455"/>
          <p:cNvSpPr txBox="1"/>
          <p:nvPr>
            <p:ph type="body" idx="1"/>
          </p:nvPr>
        </p:nvSpPr>
        <p:spPr>
          <a:xfrm>
            <a:off y="1686775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
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Why not just run regular TCP congestion control on each subflow?</a:t>
            </a:r>
          </a:p>
        </p:txBody>
      </p:sp>
      <p:sp>
        <p:nvSpPr>
          <p:cNvPr name="Shape 456" id="45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Congestion control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60" id="4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61" id="46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To be fair, MPTCP should take as much capacity as TCP at a bottleneck link, no matter how many subflows MPTCP is using.</a:t>
            </a:r>
          </a:p>
        </p:txBody>
      </p:sp>
      <p:sp>
        <p:nvSpPr>
          <p:cNvPr name="Shape 462" id="46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Fairness at shared bottlenecks</a:t>
            </a:r>
          </a:p>
        </p:txBody>
      </p:sp>
      <p:sp>
        <p:nvSpPr>
          <p:cNvPr name="Shape 463" id="463"/>
          <p:cNvSpPr txBox="1"/>
          <p:nvPr/>
        </p:nvSpPr>
        <p:spPr>
          <a:xfrm>
            <a:off y="2348919" x="867118"/>
            <a:ext cy="698999" cx="2757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000" b="1"/>
              <a:t>A MPTCP with </a:t>
            </a:r>
          </a:p>
          <a:p>
            <a:pPr rtl="0" lvl="0">
              <a:buNone/>
            </a:pPr>
            <a:r>
              <a:rPr lang="en" sz="2000" b="1"/>
              <a:t>two subflows</a:t>
            </a:r>
          </a:p>
        </p:txBody>
      </p:sp>
      <p:sp>
        <p:nvSpPr>
          <p:cNvPr name="Shape 464" id="464"/>
          <p:cNvSpPr txBox="1"/>
          <p:nvPr/>
        </p:nvSpPr>
        <p:spPr>
          <a:xfrm>
            <a:off y="3467194" x="867118"/>
            <a:ext cy="457200" cx="20795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000" b="1"/>
              <a:t>A regular TCP</a:t>
            </a:r>
          </a:p>
        </p:txBody>
      </p:sp>
      <p:sp>
        <p:nvSpPr>
          <p:cNvPr name="Shape 465" id="465"/>
          <p:cNvSpPr/>
          <p:nvPr/>
        </p:nvSpPr>
        <p:spPr>
          <a:xfrm>
            <a:off y="2054385" x="2981893"/>
            <a:ext cy="2077478" cx="506638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69" id="4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0" id="470"/>
          <p:cNvSpPr txBox="1"/>
          <p:nvPr>
            <p:ph type="body" idx="1"/>
          </p:nvPr>
        </p:nvSpPr>
        <p:spPr>
          <a:xfrm>
            <a:off y="1686775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A weighted version of TCP on each subflow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solidFill>
                  <a:srgbClr val="000000"/>
                </a:solidFill>
              </a:rPr>
              <a:t>Split the traffic evenly?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solidFill>
                  <a:srgbClr val="000000"/>
                </a:solidFill>
              </a:rPr>
              <a:t>Would not make very efficient use of the network</a:t>
            </a:r>
          </a:p>
        </p:txBody>
      </p:sp>
      <p:sp>
        <p:nvSpPr>
          <p:cNvPr name="Shape 471" id="47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Congestion control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75" id="4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6" id="476"/>
          <p:cNvSpPr txBox="1"/>
          <p:nvPr>
            <p:ph type="body" idx="1"/>
          </p:nvPr>
        </p:nvSpPr>
        <p:spPr>
          <a:xfrm>
            <a:off y="1600200" x="457200"/>
            <a:ext cy="4967700" cx="86667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A scenario to illustrate the importance of choosing the less-congested path</a:t>
            </a:r>
          </a:p>
        </p:txBody>
      </p:sp>
      <p:sp>
        <p:nvSpPr>
          <p:cNvPr name="Shape 477" id="47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MPTCP should choose efficient paths</a:t>
            </a:r>
          </a:p>
        </p:txBody>
      </p:sp>
      <p:sp>
        <p:nvSpPr>
          <p:cNvPr name="Shape 478" id="478"/>
          <p:cNvSpPr/>
          <p:nvPr/>
        </p:nvSpPr>
        <p:spPr>
          <a:xfrm>
            <a:off y="2396734" x="1411475"/>
            <a:ext cy="2064530" cx="656943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82" id="4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83" id="483"/>
          <p:cNvSpPr txBox="1"/>
          <p:nvPr>
            <p:ph type="body" idx="1"/>
          </p:nvPr>
        </p:nvSpPr>
        <p:spPr>
          <a:xfrm>
            <a:off y="1600200" x="457200"/>
            <a:ext cy="4967700" cx="85683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Suppose that the three links each have capacity 12Mb/s.</a:t>
            </a:r>
          </a:p>
          <a:p>
            <a:pPr indent="-419100" marL="457200" rtl="0" lv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Assume all RTTs are equal.</a:t>
            </a:r>
          </a:p>
          <a:p>
            <a:pPr indent="-419100" marL="457200" rtl="0" lv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If each flow split traffic evenly, each flow will would get 4Mb/s</a:t>
            </a:r>
          </a:p>
          <a:p>
            <a:pPr indent="-419100" marL="457200" rtl="0" lv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Hence each MPTCP would get 8Mb/s </a:t>
            </a:r>
          </a:p>
        </p:txBody>
      </p:sp>
      <p:sp>
        <p:nvSpPr>
          <p:cNvPr name="Shape 484" id="48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MPTCP should choose efficient paths</a:t>
            </a:r>
          </a:p>
        </p:txBody>
      </p:sp>
      <p:sp>
        <p:nvSpPr>
          <p:cNvPr name="Shape 485" id="485"/>
          <p:cNvSpPr/>
          <p:nvPr/>
        </p:nvSpPr>
        <p:spPr>
          <a:xfrm>
            <a:off y="1672387" x="834779"/>
            <a:ext cy="2141625" cx="689874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486" id="486"/>
          <p:cNvSpPr txBox="1"/>
          <p:nvPr/>
        </p:nvSpPr>
        <p:spPr>
          <a:xfrm>
            <a:off y="1970100" x="7733520"/>
            <a:ext cy="457200" cx="12684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400" b="1"/>
              <a:t>8 Mb/s</a:t>
            </a:r>
          </a:p>
        </p:txBody>
      </p:sp>
      <p:sp>
        <p:nvSpPr>
          <p:cNvPr name="Shape 487" id="487"/>
          <p:cNvSpPr txBox="1"/>
          <p:nvPr/>
        </p:nvSpPr>
        <p:spPr>
          <a:xfrm>
            <a:off y="2514600" x="7733520"/>
            <a:ext cy="457200" cx="12684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400" b="1">
                <a:solidFill>
                  <a:schemeClr val="accent3"/>
                </a:solidFill>
              </a:rPr>
              <a:t>8 Mb/s</a:t>
            </a:r>
          </a:p>
        </p:txBody>
      </p:sp>
      <p:sp>
        <p:nvSpPr>
          <p:cNvPr name="Shape 488" id="488"/>
          <p:cNvSpPr txBox="1"/>
          <p:nvPr/>
        </p:nvSpPr>
        <p:spPr>
          <a:xfrm>
            <a:off y="3200400" x="7733520"/>
            <a:ext cy="457200" cx="1268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400" b="1">
                <a:solidFill>
                  <a:srgbClr val="B45F06"/>
                </a:solidFill>
              </a:rPr>
              <a:t>8 Mb/s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92" id="4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93" id="493"/>
          <p:cNvSpPr txBox="1"/>
          <p:nvPr>
            <p:ph type="body" idx="1"/>
          </p:nvPr>
        </p:nvSpPr>
        <p:spPr>
          <a:xfrm>
            <a:off y="1600200" x="457200"/>
            <a:ext cy="4967700" cx="85683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The core idea is that a multipath ﬂow should shift all trafﬁc onto the least-congested path.</a:t>
            </a:r>
          </a:p>
          <a:p>
            <a:pPr indent="-419100" marL="457200" rtl="0" lv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the two-hop paths will have higher drop probability than the one-hop paths</a:t>
            </a:r>
          </a:p>
          <a:p>
            <a:pPr indent="-419100" marL="457200" rtl="0" lv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Use a path if that path has </a:t>
            </a:r>
            <a:r>
              <a:rPr lang="en" sz="2400" b="1">
                <a:solidFill>
                  <a:srgbClr val="FF0000"/>
                </a:solidFill>
              </a:rPr>
              <a:t>lower</a:t>
            </a:r>
            <a:r>
              <a:rPr lang="en" sz="2400"/>
              <a:t> drop among available paths.</a:t>
            </a:r>
          </a:p>
        </p:txBody>
      </p:sp>
      <p:sp>
        <p:nvSpPr>
          <p:cNvPr name="Shape 494" id="49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MPTCP should choose efficient paths</a:t>
            </a:r>
          </a:p>
        </p:txBody>
      </p:sp>
      <p:sp>
        <p:nvSpPr>
          <p:cNvPr name="Shape 495" id="495"/>
          <p:cNvSpPr txBox="1"/>
          <p:nvPr/>
        </p:nvSpPr>
        <p:spPr>
          <a:xfrm>
            <a:off y="2000675" x="7550760"/>
            <a:ext cy="457200" cx="13455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400" b="1"/>
              <a:t>12 Mb/s</a:t>
            </a:r>
          </a:p>
        </p:txBody>
      </p:sp>
      <p:sp>
        <p:nvSpPr>
          <p:cNvPr name="Shape 496" id="496"/>
          <p:cNvSpPr txBox="1"/>
          <p:nvPr/>
        </p:nvSpPr>
        <p:spPr>
          <a:xfrm>
            <a:off y="2623646" x="7550760"/>
            <a:ext cy="457200" cx="14511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400" b="1">
                <a:solidFill>
                  <a:schemeClr val="accent3"/>
                </a:solidFill>
              </a:rPr>
              <a:t>12 Mb/s</a:t>
            </a:r>
          </a:p>
        </p:txBody>
      </p:sp>
      <p:sp>
        <p:nvSpPr>
          <p:cNvPr name="Shape 497" id="497"/>
          <p:cNvSpPr txBox="1"/>
          <p:nvPr/>
        </p:nvSpPr>
        <p:spPr>
          <a:xfrm>
            <a:off y="3200400" x="7550760"/>
            <a:ext cy="457200" cx="13547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400" b="1">
                <a:solidFill>
                  <a:srgbClr val="B45F06"/>
                </a:solidFill>
              </a:rPr>
              <a:t>12 Mb/s</a:t>
            </a:r>
          </a:p>
        </p:txBody>
      </p:sp>
      <p:sp>
        <p:nvSpPr>
          <p:cNvPr name="Shape 498" id="498"/>
          <p:cNvSpPr/>
          <p:nvPr/>
        </p:nvSpPr>
        <p:spPr>
          <a:xfrm>
            <a:off y="1812068" x="964925"/>
            <a:ext cy="2080356" cx="654234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02" id="5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3" id="50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Problem of choosing path with lower data loss</a:t>
            </a:r>
          </a:p>
        </p:txBody>
      </p:sp>
      <p:sp>
        <p:nvSpPr>
          <p:cNvPr name="Shape 504" id="50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indent="-3810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There are two single-path TCPs on each link, and one multipath TCP able to use both links</a:t>
            </a:r>
          </a:p>
          <a:p>
            <a:pPr indent="-3810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Choosing path with lower data loss should end up balancing evenly across the two links</a:t>
            </a:r>
          </a:p>
        </p:txBody>
      </p:sp>
      <p:sp>
        <p:nvSpPr>
          <p:cNvPr name="Shape 505" id="505"/>
          <p:cNvSpPr/>
          <p:nvPr/>
        </p:nvSpPr>
        <p:spPr>
          <a:xfrm>
            <a:off y="1829800" x="3405187"/>
            <a:ext cy="2133600" cx="23336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09" id="5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10" id="51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Problem of choosing path with lower data loss</a:t>
            </a:r>
          </a:p>
        </p:txBody>
      </p:sp>
      <p:sp>
        <p:nvSpPr>
          <p:cNvPr name="Shape 511" id="51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Suppose now that one of the flows on the top link terminates, so the top link is less congested</a:t>
            </a:r>
          </a:p>
          <a:p>
            <a:pPr indent="-419100" marL="457200" rtl="0" lv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The multipath TCP flow moves all traffic onto the top link</a:t>
            </a:r>
          </a:p>
        </p:txBody>
      </p:sp>
      <p:sp>
        <p:nvSpPr>
          <p:cNvPr name="Shape 512" id="512"/>
          <p:cNvSpPr/>
          <p:nvPr/>
        </p:nvSpPr>
        <p:spPr>
          <a:xfrm>
            <a:off y="1907000" x="3433762"/>
            <a:ext cy="1943100" cx="22764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16" id="5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17" id="51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Problem of choosing path with lower data loss</a:t>
            </a:r>
          </a:p>
        </p:txBody>
      </p:sp>
      <p:sp>
        <p:nvSpPr>
          <p:cNvPr name="Shape 518" id="51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No matter how much extra congestion there is on the top link, the multipath TCP flow is not using the bottom link</a:t>
            </a:r>
          </a:p>
          <a:p>
            <a:pPr indent="-419100" marL="457200" rtl="0" lv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MPTCP gets no ACKs on the bottom link</a:t>
            </a:r>
          </a:p>
          <a:p>
            <a:pPr indent="-419100" marL="457200" rtl="0" lv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Unable to increase the window size on the bottom subflow</a:t>
            </a:r>
          </a:p>
        </p:txBody>
      </p:sp>
      <p:sp>
        <p:nvSpPr>
          <p:cNvPr name="Shape 519" id="519"/>
          <p:cNvSpPr/>
          <p:nvPr/>
        </p:nvSpPr>
        <p:spPr>
          <a:xfrm>
            <a:off y="1920787" x="3330250"/>
            <a:ext cy="1933575" cx="20383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4" id="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5" id="55"/>
          <p:cNvSpPr/>
          <p:nvPr/>
        </p:nvSpPr>
        <p:spPr>
          <a:xfrm>
            <a:off y="2723940" x="3592692"/>
            <a:ext cy="2930960" cx="388179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56" id="5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Poor performance for cellphones</a:t>
            </a:r>
          </a:p>
        </p:txBody>
      </p:sp>
      <p:grpSp>
        <p:nvGrpSpPr>
          <p:cNvPr name="Shape 57" id="57"/>
          <p:cNvGrpSpPr/>
          <p:nvPr/>
        </p:nvGrpSpPr>
        <p:grpSpPr>
          <a:xfrm>
            <a:off y="1729499" x="3274428"/>
            <a:ext cy="1497414" cx="3375142"/>
            <a:chOff y="1729499" x="2874882"/>
            <a:chExt cy="1497414" cx="3375142"/>
          </a:xfrm>
        </p:grpSpPr>
        <p:sp>
          <p:nvSpPr>
            <p:cNvPr name="Shape 58" id="58"/>
            <p:cNvSpPr/>
            <p:nvPr/>
          </p:nvSpPr>
          <p:spPr>
            <a:xfrm>
              <a:off y="1729499" x="2874882"/>
              <a:ext cy="1497414" cx="1112135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  <a:ln>
              <a:noFill/>
            </a:ln>
          </p:spPr>
        </p:sp>
        <p:sp>
          <p:nvSpPr>
            <p:cNvPr name="Shape 59" id="59"/>
            <p:cNvSpPr txBox="1"/>
            <p:nvPr/>
          </p:nvSpPr>
          <p:spPr>
            <a:xfrm>
              <a:off y="2294756" x="4113725"/>
              <a:ext cy="366899" cx="21363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>
                <a:buNone/>
              </a:pPr>
              <a:r>
                <a:rPr lang="en" sz="2400" b="1"/>
                <a:t>3G Celltower</a:t>
              </a:r>
            </a:p>
          </p:txBody>
        </p:sp>
      </p:grpSp>
      <p:grpSp>
        <p:nvGrpSpPr>
          <p:cNvPr name="Shape 60" id="60"/>
          <p:cNvGrpSpPr/>
          <p:nvPr/>
        </p:nvGrpSpPr>
        <p:grpSpPr>
          <a:xfrm>
            <a:off y="5224007" x="3274428"/>
            <a:ext cy="1084542" cx="2509317"/>
            <a:chOff y="5243257" x="2740832"/>
            <a:chExt cy="1084542" cx="2509317"/>
          </a:xfrm>
        </p:grpSpPr>
        <p:sp>
          <p:nvSpPr>
            <p:cNvPr name="Shape 61" id="61"/>
            <p:cNvSpPr/>
            <p:nvPr/>
          </p:nvSpPr>
          <p:spPr>
            <a:xfrm>
              <a:off y="5243257" x="2740832"/>
              <a:ext cy="1084542" cx="1084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  <a:ln>
              <a:noFill/>
            </a:ln>
          </p:spPr>
        </p:sp>
        <p:sp>
          <p:nvSpPr>
            <p:cNvPr name="Shape 62" id="62"/>
            <p:cNvSpPr txBox="1"/>
            <p:nvPr/>
          </p:nvSpPr>
          <p:spPr>
            <a:xfrm>
              <a:off y="5602078" x="3893850"/>
              <a:ext cy="366899" cx="13563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 sz="2400" b="1"/>
                <a:t>CIS Wifi</a:t>
              </a:r>
            </a:p>
          </p:txBody>
        </p:sp>
      </p:grpSp>
      <p:sp>
        <p:nvSpPr>
          <p:cNvPr name="Shape 63" id="63"/>
          <p:cNvSpPr/>
          <p:nvPr/>
        </p:nvSpPr>
        <p:spPr>
          <a:xfrm>
            <a:off y="3354955" x="7354125"/>
            <a:ext cy="1668929" cx="1668929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name="Shape 64" id="64"/>
          <p:cNvSpPr/>
          <p:nvPr/>
        </p:nvSpPr>
        <p:spPr>
          <a:xfrm flipH="1">
            <a:off y="2060977" x="903700"/>
            <a:ext cy="834458" cx="834458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grpSp>
        <p:nvGrpSpPr>
          <p:cNvPr name="Shape 65" id="65"/>
          <p:cNvGrpSpPr/>
          <p:nvPr/>
        </p:nvGrpSpPr>
        <p:grpSpPr>
          <a:xfrm>
            <a:off y="3750882" x="2849728"/>
            <a:ext cy="1084542" cx="2855517"/>
            <a:chOff y="5243257" x="2740832"/>
            <a:chExt cy="1084542" cx="2855517"/>
          </a:xfrm>
        </p:grpSpPr>
        <p:sp>
          <p:nvSpPr>
            <p:cNvPr name="Shape 66" id="66"/>
            <p:cNvSpPr/>
            <p:nvPr/>
          </p:nvSpPr>
          <p:spPr>
            <a:xfrm>
              <a:off y="5243257" x="2740832"/>
              <a:ext cy="1084542" cx="1084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  <a:ln>
              <a:noFill/>
            </a:ln>
          </p:spPr>
        </p:sp>
        <p:sp>
          <p:nvSpPr>
            <p:cNvPr name="Shape 67" id="67"/>
            <p:cNvSpPr txBox="1"/>
            <p:nvPr/>
          </p:nvSpPr>
          <p:spPr>
            <a:xfrm>
              <a:off y="5602078" x="3893850"/>
              <a:ext cy="366899" cx="1702499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 sz="2400" b="1"/>
                <a:t>UDel Wifi</a:t>
              </a:r>
            </a:p>
          </p:txBody>
        </p:sp>
      </p:grpSp>
      <p:sp>
        <p:nvSpPr>
          <p:cNvPr name="Shape 68" id="68"/>
          <p:cNvSpPr/>
          <p:nvPr/>
        </p:nvSpPr>
        <p:spPr>
          <a:xfrm>
            <a:off y="2494603" x="1875600"/>
            <a:ext cy="1795250" cx="5742275"/>
          </a:xfrm>
          <a:custGeom>
            <a:pathLst>
              <a:path extrusionOk="0" h="71810" w="229691">
                <a:moveTo>
                  <a:pt y="71810" x="229691"/>
                </a:moveTo>
                <a:cubicBezTo>
                  <a:pt y="69501" x="217186"/>
                  <a:pt y="68861" x="179994"/>
                  <a:pt y="57960" x="154666"/>
                </a:cubicBezTo>
                <a:cubicBezTo>
                  <a:pt y="47059" x="129337"/>
                  <a:pt y="16022" x="103495"/>
                  <a:pt y="6404" x="77718"/>
                </a:cubicBezTo>
                <a:cubicBezTo>
                  <a:pt y="-3214" x="51940"/>
                  <a:pt y="1274" x="12953"/>
                  <a:pt y="249" x="0"/>
                </a:cubicBezTo>
              </a:path>
            </a:pathLst>
          </a:custGeom>
          <a:noFill/>
          <a:ln w="76200" cap="flat">
            <a:solidFill>
              <a:srgbClr val="FF9900"/>
            </a:solidFill>
            <a:prstDash val="solid"/>
            <a:round/>
            <a:headEnd len="lg" type="stealth" w="lg"/>
            <a:tailEnd len="lg" type="stealth" w="lg"/>
          </a:ln>
        </p:spPr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23" id="5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4" id="52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Problems with RTT mismatch</a:t>
            </a:r>
          </a:p>
        </p:txBody>
      </p:sp>
      <p:sp>
        <p:nvSpPr>
          <p:cNvPr name="Shape 525" id="525"/>
          <p:cNvSpPr/>
          <p:nvPr/>
        </p:nvSpPr>
        <p:spPr>
          <a:xfrm>
            <a:off y="2376599" x="2883051"/>
            <a:ext cy="1497414" cx="111213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526" id="526"/>
          <p:cNvSpPr txBox="1"/>
          <p:nvPr/>
        </p:nvSpPr>
        <p:spPr>
          <a:xfrm>
            <a:off y="2512855" x="4162497"/>
            <a:ext cy="879599" cx="3126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400" b="1"/>
              <a:t>3G path: </a:t>
            </a:r>
          </a:p>
          <a:p>
            <a:pPr rtl="0" lvl="0">
              <a:buNone/>
            </a:pPr>
            <a:r>
              <a:rPr lang="en" sz="2400" b="1"/>
              <a:t>low loss, high RTT</a:t>
            </a:r>
          </a:p>
        </p:txBody>
      </p:sp>
      <p:sp>
        <p:nvSpPr>
          <p:cNvPr name="Shape 527" id="527"/>
          <p:cNvSpPr/>
          <p:nvPr/>
        </p:nvSpPr>
        <p:spPr>
          <a:xfrm>
            <a:off y="3392455" x="6962747"/>
            <a:ext cy="1668929" cx="166892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name="Shape 528" id="528"/>
          <p:cNvSpPr/>
          <p:nvPr/>
        </p:nvSpPr>
        <p:spPr>
          <a:xfrm flipH="1">
            <a:off y="3622476" x="512322"/>
            <a:ext cy="834458" cx="834458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name="Shape 529" id="529"/>
          <p:cNvSpPr/>
          <p:nvPr/>
        </p:nvSpPr>
        <p:spPr>
          <a:xfrm>
            <a:off y="4148053" x="2896847"/>
            <a:ext cy="1084542" cx="108454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name="Shape 530" id="530"/>
          <p:cNvSpPr txBox="1"/>
          <p:nvPr/>
        </p:nvSpPr>
        <p:spPr>
          <a:xfrm>
            <a:off y="4931175" x="3785493"/>
            <a:ext cy="1005299" cx="30680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400" b="1"/>
              <a:t>Wifi path:</a:t>
            </a:r>
          </a:p>
          <a:p>
            <a:pPr rtl="0" lvl="0">
              <a:buNone/>
            </a:pPr>
            <a:r>
              <a:rPr lang="en" sz="2400" b="1"/>
              <a:t>high loss, low RTT</a:t>
            </a:r>
          </a:p>
        </p:txBody>
      </p:sp>
      <p:sp>
        <p:nvSpPr>
          <p:cNvPr name="Shape 531" id="531"/>
          <p:cNvSpPr/>
          <p:nvPr/>
        </p:nvSpPr>
        <p:spPr>
          <a:xfrm>
            <a:off y="3301800" x="1388422"/>
            <a:ext cy="730775" cx="5958425"/>
          </a:xfrm>
          <a:custGeom>
            <a:pathLst>
              <a:path extrusionOk="0" h="29231" w="238337">
                <a:moveTo>
                  <a:pt y="29231" x="238337"/>
                </a:moveTo>
                <a:cubicBezTo>
                  <a:pt y="28263" x="226213"/>
                  <a:pt y="28298" x="191729"/>
                  <a:pt y="23427" x="165598"/>
                </a:cubicBezTo>
                <a:cubicBezTo>
                  <a:pt y="18555" x="139466"/>
                  <a:pt y="-773" x="109149"/>
                  <a:pt y="0" x="81550"/>
                </a:cubicBezTo>
                <a:cubicBezTo>
                  <a:pt y="773" x="53950"/>
                  <a:pt y="23391" x="13591"/>
                  <a:pt y="28070" x="0"/>
                </a:cubicBezTo>
              </a:path>
            </a:pathLst>
          </a:custGeom>
          <a:noFill/>
          <a:ln w="76200" cap="flat">
            <a:solidFill>
              <a:srgbClr val="FF9900"/>
            </a:solidFill>
            <a:prstDash val="solid"/>
            <a:round/>
            <a:headEnd len="lg" type="stealth" w="lg"/>
            <a:tailEnd len="lg" type="stealth" w="lg"/>
          </a:ln>
        </p:spPr>
      </p:sp>
      <p:sp>
        <p:nvSpPr>
          <p:cNvPr name="Shape 532" id="532"/>
          <p:cNvSpPr/>
          <p:nvPr/>
        </p:nvSpPr>
        <p:spPr>
          <a:xfrm>
            <a:off y="4158325" x="1388422"/>
            <a:ext cy="706100" cx="5900375"/>
          </a:xfrm>
          <a:custGeom>
            <a:pathLst>
              <a:path extrusionOk="0" h="28244" w="236015">
                <a:moveTo>
                  <a:pt y="0" x="236015"/>
                </a:moveTo>
                <a:cubicBezTo>
                  <a:pt y="4707" x="210801"/>
                  <a:pt y="28244" x="124068"/>
                  <a:pt y="28244" x="84733"/>
                </a:cubicBezTo>
                <a:cubicBezTo>
                  <a:pt y="28244" x="45397"/>
                  <a:pt y="4707" x="14122"/>
                  <a:pt y="0" x="0"/>
                </a:cubicBezTo>
              </a:path>
            </a:pathLst>
          </a:custGeom>
          <a:noFill/>
          <a:ln w="76200" cap="flat">
            <a:solidFill>
              <a:srgbClr val="FF9900"/>
            </a:solidFill>
            <a:prstDash val="solid"/>
            <a:round/>
            <a:headEnd len="lg" type="stealth" w="lg"/>
            <a:tailEnd len="lg" type="stealth" w="lg"/>
          </a:ln>
        </p:spPr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36" id="5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7" id="5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Summary</a:t>
            </a:r>
          </a:p>
        </p:txBody>
      </p:sp>
      <p:sp>
        <p:nvSpPr>
          <p:cNvPr name="Shape 538" id="53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
</a:t>
            </a:r>
            <a:r>
              <a:rPr lang="en"/>
              <a:t>MPTCP connection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initiating a MPTCP connection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adding new subflow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closing MPTCP connection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MPTCP data sequence number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multi sequence number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Congestion control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regular TCP congestion control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choosing path with lower data loss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RTT mismatching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42" id="5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43" id="5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Resources</a:t>
            </a:r>
          </a:p>
        </p:txBody>
      </p:sp>
      <p:sp>
        <p:nvSpPr>
          <p:cNvPr name="Shape 544" id="544"/>
          <p:cNvSpPr txBox="1"/>
          <p:nvPr>
            <p:ph type="body" idx="1"/>
          </p:nvPr>
        </p:nvSpPr>
        <p:spPr>
          <a:xfrm>
            <a:off y="1600200" x="254079"/>
            <a:ext cy="4967700" cx="88097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Internet-Draft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Courier New"/>
              <a:buChar char="o"/>
            </a:pPr>
            <a:r>
              <a:rPr lang="en" sz="1800"/>
              <a:t>TCP Extensions for Multipath Operation with Multiple Addresses, Oct 2012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Courier New"/>
              <a:buChar char="o"/>
            </a:pPr>
            <a:r>
              <a:rPr lang="en" sz="1800"/>
              <a:t>Coupled Congestion Control for Multipath Transport Protocols, July 2011</a:t>
            </a:r>
          </a:p>
          <a:p>
            <a:pPr indent="-419100" marL="457200" rtl="0" lv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Paper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Courier New"/>
              <a:buChar char="o"/>
            </a:pPr>
            <a:r>
              <a:rPr lang="en" sz="1800"/>
              <a:t>C. Raiciu, et al. Improving Datacenter Performance and Robustness with MPTCP. </a:t>
            </a:r>
            <a:r>
              <a:rPr lang="en" sz="1800">
                <a:solidFill>
                  <a:srgbClr val="000000"/>
                </a:solidFill>
              </a:rPr>
              <a:t>SIGCOMM '11, August 2011.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Courier New"/>
              <a:buChar char="o"/>
            </a:pPr>
            <a:r>
              <a:rPr lang="en" sz="1800"/>
              <a:t>M. Al-Fares, et al. A Scalable, Commodity Data Center Network Architecture. </a:t>
            </a:r>
            <a:r>
              <a:rPr lang="en" sz="1800"/>
              <a:t>SIGCOMM '08</a:t>
            </a:r>
            <a:r>
              <a:rPr lang="en" sz="1800"/>
              <a:t>, </a:t>
            </a:r>
            <a:r>
              <a:rPr lang="en" sz="1800">
                <a:solidFill>
                  <a:srgbClr val="000000"/>
                </a:solidFill>
              </a:rPr>
              <a:t>October 2008.</a:t>
            </a:r>
          </a:p>
          <a:p>
            <a:pPr indent="-419100" marL="457200" rtl="0" lv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Presentation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Courier New"/>
              <a:buChar char="o"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http://nrg.cs.ucl.ac.uk/mptcp/</a:t>
            </a:r>
          </a:p>
          <a:p>
            <a:pPr indent="-419100" marL="457200" rtl="0" lv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Video</a:t>
            </a:r>
          </a:p>
          <a:p>
            <a:pPr indent="-381000" marL="914400" rtl="0" lvl="1">
              <a:buClr>
                <a:schemeClr val="dk1"/>
              </a:buClr>
              <a:buSzPct val="133333"/>
              <a:buFont typeface="Courier New"/>
              <a:buChar char="o"/>
            </a:pPr>
            <a:r>
              <a:rPr lang="en" sz="1800"/>
              <a:t>Multipath TCP: </a:t>
            </a:r>
            <a:r>
              <a:rPr lang="en" sz="1800" u="sng">
                <a:solidFill>
                  <a:schemeClr val="hlink"/>
                </a:solidFill>
                <a:hlinkClick r:id="rId4"/>
              </a:rPr>
              <a:t>http://www.youtube.com/watch?v=02nBaaIoFWU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2" id="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3" id="73"/>
          <p:cNvSpPr/>
          <p:nvPr/>
        </p:nvSpPr>
        <p:spPr>
          <a:xfrm>
            <a:off y="2723940" x="3592692"/>
            <a:ext cy="2930960" cx="388179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74" id="7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Poor performance for cellphones</a:t>
            </a:r>
          </a:p>
        </p:txBody>
      </p:sp>
      <p:grpSp>
        <p:nvGrpSpPr>
          <p:cNvPr name="Shape 75" id="75"/>
          <p:cNvGrpSpPr/>
          <p:nvPr/>
        </p:nvGrpSpPr>
        <p:grpSpPr>
          <a:xfrm>
            <a:off y="1729499" x="3274428"/>
            <a:ext cy="1497414" cx="3349642"/>
            <a:chOff y="1729499" x="2874882"/>
            <a:chExt cy="1497414" cx="3349642"/>
          </a:xfrm>
        </p:grpSpPr>
        <p:sp>
          <p:nvSpPr>
            <p:cNvPr name="Shape 76" id="76"/>
            <p:cNvSpPr/>
            <p:nvPr/>
          </p:nvSpPr>
          <p:spPr>
            <a:xfrm>
              <a:off y="1729499" x="2874882"/>
              <a:ext cy="1497414" cx="1112135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  <a:ln>
              <a:noFill/>
            </a:ln>
          </p:spPr>
        </p:sp>
        <p:sp>
          <p:nvSpPr>
            <p:cNvPr name="Shape 77" id="77"/>
            <p:cNvSpPr txBox="1"/>
            <p:nvPr/>
          </p:nvSpPr>
          <p:spPr>
            <a:xfrm>
              <a:off y="2294756" x="4113725"/>
              <a:ext cy="366899" cx="2110799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 sz="2400" b="1"/>
                <a:t>3G Celltower</a:t>
              </a:r>
            </a:p>
          </p:txBody>
        </p:sp>
      </p:grpSp>
      <p:grpSp>
        <p:nvGrpSpPr>
          <p:cNvPr name="Shape 78" id="78"/>
          <p:cNvGrpSpPr/>
          <p:nvPr/>
        </p:nvGrpSpPr>
        <p:grpSpPr>
          <a:xfrm>
            <a:off y="5224007" x="3274428"/>
            <a:ext cy="1084542" cx="2509317"/>
            <a:chOff y="5243257" x="2740832"/>
            <a:chExt cy="1084542" cx="2509317"/>
          </a:xfrm>
        </p:grpSpPr>
        <p:sp>
          <p:nvSpPr>
            <p:cNvPr name="Shape 79" id="79"/>
            <p:cNvSpPr/>
            <p:nvPr/>
          </p:nvSpPr>
          <p:spPr>
            <a:xfrm>
              <a:off y="5243257" x="2740832"/>
              <a:ext cy="1084542" cx="1084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  <a:ln>
              <a:noFill/>
            </a:ln>
          </p:spPr>
        </p:sp>
        <p:sp>
          <p:nvSpPr>
            <p:cNvPr name="Shape 80" id="80"/>
            <p:cNvSpPr txBox="1"/>
            <p:nvPr/>
          </p:nvSpPr>
          <p:spPr>
            <a:xfrm>
              <a:off y="5602078" x="3893850"/>
              <a:ext cy="366899" cx="13563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 sz="2400" b="1"/>
                <a:t>CIS Wifi</a:t>
              </a:r>
            </a:p>
          </p:txBody>
        </p:sp>
      </p:grpSp>
      <p:sp>
        <p:nvSpPr>
          <p:cNvPr name="Shape 81" id="81"/>
          <p:cNvSpPr/>
          <p:nvPr/>
        </p:nvSpPr>
        <p:spPr>
          <a:xfrm>
            <a:off y="3354955" x="7354125"/>
            <a:ext cy="1668929" cx="1668929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name="Shape 82" id="82"/>
          <p:cNvSpPr/>
          <p:nvPr/>
        </p:nvSpPr>
        <p:spPr>
          <a:xfrm flipH="1">
            <a:off y="3813576" x="903700"/>
            <a:ext cy="834458" cx="834458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grpSp>
        <p:nvGrpSpPr>
          <p:cNvPr name="Shape 83" id="83"/>
          <p:cNvGrpSpPr/>
          <p:nvPr/>
        </p:nvGrpSpPr>
        <p:grpSpPr>
          <a:xfrm>
            <a:off y="3750882" x="2849728"/>
            <a:ext cy="1084542" cx="2951817"/>
            <a:chOff y="5243257" x="2740832"/>
            <a:chExt cy="1084542" cx="2951817"/>
          </a:xfrm>
        </p:grpSpPr>
        <p:sp>
          <p:nvSpPr>
            <p:cNvPr name="Shape 84" id="84"/>
            <p:cNvSpPr/>
            <p:nvPr/>
          </p:nvSpPr>
          <p:spPr>
            <a:xfrm>
              <a:off y="5243257" x="2740832"/>
              <a:ext cy="1084542" cx="1084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  <a:ln>
              <a:noFill/>
            </a:ln>
          </p:spPr>
        </p:sp>
        <p:sp>
          <p:nvSpPr>
            <p:cNvPr name="Shape 85" id="85"/>
            <p:cNvSpPr txBox="1"/>
            <p:nvPr/>
          </p:nvSpPr>
          <p:spPr>
            <a:xfrm>
              <a:off y="5602078" x="3893850"/>
              <a:ext cy="366899" cx="17988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 sz="2400" b="1"/>
                <a:t>UDel Wifi</a:t>
              </a:r>
            </a:p>
          </p:txBody>
        </p:sp>
      </p:grpSp>
      <p:sp>
        <p:nvSpPr>
          <p:cNvPr name="Shape 86" id="86"/>
          <p:cNvSpPr/>
          <p:nvPr/>
        </p:nvSpPr>
        <p:spPr>
          <a:xfrm>
            <a:off y="2654700" x="1731325"/>
            <a:ext cy="1635150" cx="5886550"/>
          </a:xfrm>
          <a:custGeom>
            <a:pathLst>
              <a:path extrusionOk="0" h="65406" w="235462">
                <a:moveTo>
                  <a:pt y="65406" x="235462"/>
                </a:moveTo>
                <a:cubicBezTo>
                  <a:pt y="63097" x="222957"/>
                  <a:pt y="62457" x="185765"/>
                  <a:pt y="51556" x="160437"/>
                </a:cubicBezTo>
                <a:cubicBezTo>
                  <a:pt y="40655" x="135108"/>
                  <a:pt y="-1603" x="110228"/>
                  <a:pt y="0" x="83489"/>
                </a:cubicBezTo>
                <a:cubicBezTo>
                  <a:pt y="1603" x="56749"/>
                  <a:pt y="50978" x="13914"/>
                  <a:pt y="61174" x="0"/>
                </a:cubicBezTo>
              </a:path>
            </a:pathLst>
          </a:custGeom>
          <a:noFill/>
          <a:ln w="38100" cap="flat">
            <a:solidFill>
              <a:srgbClr val="FF9900"/>
            </a:solidFill>
            <a:prstDash val="solid"/>
            <a:round/>
            <a:headEnd len="lg" type="stealth" w="lg"/>
            <a:tailEnd len="lg" type="stealth" w="lg"/>
          </a:ln>
        </p:spPr>
      </p:sp>
      <p:sp>
        <p:nvSpPr>
          <p:cNvPr name="Shape 87" id="87"/>
          <p:cNvSpPr/>
          <p:nvPr/>
        </p:nvSpPr>
        <p:spPr>
          <a:xfrm>
            <a:off y="4096000" x="1798650"/>
            <a:ext cy="328525" cx="5867300"/>
          </a:xfrm>
          <a:custGeom>
            <a:pathLst>
              <a:path extrusionOk="0" h="13141" w="234692">
                <a:moveTo>
                  <a:pt y="7754" x="234692"/>
                </a:moveTo>
                <a:cubicBezTo>
                  <a:pt y="6461" x="222883"/>
                  <a:pt y="-897" x="191541"/>
                  <a:pt y="0" x="163840"/>
                </a:cubicBezTo>
                <a:cubicBezTo>
                  <a:pt y="897" x="136138"/>
                  <a:pt y="11976" x="95790"/>
                  <a:pt y="13141" x="68484"/>
                </a:cubicBezTo>
                <a:cubicBezTo>
                  <a:pt y="14305" x="41177"/>
                  <a:pt y="8011" x="11414"/>
                  <a:pt y="6985" x="0"/>
                </a:cubicBezTo>
              </a:path>
            </a:pathLst>
          </a:custGeom>
          <a:noFill/>
          <a:ln w="76200" cap="flat">
            <a:solidFill>
              <a:srgbClr val="FF9900"/>
            </a:solidFill>
            <a:prstDash val="solid"/>
            <a:round/>
            <a:headEnd len="lg" type="stealth" w="lg"/>
            <a:tailEnd len="lg" type="stealth" w="lg"/>
          </a:ln>
        </p:spPr>
      </p:sp>
      <p:sp>
        <p:nvSpPr>
          <p:cNvPr name="Shape 88" id="88"/>
          <p:cNvSpPr/>
          <p:nvPr/>
        </p:nvSpPr>
        <p:spPr>
          <a:xfrm>
            <a:off y="2979955" x="2673025"/>
            <a:ext cy="375000" cx="375000"/>
          </a:xfrm>
          <a:prstGeom prst="mathMultiply">
            <a:avLst>
              <a:gd name="adj1" fmla="val 23520"/>
            </a:avLst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2" id="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3" id="93"/>
          <p:cNvSpPr/>
          <p:nvPr/>
        </p:nvSpPr>
        <p:spPr>
          <a:xfrm>
            <a:off y="2723940" x="3592692"/>
            <a:ext cy="2930960" cx="388179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94" id="9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Poor performance for cellphones</a:t>
            </a:r>
          </a:p>
        </p:txBody>
      </p:sp>
      <p:grpSp>
        <p:nvGrpSpPr>
          <p:cNvPr name="Shape 95" id="95"/>
          <p:cNvGrpSpPr/>
          <p:nvPr/>
        </p:nvGrpSpPr>
        <p:grpSpPr>
          <a:xfrm>
            <a:off y="1729499" x="3274428"/>
            <a:ext cy="1497414" cx="4338142"/>
            <a:chOff y="1729499" x="2874882"/>
            <a:chExt cy="1497414" cx="4338142"/>
          </a:xfrm>
        </p:grpSpPr>
        <p:sp>
          <p:nvSpPr>
            <p:cNvPr name="Shape 96" id="96"/>
            <p:cNvSpPr/>
            <p:nvPr/>
          </p:nvSpPr>
          <p:spPr>
            <a:xfrm>
              <a:off y="1729499" x="2874882"/>
              <a:ext cy="1497414" cx="1112135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  <a:ln>
              <a:noFill/>
            </a:ln>
          </p:spPr>
        </p:sp>
        <p:sp>
          <p:nvSpPr>
            <p:cNvPr name="Shape 97" id="97"/>
            <p:cNvSpPr txBox="1"/>
            <p:nvPr/>
          </p:nvSpPr>
          <p:spPr>
            <a:xfrm>
              <a:off y="2294756" x="4113725"/>
              <a:ext cy="366899" cx="30993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 sz="2400" b="1"/>
                <a:t>3G Celltower</a:t>
              </a:r>
            </a:p>
          </p:txBody>
        </p:sp>
      </p:grpSp>
      <p:grpSp>
        <p:nvGrpSpPr>
          <p:cNvPr name="Shape 98" id="98"/>
          <p:cNvGrpSpPr/>
          <p:nvPr/>
        </p:nvGrpSpPr>
        <p:grpSpPr>
          <a:xfrm>
            <a:off y="5224007" x="3274428"/>
            <a:ext cy="1084542" cx="2509317"/>
            <a:chOff y="5243257" x="2740832"/>
            <a:chExt cy="1084542" cx="2509317"/>
          </a:xfrm>
        </p:grpSpPr>
        <p:sp>
          <p:nvSpPr>
            <p:cNvPr name="Shape 99" id="99"/>
            <p:cNvSpPr/>
            <p:nvPr/>
          </p:nvSpPr>
          <p:spPr>
            <a:xfrm>
              <a:off y="5243257" x="2740832"/>
              <a:ext cy="1084542" cx="1084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  <a:ln>
              <a:noFill/>
            </a:ln>
          </p:spPr>
        </p:sp>
        <p:sp>
          <p:nvSpPr>
            <p:cNvPr name="Shape 100" id="100"/>
            <p:cNvSpPr txBox="1"/>
            <p:nvPr/>
          </p:nvSpPr>
          <p:spPr>
            <a:xfrm>
              <a:off y="5602078" x="3893850"/>
              <a:ext cy="366899" cx="13563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 sz="2400" b="1"/>
                <a:t>CIS Wifi</a:t>
              </a:r>
            </a:p>
          </p:txBody>
        </p:sp>
      </p:grpSp>
      <p:sp>
        <p:nvSpPr>
          <p:cNvPr name="Shape 101" id="101"/>
          <p:cNvSpPr/>
          <p:nvPr/>
        </p:nvSpPr>
        <p:spPr>
          <a:xfrm>
            <a:off y="3354955" x="7354125"/>
            <a:ext cy="1668929" cx="1668929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name="Shape 102" id="102"/>
          <p:cNvSpPr/>
          <p:nvPr/>
        </p:nvSpPr>
        <p:spPr>
          <a:xfrm flipH="1">
            <a:off y="4727976" x="903700"/>
            <a:ext cy="834458" cx="834458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grpSp>
        <p:nvGrpSpPr>
          <p:cNvPr name="Shape 103" id="103"/>
          <p:cNvGrpSpPr/>
          <p:nvPr/>
        </p:nvGrpSpPr>
        <p:grpSpPr>
          <a:xfrm>
            <a:off y="3750882" x="2849728"/>
            <a:ext cy="1084542" cx="3163317"/>
            <a:chOff y="5243257" x="2740832"/>
            <a:chExt cy="1084542" cx="3163317"/>
          </a:xfrm>
        </p:grpSpPr>
        <p:sp>
          <p:nvSpPr>
            <p:cNvPr name="Shape 104" id="104"/>
            <p:cNvSpPr/>
            <p:nvPr/>
          </p:nvSpPr>
          <p:spPr>
            <a:xfrm>
              <a:off y="5243257" x="2740832"/>
              <a:ext cy="1084542" cx="1084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  <a:ln>
              <a:noFill/>
            </a:ln>
          </p:spPr>
        </p:sp>
        <p:sp>
          <p:nvSpPr>
            <p:cNvPr name="Shape 105" id="105"/>
            <p:cNvSpPr txBox="1"/>
            <p:nvPr/>
          </p:nvSpPr>
          <p:spPr>
            <a:xfrm>
              <a:off y="5602078" x="3893850"/>
              <a:ext cy="366899" cx="2010299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 sz="2400" b="1"/>
                <a:t>UDel Wifi</a:t>
              </a:r>
            </a:p>
          </p:txBody>
        </p:sp>
      </p:grpSp>
      <p:sp>
        <p:nvSpPr>
          <p:cNvPr name="Shape 106" id="106"/>
          <p:cNvSpPr/>
          <p:nvPr/>
        </p:nvSpPr>
        <p:spPr>
          <a:xfrm>
            <a:off y="4280250" x="1827525"/>
            <a:ext cy="1635125" cx="5780725"/>
          </a:xfrm>
          <a:custGeom>
            <a:pathLst>
              <a:path extrusionOk="0" h="65405" w="231229">
                <a:moveTo>
                  <a:pt y="0" x="231229"/>
                </a:moveTo>
                <a:cubicBezTo>
                  <a:pt y="0" x="220328"/>
                  <a:pt y="-10900" x="191344"/>
                  <a:pt y="0" x="165823"/>
                </a:cubicBezTo>
                <a:cubicBezTo>
                  <a:pt y="10900" x="140301"/>
                  <a:pt y="58864" x="105739"/>
                  <a:pt y="65405" x="78102"/>
                </a:cubicBezTo>
                <a:cubicBezTo>
                  <a:pt y="71945" x="50464"/>
                  <a:pt y="43603" x="13017"/>
                  <a:pt y="39243" x="0"/>
                </a:cubicBezTo>
              </a:path>
            </a:pathLst>
          </a:custGeom>
          <a:noFill/>
          <a:ln w="38100" cap="flat">
            <a:solidFill>
              <a:srgbClr val="FF9900"/>
            </a:solidFill>
            <a:prstDash val="solid"/>
            <a:round/>
            <a:headEnd len="lg" type="stealth" w="lg"/>
            <a:tailEnd len="lg" type="stealth" w="lg"/>
          </a:ln>
        </p:spPr>
      </p:sp>
      <p:sp>
        <p:nvSpPr>
          <p:cNvPr name="Shape 107" id="107"/>
          <p:cNvSpPr/>
          <p:nvPr/>
        </p:nvSpPr>
        <p:spPr>
          <a:xfrm>
            <a:off y="4096000" x="1827525"/>
            <a:ext cy="1069150" cx="5838425"/>
          </a:xfrm>
          <a:custGeom>
            <a:pathLst>
              <a:path extrusionOk="0" h="42766" w="233537">
                <a:moveTo>
                  <a:pt y="7754" x="233537"/>
                </a:moveTo>
                <a:cubicBezTo>
                  <a:pt y="6461" x="221728"/>
                  <a:pt y="-897" x="190386"/>
                  <a:pt y="0" x="162685"/>
                </a:cubicBezTo>
                <a:cubicBezTo>
                  <a:pt y="897" x="134983"/>
                  <a:pt y="6013" x="94443"/>
                  <a:pt y="13141" x="67329"/>
                </a:cubicBezTo>
                <a:cubicBezTo>
                  <a:pt y="20268" x="40214"/>
                  <a:pt y="37828" x="11221"/>
                  <a:pt y="42766" x="0"/>
                </a:cubicBezTo>
              </a:path>
            </a:pathLst>
          </a:custGeom>
          <a:noFill/>
          <a:ln w="38100" cap="flat">
            <a:solidFill>
              <a:srgbClr val="FF9900"/>
            </a:solidFill>
            <a:prstDash val="solid"/>
            <a:round/>
            <a:headEnd len="lg" type="stealth" w="lg"/>
            <a:tailEnd len="lg" type="stealth" w="lg"/>
          </a:ln>
        </p:spPr>
      </p:sp>
      <p:sp>
        <p:nvSpPr>
          <p:cNvPr name="Shape 108" id="108"/>
          <p:cNvSpPr/>
          <p:nvPr/>
        </p:nvSpPr>
        <p:spPr>
          <a:xfrm>
            <a:off y="4443075" x="2730750"/>
            <a:ext cy="375000" cx="375000"/>
          </a:xfrm>
          <a:prstGeom prst="mathMultiply">
            <a:avLst>
              <a:gd name="adj1" fmla="val 23520"/>
            </a:avLst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2" id="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3" id="113"/>
          <p:cNvSpPr/>
          <p:nvPr/>
        </p:nvSpPr>
        <p:spPr>
          <a:xfrm>
            <a:off y="2723940" x="3592692"/>
            <a:ext cy="2930960" cx="388179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14" id="1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Poor performance for cellphones</a:t>
            </a:r>
          </a:p>
        </p:txBody>
      </p:sp>
      <p:grpSp>
        <p:nvGrpSpPr>
          <p:cNvPr name="Shape 115" id="115"/>
          <p:cNvGrpSpPr/>
          <p:nvPr/>
        </p:nvGrpSpPr>
        <p:grpSpPr>
          <a:xfrm>
            <a:off y="1729499" x="3274428"/>
            <a:ext cy="1497414" cx="3456142"/>
            <a:chOff y="1729499" x="2874882"/>
            <a:chExt cy="1497414" cx="3456142"/>
          </a:xfrm>
        </p:grpSpPr>
        <p:sp>
          <p:nvSpPr>
            <p:cNvPr name="Shape 116" id="116"/>
            <p:cNvSpPr/>
            <p:nvPr/>
          </p:nvSpPr>
          <p:spPr>
            <a:xfrm>
              <a:off y="1729499" x="2874882"/>
              <a:ext cy="1497414" cx="1112135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  <a:ln>
              <a:noFill/>
            </a:ln>
          </p:spPr>
        </p:sp>
        <p:sp>
          <p:nvSpPr>
            <p:cNvPr name="Shape 117" id="117"/>
            <p:cNvSpPr txBox="1"/>
            <p:nvPr/>
          </p:nvSpPr>
          <p:spPr>
            <a:xfrm>
              <a:off y="2294756" x="4113725"/>
              <a:ext cy="366899" cx="2217299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 sz="2400" b="1"/>
                <a:t>3G Celltower</a:t>
              </a:r>
            </a:p>
          </p:txBody>
        </p:sp>
      </p:grpSp>
      <p:grpSp>
        <p:nvGrpSpPr>
          <p:cNvPr name="Shape 118" id="118"/>
          <p:cNvGrpSpPr/>
          <p:nvPr/>
        </p:nvGrpSpPr>
        <p:grpSpPr>
          <a:xfrm>
            <a:off y="5224007" x="3274428"/>
            <a:ext cy="1084542" cx="2509317"/>
            <a:chOff y="5243257" x="2740832"/>
            <a:chExt cy="1084542" cx="2509317"/>
          </a:xfrm>
        </p:grpSpPr>
        <p:sp>
          <p:nvSpPr>
            <p:cNvPr name="Shape 119" id="119"/>
            <p:cNvSpPr/>
            <p:nvPr/>
          </p:nvSpPr>
          <p:spPr>
            <a:xfrm>
              <a:off y="5243257" x="2740832"/>
              <a:ext cy="1084542" cx="1084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  <a:ln>
              <a:noFill/>
            </a:ln>
          </p:spPr>
        </p:sp>
        <p:sp>
          <p:nvSpPr>
            <p:cNvPr name="Shape 120" id="120"/>
            <p:cNvSpPr txBox="1"/>
            <p:nvPr/>
          </p:nvSpPr>
          <p:spPr>
            <a:xfrm>
              <a:off y="5602078" x="3893850"/>
              <a:ext cy="366899" cx="13563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 sz="2400" b="1"/>
                <a:t>CIS Wifi</a:t>
              </a:r>
            </a:p>
          </p:txBody>
        </p:sp>
      </p:grpSp>
      <p:sp>
        <p:nvSpPr>
          <p:cNvPr name="Shape 121" id="121"/>
          <p:cNvSpPr/>
          <p:nvPr/>
        </p:nvSpPr>
        <p:spPr>
          <a:xfrm>
            <a:off y="3354955" x="7354125"/>
            <a:ext cy="1668929" cx="1668929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name="Shape 122" id="122"/>
          <p:cNvSpPr/>
          <p:nvPr/>
        </p:nvSpPr>
        <p:spPr>
          <a:xfrm flipH="1">
            <a:off y="5566176" x="903700"/>
            <a:ext cy="834458" cx="834458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grpSp>
        <p:nvGrpSpPr>
          <p:cNvPr name="Shape 123" id="123"/>
          <p:cNvGrpSpPr/>
          <p:nvPr/>
        </p:nvGrpSpPr>
        <p:grpSpPr>
          <a:xfrm>
            <a:off y="3750882" x="2849728"/>
            <a:ext cy="1084542" cx="3028617"/>
            <a:chOff y="5243257" x="2740832"/>
            <a:chExt cy="1084542" cx="3028617"/>
          </a:xfrm>
        </p:grpSpPr>
        <p:sp>
          <p:nvSpPr>
            <p:cNvPr name="Shape 124" id="124"/>
            <p:cNvSpPr/>
            <p:nvPr/>
          </p:nvSpPr>
          <p:spPr>
            <a:xfrm>
              <a:off y="5243257" x="2740832"/>
              <a:ext cy="1084542" cx="1084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  <a:ln>
              <a:noFill/>
            </a:ln>
          </p:spPr>
        </p:sp>
        <p:sp>
          <p:nvSpPr>
            <p:cNvPr name="Shape 125" id="125"/>
            <p:cNvSpPr txBox="1"/>
            <p:nvPr/>
          </p:nvSpPr>
          <p:spPr>
            <a:xfrm>
              <a:off y="5602078" x="3893850"/>
              <a:ext cy="366899" cx="1875599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 sz="2400" b="1"/>
                <a:t>UDel Wifi</a:t>
              </a:r>
            </a:p>
          </p:txBody>
        </p:sp>
      </p:grpSp>
      <p:sp>
        <p:nvSpPr>
          <p:cNvPr name="Shape 126" id="126"/>
          <p:cNvSpPr/>
          <p:nvPr/>
        </p:nvSpPr>
        <p:spPr>
          <a:xfrm>
            <a:off y="4280250" x="1673625"/>
            <a:ext cy="1827500" cx="5934625"/>
          </a:xfrm>
          <a:custGeom>
            <a:pathLst>
              <a:path extrusionOk="0" h="73100" w="237385">
                <a:moveTo>
                  <a:pt y="0" x="237385"/>
                </a:moveTo>
                <a:cubicBezTo>
                  <a:pt y="0" x="226484"/>
                  <a:pt y="-10900" x="197500"/>
                  <a:pt y="0" x="171979"/>
                </a:cubicBezTo>
                <a:cubicBezTo>
                  <a:pt y="10900" x="146457"/>
                  <a:pt y="53221" x="112921"/>
                  <a:pt y="65405" x="84258"/>
                </a:cubicBezTo>
                <a:cubicBezTo>
                  <a:pt y="77588" x="55594"/>
                  <a:pt y="71817" x="14043"/>
                  <a:pt y="73100" x="0"/>
                </a:cubicBezTo>
              </a:path>
            </a:pathLst>
          </a:custGeom>
          <a:noFill/>
          <a:ln w="76200" cap="flat">
            <a:solidFill>
              <a:srgbClr val="FF9900"/>
            </a:solidFill>
            <a:prstDash val="solid"/>
            <a:round/>
            <a:headEnd len="lg" type="stealth" w="lg"/>
            <a:tailEnd len="lg" type="stealth" w="lg"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0" id="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1" id="131"/>
          <p:cNvSpPr/>
          <p:nvPr/>
        </p:nvSpPr>
        <p:spPr>
          <a:xfrm>
            <a:off y="2723940" x="3592692"/>
            <a:ext cy="2930960" cx="388179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32" id="1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Good performance for cellphones</a:t>
            </a:r>
          </a:p>
        </p:txBody>
      </p:sp>
      <p:grpSp>
        <p:nvGrpSpPr>
          <p:cNvPr name="Shape 133" id="133"/>
          <p:cNvGrpSpPr/>
          <p:nvPr/>
        </p:nvGrpSpPr>
        <p:grpSpPr>
          <a:xfrm>
            <a:off y="1729499" x="3274428"/>
            <a:ext cy="1497414" cx="3349642"/>
            <a:chOff y="1729499" x="2874882"/>
            <a:chExt cy="1497414" cx="3349642"/>
          </a:xfrm>
        </p:grpSpPr>
        <p:sp>
          <p:nvSpPr>
            <p:cNvPr name="Shape 134" id="134"/>
            <p:cNvSpPr/>
            <p:nvPr/>
          </p:nvSpPr>
          <p:spPr>
            <a:xfrm>
              <a:off y="1729499" x="2874882"/>
              <a:ext cy="1497414" cx="1112135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  <a:ln>
              <a:noFill/>
            </a:ln>
          </p:spPr>
        </p:sp>
        <p:sp>
          <p:nvSpPr>
            <p:cNvPr name="Shape 135" id="135"/>
            <p:cNvSpPr txBox="1"/>
            <p:nvPr/>
          </p:nvSpPr>
          <p:spPr>
            <a:xfrm>
              <a:off y="2294756" x="4113725"/>
              <a:ext cy="366899" cx="2110799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 sz="2400" b="1"/>
                <a:t>3G Celltower</a:t>
              </a:r>
            </a:p>
          </p:txBody>
        </p:sp>
      </p:grpSp>
      <p:grpSp>
        <p:nvGrpSpPr>
          <p:cNvPr name="Shape 136" id="136"/>
          <p:cNvGrpSpPr/>
          <p:nvPr/>
        </p:nvGrpSpPr>
        <p:grpSpPr>
          <a:xfrm>
            <a:off y="5224007" x="3274428"/>
            <a:ext cy="1084542" cx="2509317"/>
            <a:chOff y="5243257" x="2740832"/>
            <a:chExt cy="1084542" cx="2509317"/>
          </a:xfrm>
        </p:grpSpPr>
        <p:sp>
          <p:nvSpPr>
            <p:cNvPr name="Shape 137" id="137"/>
            <p:cNvSpPr/>
            <p:nvPr/>
          </p:nvSpPr>
          <p:spPr>
            <a:xfrm>
              <a:off y="5243257" x="2740832"/>
              <a:ext cy="1084542" cx="1084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  <a:ln>
              <a:noFill/>
            </a:ln>
          </p:spPr>
        </p:sp>
        <p:sp>
          <p:nvSpPr>
            <p:cNvPr name="Shape 138" id="138"/>
            <p:cNvSpPr txBox="1"/>
            <p:nvPr/>
          </p:nvSpPr>
          <p:spPr>
            <a:xfrm>
              <a:off y="5602078" x="3893850"/>
              <a:ext cy="366899" cx="13563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 sz="2400" b="1"/>
                <a:t>CIS Wifi</a:t>
              </a:r>
            </a:p>
          </p:txBody>
        </p:sp>
      </p:grpSp>
      <p:sp>
        <p:nvSpPr>
          <p:cNvPr name="Shape 139" id="139"/>
          <p:cNvSpPr/>
          <p:nvPr/>
        </p:nvSpPr>
        <p:spPr>
          <a:xfrm>
            <a:off y="3354955" x="7354125"/>
            <a:ext cy="1668929" cx="1668929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name="Shape 140" id="140"/>
          <p:cNvSpPr/>
          <p:nvPr/>
        </p:nvSpPr>
        <p:spPr>
          <a:xfrm flipH="1">
            <a:off y="3813576" x="903700"/>
            <a:ext cy="834458" cx="834458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grpSp>
        <p:nvGrpSpPr>
          <p:cNvPr name="Shape 141" id="141"/>
          <p:cNvGrpSpPr/>
          <p:nvPr/>
        </p:nvGrpSpPr>
        <p:grpSpPr>
          <a:xfrm>
            <a:off y="3750882" x="2849728"/>
            <a:ext cy="1084542" cx="2951817"/>
            <a:chOff y="5243257" x="2740832"/>
            <a:chExt cy="1084542" cx="2951817"/>
          </a:xfrm>
        </p:grpSpPr>
        <p:sp>
          <p:nvSpPr>
            <p:cNvPr name="Shape 142" id="142"/>
            <p:cNvSpPr/>
            <p:nvPr/>
          </p:nvSpPr>
          <p:spPr>
            <a:xfrm>
              <a:off y="5243257" x="2740832"/>
              <a:ext cy="1084542" cx="1084542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  <a:ln>
              <a:noFill/>
            </a:ln>
          </p:spPr>
        </p:sp>
        <p:sp>
          <p:nvSpPr>
            <p:cNvPr name="Shape 143" id="143"/>
            <p:cNvSpPr txBox="1"/>
            <p:nvPr/>
          </p:nvSpPr>
          <p:spPr>
            <a:xfrm>
              <a:off y="5602078" x="3893850"/>
              <a:ext cy="366899" cx="1798800"/>
            </a:xfrm>
            <a:prstGeom prst="rect">
              <a:avLst/>
            </a:prstGeom>
            <a:noFill/>
          </p:spPr>
          <p:txBody>
            <a:bodyPr bIns="91425" tIns="91425" lIns="91425" anchor="t" anchorCtr="0" rIns="91425">
              <a:spAutoFit/>
            </a:bodyPr>
            <a:lstStyle/>
            <a:p>
              <a:pPr rtl="0" lvl="0">
                <a:buNone/>
              </a:pPr>
              <a:r>
                <a:rPr lang="en" sz="2400" b="1"/>
                <a:t>UDel Wifi</a:t>
              </a:r>
            </a:p>
          </p:txBody>
        </p:sp>
      </p:grpSp>
      <p:sp>
        <p:nvSpPr>
          <p:cNvPr name="Shape 144" id="144"/>
          <p:cNvSpPr/>
          <p:nvPr/>
        </p:nvSpPr>
        <p:spPr>
          <a:xfrm>
            <a:off y="2654700" x="1731325"/>
            <a:ext cy="1635150" cx="5886550"/>
          </a:xfrm>
          <a:custGeom>
            <a:pathLst>
              <a:path extrusionOk="0" h="65406" w="235462">
                <a:moveTo>
                  <a:pt y="65406" x="235462"/>
                </a:moveTo>
                <a:cubicBezTo>
                  <a:pt y="63097" x="222957"/>
                  <a:pt y="62457" x="185765"/>
                  <a:pt y="51556" x="160437"/>
                </a:cubicBezTo>
                <a:cubicBezTo>
                  <a:pt y="40655" x="135108"/>
                  <a:pt y="-1603" x="110228"/>
                  <a:pt y="0" x="83489"/>
                </a:cubicBezTo>
                <a:cubicBezTo>
                  <a:pt y="1603" x="56749"/>
                  <a:pt y="50978" x="13914"/>
                  <a:pt y="61174" x="0"/>
                </a:cubicBezTo>
              </a:path>
            </a:pathLst>
          </a:custGeom>
          <a:noFill/>
          <a:ln w="38100" cap="flat">
            <a:solidFill>
              <a:srgbClr val="FF9900"/>
            </a:solidFill>
            <a:prstDash val="solid"/>
            <a:round/>
            <a:headEnd len="lg" type="stealth" w="lg"/>
            <a:tailEnd len="lg" type="stealth" w="lg"/>
          </a:ln>
        </p:spPr>
      </p:sp>
      <p:sp>
        <p:nvSpPr>
          <p:cNvPr name="Shape 145" id="145"/>
          <p:cNvSpPr/>
          <p:nvPr/>
        </p:nvSpPr>
        <p:spPr>
          <a:xfrm>
            <a:off y="4096000" x="1798650"/>
            <a:ext cy="328525" cx="5867300"/>
          </a:xfrm>
          <a:custGeom>
            <a:pathLst>
              <a:path extrusionOk="0" h="13141" w="234692">
                <a:moveTo>
                  <a:pt y="7754" x="234692"/>
                </a:moveTo>
                <a:cubicBezTo>
                  <a:pt y="6461" x="222883"/>
                  <a:pt y="-897" x="191541"/>
                  <a:pt y="0" x="163840"/>
                </a:cubicBezTo>
                <a:cubicBezTo>
                  <a:pt y="897" x="136138"/>
                  <a:pt y="11976" x="95790"/>
                  <a:pt y="13141" x="68484"/>
                </a:cubicBezTo>
                <a:cubicBezTo>
                  <a:pt y="14305" x="41177"/>
                  <a:pt y="8011" x="11414"/>
                  <a:pt y="6985" x="0"/>
                </a:cubicBezTo>
              </a:path>
            </a:pathLst>
          </a:custGeom>
          <a:noFill/>
          <a:ln w="76200" cap="flat">
            <a:solidFill>
              <a:srgbClr val="FF9900"/>
            </a:solidFill>
            <a:prstDash val="solid"/>
            <a:round/>
            <a:headEnd len="lg" type="stealth" w="lg"/>
            <a:tailEnd len="lg" type="stealth" w="lg"/>
          </a:ln>
        </p:spPr>
      </p:sp>
      <p:sp>
        <p:nvSpPr>
          <p:cNvPr name="Shape 146" id="146"/>
          <p:cNvSpPr/>
          <p:nvPr/>
        </p:nvSpPr>
        <p:spPr>
          <a:xfrm>
            <a:off y="4277225" x="1759625"/>
            <a:ext cy="1823250" cx="5847350"/>
          </a:xfrm>
          <a:custGeom>
            <a:pathLst>
              <a:path extrusionOk="0" h="72930" w="233894">
                <a:moveTo>
                  <a:pt y="0" x="233894"/>
                </a:moveTo>
                <a:cubicBezTo>
                  <a:pt y="12151" x="208627"/>
                  <a:pt y="72610" x="121278"/>
                  <a:pt y="72911" x="82296"/>
                </a:cubicBezTo>
                <a:cubicBezTo>
                  <a:pt y="73211" x="43313"/>
                  <a:pt y="13656" x="13716"/>
                  <a:pt y="1805" x="0"/>
                </a:cubicBezTo>
              </a:path>
            </a:pathLst>
          </a:custGeom>
          <a:noFill/>
          <a:ln w="38100" cap="flat">
            <a:solidFill>
              <a:srgbClr val="FF9900"/>
            </a:solidFill>
            <a:prstDash val="solid"/>
            <a:round/>
            <a:headEnd len="lg" type="stealth" w="lg"/>
            <a:tailEnd len="lg" type="stealth" w="lg"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50" id="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1" id="15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Servers are multi-homed</a:t>
            </a:r>
          </a:p>
        </p:txBody>
      </p:sp>
      <p:sp>
        <p:nvSpPr>
          <p:cNvPr name="Shape 152" id="152"/>
          <p:cNvSpPr/>
          <p:nvPr/>
        </p:nvSpPr>
        <p:spPr>
          <a:xfrm>
            <a:off y="1600200" x="457200"/>
            <a:ext cy="2389041" cx="37585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53" id="153"/>
          <p:cNvSpPr/>
          <p:nvPr/>
        </p:nvSpPr>
        <p:spPr>
          <a:xfrm>
            <a:off y="4002508" x="4841528"/>
            <a:ext cy="2565391" cx="384527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name="Shape 154" id="154"/>
          <p:cNvSpPr/>
          <p:nvPr/>
        </p:nvSpPr>
        <p:spPr>
          <a:xfrm>
            <a:off y="1600200" x="4326998"/>
            <a:ext cy="1690862" cx="4359801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name="Shape 155" id="155"/>
          <p:cNvSpPr/>
          <p:nvPr/>
        </p:nvSpPr>
        <p:spPr>
          <a:xfrm>
            <a:off y="4731717" x="457200"/>
            <a:ext cy="1836182" cx="434559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