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58" r:id="rId4"/>
    <p:sldId id="259" r:id="rId5"/>
    <p:sldId id="260" r:id="rId6"/>
    <p:sldId id="277" r:id="rId7"/>
    <p:sldId id="297" r:id="rId8"/>
    <p:sldId id="298" r:id="rId9"/>
    <p:sldId id="261" r:id="rId10"/>
    <p:sldId id="262" r:id="rId11"/>
    <p:sldId id="263" r:id="rId12"/>
    <p:sldId id="264" r:id="rId13"/>
    <p:sldId id="267" r:id="rId14"/>
    <p:sldId id="296" r:id="rId15"/>
    <p:sldId id="268" r:id="rId16"/>
    <p:sldId id="271" r:id="rId17"/>
    <p:sldId id="272" r:id="rId18"/>
    <p:sldId id="279" r:id="rId19"/>
    <p:sldId id="282" r:id="rId20"/>
    <p:sldId id="284" r:id="rId21"/>
    <p:sldId id="285" r:id="rId22"/>
    <p:sldId id="281" r:id="rId23"/>
    <p:sldId id="286" r:id="rId24"/>
    <p:sldId id="295" r:id="rId25"/>
    <p:sldId id="290" r:id="rId26"/>
    <p:sldId id="289" r:id="rId27"/>
    <p:sldId id="280" r:id="rId28"/>
    <p:sldId id="276" r:id="rId29"/>
    <p:sldId id="29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92" autoAdjust="0"/>
  </p:normalViewPr>
  <p:slideViewPr>
    <p:cSldViewPr>
      <p:cViewPr>
        <p:scale>
          <a:sx n="70" d="100"/>
          <a:sy n="70" d="100"/>
        </p:scale>
        <p:origin x="-121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E074E-A6B0-4B0F-BA84-9E0D70D21868}" type="datetimeFigureOut">
              <a:rPr lang="en-IN" smtClean="0"/>
              <a:pPr/>
              <a:t>06-10-2012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DE580-600E-44FA-9762-34DD68F6676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Timeout might indicate that</a:t>
            </a:r>
            <a:r>
              <a:rPr lang="en-US" baseline="0" dirty="0" smtClean="0"/>
              <a:t> data recevier has reneged. Data sender resends all TCP-PDUs irrespective of SACKed TCP-PDUs.</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8</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in the sender’s rtxq is sender’s resposibility </a:t>
            </a:r>
          </a:p>
          <a:p>
            <a:r>
              <a:rPr lang="en-US" baseline="0" dirty="0" smtClean="0"/>
              <a:t>Data which are cum-acked are receiver’s responsibility</a:t>
            </a:r>
          </a:p>
          <a:p>
            <a:endParaRPr lang="en-IN" dirty="0" smtClean="0"/>
          </a:p>
          <a:p>
            <a:r>
              <a:rPr lang="en-IN" dirty="0" smtClean="0"/>
              <a:t>In the current SACK mechanism, cum-acks are</a:t>
            </a:r>
          </a:p>
          <a:p>
            <a:r>
              <a:rPr lang="en-IN" dirty="0" smtClean="0"/>
              <a:t>the only means to convey non-renegable information; all</a:t>
            </a:r>
          </a:p>
          <a:p>
            <a:r>
              <a:rPr lang="en-IN" dirty="0" smtClean="0"/>
              <a:t>selectively acknowledged (out-of-order) data are by default</a:t>
            </a:r>
          </a:p>
          <a:p>
            <a:r>
              <a:rPr lang="en-IN" dirty="0" smtClean="0"/>
              <a:t>renegable.</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18</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RtxQ is most efficiently utilized when all data in rtxq are</a:t>
            </a:r>
          </a:p>
          <a:p>
            <a:r>
              <a:rPr lang="en-IN" sz="1200" kern="1200" baseline="0" dirty="0" smtClean="0">
                <a:solidFill>
                  <a:schemeClr val="tx1"/>
                </a:solidFill>
                <a:latin typeface="+mn-lt"/>
                <a:ea typeface="+mn-ea"/>
                <a:cs typeface="+mn-cs"/>
              </a:rPr>
              <a:t>“necessary”</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19</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ClrTx/>
            </a:pPr>
            <a:r>
              <a:rPr lang="en-IN" sz="2800" dirty="0" smtClean="0">
                <a:latin typeface="Calibri" pitchFamily="34" charset="0"/>
                <a:cs typeface="Calibri" pitchFamily="34" charset="0"/>
              </a:rPr>
              <a:t>In these configurations, even nondeliverable out-of-order data becomes non-renegable.</a:t>
            </a:r>
            <a:endParaRPr lang="en-US" sz="2600" dirty="0" smtClean="0">
              <a:latin typeface="Arial" pitchFamily="34" charset="0"/>
              <a:cs typeface="Arial" pitchFamily="34" charset="0"/>
            </a:endParaRPr>
          </a:p>
          <a:p>
            <a:pPr>
              <a:buClrTx/>
            </a:pPr>
            <a:r>
              <a:rPr lang="en-US" sz="2600" dirty="0" smtClean="0">
                <a:latin typeface="Arial" pitchFamily="34" charset="0"/>
                <a:cs typeface="Arial" pitchFamily="34" charset="0"/>
              </a:rPr>
              <a:t>Changing TCP or SCTP to non-reneging protocol is easy:</a:t>
            </a:r>
          </a:p>
          <a:p>
            <a:pPr lvl="1">
              <a:buClrTx/>
              <a:buFont typeface="Arial" pitchFamily="34" charset="0"/>
              <a:buChar char="•"/>
            </a:pPr>
            <a:r>
              <a:rPr lang="en-US" sz="2600" dirty="0" smtClean="0">
                <a:latin typeface="Arial" pitchFamily="34" charset="0"/>
                <a:cs typeface="Arial" pitchFamily="34" charset="0"/>
              </a:rPr>
              <a:t> SACK semantics changed from </a:t>
            </a:r>
            <a:r>
              <a:rPr lang="en-US" sz="2600" dirty="0" smtClean="0">
                <a:solidFill>
                  <a:srgbClr val="FF0000"/>
                </a:solidFill>
                <a:latin typeface="Arial" pitchFamily="34" charset="0"/>
                <a:cs typeface="Arial" pitchFamily="34" charset="0"/>
              </a:rPr>
              <a:t>advisory</a:t>
            </a:r>
            <a:r>
              <a:rPr lang="en-US" sz="2600" dirty="0" smtClean="0">
                <a:latin typeface="Arial" pitchFamily="34" charset="0"/>
                <a:cs typeface="Arial" pitchFamily="34" charset="0"/>
              </a:rPr>
              <a:t> to </a:t>
            </a:r>
            <a:r>
              <a:rPr lang="en-US" sz="2600" dirty="0" smtClean="0">
                <a:solidFill>
                  <a:srgbClr val="FF0000"/>
                </a:solidFill>
                <a:latin typeface="Arial" pitchFamily="34" charset="0"/>
                <a:cs typeface="Arial" pitchFamily="34" charset="0"/>
              </a:rPr>
              <a:t>permanent</a:t>
            </a:r>
          </a:p>
          <a:p>
            <a:pPr lvl="1">
              <a:buClrTx/>
              <a:buFont typeface="Arial" pitchFamily="34" charset="0"/>
              <a:buChar char="•"/>
            </a:pPr>
            <a:r>
              <a:rPr lang="en-US" sz="2600" dirty="0" smtClean="0">
                <a:latin typeface="Arial" pitchFamily="34" charset="0"/>
                <a:cs typeface="Arial" pitchFamily="34" charset="0"/>
              </a:rPr>
              <a:t> if data receiver needs to renege, data receiver MUST </a:t>
            </a:r>
            <a:r>
              <a:rPr lang="en-US" sz="2600" dirty="0" smtClean="0">
                <a:solidFill>
                  <a:srgbClr val="FF0000"/>
                </a:solidFill>
                <a:latin typeface="Arial" pitchFamily="34" charset="0"/>
                <a:cs typeface="Arial" pitchFamily="34" charset="0"/>
              </a:rPr>
              <a:t>RESET</a:t>
            </a:r>
            <a:r>
              <a:rPr lang="en-US" sz="2600" dirty="0" smtClean="0">
                <a:latin typeface="Arial" pitchFamily="34" charset="0"/>
                <a:cs typeface="Arial" pitchFamily="34" charset="0"/>
              </a:rPr>
              <a:t> the connection   (</a:t>
            </a:r>
            <a:r>
              <a:rPr lang="en-US" sz="2600" dirty="0" smtClean="0">
                <a:latin typeface="Arial" pitchFamily="34" charset="0"/>
                <a:cs typeface="Arial" pitchFamily="34" charset="0"/>
                <a:sym typeface="Wingdings" pitchFamily="2" charset="2"/>
              </a:rPr>
              <a:t> this is the penalty)</a:t>
            </a:r>
            <a:endParaRPr lang="en-US" sz="2600" dirty="0" smtClean="0">
              <a:latin typeface="Arial" pitchFamily="34" charset="0"/>
              <a:cs typeface="Arial" pitchFamily="34" charset="0"/>
            </a:endParaRPr>
          </a:p>
          <a:p>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21</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In the following discussions, “non-renegable out-of-order</a:t>
            </a:r>
          </a:p>
          <a:p>
            <a:r>
              <a:rPr lang="en-IN" dirty="0" smtClean="0"/>
              <a:t>data” refers to data for which the transport receiver takes full</a:t>
            </a:r>
          </a:p>
          <a:p>
            <a:r>
              <a:rPr lang="en-IN" dirty="0" smtClean="0"/>
              <a:t>responsibility, and guarantees not to renege either because (i)</a:t>
            </a:r>
          </a:p>
          <a:p>
            <a:r>
              <a:rPr lang="en-IN" dirty="0" smtClean="0"/>
              <a:t>the data has been delivered (or is deliverable) to the</a:t>
            </a:r>
          </a:p>
          <a:p>
            <a:r>
              <a:rPr lang="en-IN" dirty="0" smtClean="0"/>
              <a:t>application, or (ii) the receiving system (OS and/or transport</a:t>
            </a:r>
          </a:p>
          <a:p>
            <a:r>
              <a:rPr lang="en-IN" dirty="0" smtClean="0"/>
              <a:t>layer implementation) guarantees not to revoke the allocated</a:t>
            </a:r>
          </a:p>
          <a:p>
            <a:r>
              <a:rPr lang="en-IN" dirty="0" smtClean="0"/>
              <a:t>memory until after the data is delivered to the application.</a:t>
            </a:r>
          </a:p>
          <a:p>
            <a:r>
              <a:rPr lang="en-IN" dirty="0" smtClean="0"/>
              <a:t>With the current SACK mechanism, non-renegable out-oforder</a:t>
            </a:r>
          </a:p>
          <a:p>
            <a:r>
              <a:rPr lang="en-IN" dirty="0" smtClean="0"/>
              <a:t>data is selectively acked, and is (wrongly) deemed</a:t>
            </a:r>
          </a:p>
          <a:p>
            <a:r>
              <a:rPr lang="en-IN" dirty="0" smtClean="0"/>
              <a:t>renegable by the transport sender. Maintaining copies of nonrenegable</a:t>
            </a:r>
          </a:p>
          <a:p>
            <a:r>
              <a:rPr lang="en-IN" dirty="0" smtClean="0"/>
              <a:t>data in the sender’s retransmission queue is</a:t>
            </a:r>
          </a:p>
          <a:p>
            <a:r>
              <a:rPr lang="en-IN" dirty="0" smtClean="0"/>
              <a:t>unnecessary.</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22</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red highlighted</a:t>
            </a:r>
            <a:r>
              <a:rPr lang="en-US" baseline="0" dirty="0" smtClean="0"/>
              <a:t> box shows that the receiver guarantees that the data will not be reneged.</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23</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traffic load</a:t>
            </a:r>
            <a:r>
              <a:rPr lang="en-US" baseline="0" dirty="0" smtClean="0"/>
              <a:t> increases, NR-SACK better utilize send buffer</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24</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Concurrent Multipath Transfer</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27</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j-lt"/>
              </a:rPr>
              <a:t>Mention the length of</a:t>
            </a:r>
            <a:r>
              <a:rPr lang="en-US" sz="1200" baseline="0" dirty="0" smtClean="0">
                <a:latin typeface="+mj-lt"/>
              </a:rPr>
              <a:t> the SACK options as only 4blocks are possible in a total of 40 bytes of Option</a:t>
            </a:r>
            <a:endParaRPr lang="en-US" sz="1200" dirty="0" smtClean="0">
              <a:latin typeface="+mj-lt"/>
            </a:endParaRPr>
          </a:p>
          <a:p>
            <a:r>
              <a:rPr lang="en-US" sz="1200" dirty="0" smtClean="0">
                <a:latin typeface="+mj-lt"/>
              </a:rPr>
              <a:t>1.SACK option represents contiguous block</a:t>
            </a:r>
            <a:r>
              <a:rPr lang="en-US" sz="1200" baseline="0" dirty="0" smtClean="0">
                <a:latin typeface="+mj-lt"/>
              </a:rPr>
              <a:t> of data received and queued within the window.</a:t>
            </a:r>
          </a:p>
          <a:p>
            <a:r>
              <a:rPr lang="en-US" sz="1200" baseline="0" dirty="0" smtClean="0">
                <a:latin typeface="+mj-lt"/>
              </a:rPr>
              <a:t>2.Left edge of block represents 1</a:t>
            </a:r>
            <a:r>
              <a:rPr lang="en-US" sz="1200" baseline="30000" dirty="0" smtClean="0">
                <a:latin typeface="+mj-lt"/>
              </a:rPr>
              <a:t>st</a:t>
            </a:r>
            <a:r>
              <a:rPr lang="en-US" sz="1200" baseline="0" dirty="0" smtClean="0">
                <a:latin typeface="+mj-lt"/>
              </a:rPr>
              <a:t> sequence number of the block</a:t>
            </a:r>
          </a:p>
          <a:p>
            <a:r>
              <a:rPr lang="en-US" sz="1200" baseline="0" dirty="0" smtClean="0">
                <a:latin typeface="+mj-lt"/>
              </a:rPr>
              <a:t>3.Right edge represents the sequence number immediately following the last sequence number of the block</a:t>
            </a:r>
            <a:endParaRPr lang="en-IN" sz="1200" dirty="0">
              <a:latin typeface="+mj-lt"/>
            </a:endParaRPr>
          </a:p>
        </p:txBody>
      </p:sp>
      <p:sp>
        <p:nvSpPr>
          <p:cNvPr id="4" name="Slide Number Placeholder 3"/>
          <p:cNvSpPr>
            <a:spLocks noGrp="1"/>
          </p:cNvSpPr>
          <p:nvPr>
            <p:ph type="sldNum" sz="quarter" idx="10"/>
          </p:nvPr>
        </p:nvSpPr>
        <p:spPr/>
        <p:txBody>
          <a:bodyPr/>
          <a:lstStyle/>
          <a:p>
            <a:fld id="{896DE580-600E-44FA-9762-34DD68F66762}" type="slidenum">
              <a:rPr lang="en-IN" smtClean="0"/>
              <a:pPr/>
              <a:t>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10</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Data receiver behaviour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The 1</a:t>
            </a:r>
            <a:r>
              <a:rPr lang="en-US" sz="1200" baseline="30000" dirty="0" smtClean="0">
                <a:latin typeface="Calibri" pitchFamily="34" charset="0"/>
                <a:cs typeface="Calibri" pitchFamily="34" charset="0"/>
              </a:rPr>
              <a:t>st</a:t>
            </a:r>
            <a:r>
              <a:rPr lang="en-US" sz="1200" dirty="0" smtClean="0">
                <a:latin typeface="Calibri" pitchFamily="34" charset="0"/>
                <a:cs typeface="Calibri" pitchFamily="34" charset="0"/>
              </a:rPr>
              <a:t> SACK block MUST specify the contiguous block of data containing the TCP-PDU which triggered this ACK.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The SACK option SHOULD be filled out by repeating the most recently reported SACK blocks.</a:t>
            </a:r>
          </a:p>
        </p:txBody>
      </p:sp>
      <p:sp>
        <p:nvSpPr>
          <p:cNvPr id="4" name="Slide Number Placeholder 3"/>
          <p:cNvSpPr>
            <a:spLocks noGrp="1"/>
          </p:cNvSpPr>
          <p:nvPr>
            <p:ph type="sldNum" sz="quarter" idx="10"/>
          </p:nvPr>
        </p:nvSpPr>
        <p:spPr/>
        <p:txBody>
          <a:bodyPr/>
          <a:lstStyle/>
          <a:p>
            <a:fld id="{896DE580-600E-44FA-9762-34DD68F66762}" type="slidenum">
              <a:rPr lang="en-IN" smtClean="0"/>
              <a:pPr/>
              <a:t>11</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sender behaviour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Explain</a:t>
            </a:r>
            <a:r>
              <a:rPr lang="en-US" sz="1200" baseline="0" dirty="0" smtClean="0">
                <a:latin typeface="Calibri" pitchFamily="34" charset="0"/>
                <a:cs typeface="Calibri" pitchFamily="34" charset="0"/>
              </a:rPr>
              <a:t> SACK bit mechanism by sender</a:t>
            </a:r>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latin typeface="Calibri" pitchFamily="34" charset="0"/>
                <a:cs typeface="Calibri" pitchFamily="34" charset="0"/>
              </a:rPr>
              <a:t>When sender receives ACK+SACK option, the “SACKed” bit is turned on for all the TCP-PDUs  that are selectively ACKed.</a:t>
            </a:r>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latin typeface="Calibri" pitchFamily="34" charset="0"/>
                <a:cs typeface="Calibri" pitchFamily="34" charset="0"/>
              </a:rPr>
              <a:t>If a SACKed bit is ON for a particular TCP-PDU, then the TCP-PDU is skipped from retransmission.</a:t>
            </a:r>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latin typeface="Calibri" pitchFamily="34" charset="0"/>
                <a:cs typeface="Calibri" pitchFamily="34" charset="0"/>
              </a:rPr>
              <a:t>If a TCP-PDU has SACKed bit turned off and is less than the highest SACKed TCP-PDU, then the TCP-PDU is retransmitted by the sender.</a:t>
            </a:r>
          </a:p>
          <a:p>
            <a:pPr marL="457200" marR="0" indent="-45720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alibri" pitchFamily="34" charset="0"/>
              <a:cs typeface="Calibri" pitchFamily="34" charset="0"/>
            </a:endParaRPr>
          </a:p>
          <a:p>
            <a:r>
              <a:rPr lang="en-US" baseline="0" dirty="0" smtClean="0"/>
              <a:t>If a PDU has SACKed bit turned off and is greater than the highest SACKed PDU, then it is new data. </a:t>
            </a:r>
            <a:r>
              <a:rPr lang="en-US" baseline="0" dirty="0" smtClean="0">
                <a:sym typeface="Wingdings" pitchFamily="2" charset="2"/>
              </a:rPr>
              <a:t> Question</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12</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Brief</a:t>
            </a:r>
            <a:r>
              <a:rPr lang="en-US" baseline="0" dirty="0" smtClean="0"/>
              <a:t> additional feature of SACK on “SACK Extension</a:t>
            </a:r>
            <a:r>
              <a:rPr lang="en-US" baseline="0" smtClean="0"/>
              <a:t>” that handles duplicate segments.</a:t>
            </a:r>
          </a:p>
          <a:p>
            <a:r>
              <a:rPr lang="en-US" dirty="0" smtClean="0"/>
              <a:t>SACK uses</a:t>
            </a:r>
            <a:r>
              <a:rPr lang="en-US" baseline="0" dirty="0" smtClean="0"/>
              <a:t> first block for </a:t>
            </a:r>
            <a:r>
              <a:rPr lang="en-US" dirty="0" smtClean="0"/>
              <a:t>Duplicate segments</a:t>
            </a:r>
            <a:r>
              <a:rPr lang="en-US" baseline="0" dirty="0" smtClean="0"/>
              <a:t> and other blocks to show out of order.</a:t>
            </a:r>
          </a:p>
          <a:p>
            <a:endParaRPr lang="en-IN" dirty="0" smtClean="0"/>
          </a:p>
          <a:p>
            <a:r>
              <a:rPr lang="en-IN" dirty="0" smtClean="0"/>
              <a:t>Example 3: Reporting a duplicate of an out-of-order segment. Because of a lost data packet, the receiver receives two out-of-order segments. </a:t>
            </a:r>
          </a:p>
          <a:p>
            <a:r>
              <a:rPr lang="en-IN" dirty="0" smtClean="0"/>
              <a:t>The receiver next receives a duplicate segment for one of these out-of-order segments: </a:t>
            </a:r>
          </a:p>
          <a:p>
            <a:r>
              <a:rPr lang="en-IN" dirty="0" smtClean="0"/>
              <a:t>Transmitted Received ACK Sent Segment Segment (Including SACK Blocks) 3500-3999 3500-3999 4000 4000-4499 (data packet dropped) 4500-4999 4500-4999 4000, SACK=4500-5000 5000-5499 5000-5499 4000, SACK=4500-5500 (duplicated packet) 5000-5499 4000, SACK=5000-5500, 4500-5500</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14</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Discarding</a:t>
            </a:r>
            <a:r>
              <a:rPr lang="en-US" baseline="0" dirty="0" smtClean="0"/>
              <a:t> SACKed data is “reneging”</a:t>
            </a:r>
            <a:endParaRPr lang="en-US" dirty="0" smtClean="0"/>
          </a:p>
          <a:p>
            <a:r>
              <a:rPr lang="en-US" dirty="0" smtClean="0"/>
              <a:t>TCP is designed to tolerate data reneging.</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itchFamily="34" charset="0"/>
                <a:cs typeface="Calibri" pitchFamily="34" charset="0"/>
              </a:rPr>
              <a:t>The cum-ACKed data are guaranteed to be delivered to the application.</a:t>
            </a:r>
          </a:p>
          <a:p>
            <a:r>
              <a:rPr lang="en-US" dirty="0" smtClean="0"/>
              <a:t> </a:t>
            </a:r>
          </a:p>
          <a:p>
            <a:r>
              <a:rPr lang="en-US" baseline="0" dirty="0" smtClean="0"/>
              <a:t> </a:t>
            </a:r>
            <a:r>
              <a:rPr lang="en-US" dirty="0" smtClean="0"/>
              <a:t>Data reneging occurs when a data receiver SACKs data, and later discards that data from its receiver buffer.</a:t>
            </a:r>
          </a:p>
          <a:p>
            <a:r>
              <a:rPr lang="en-US" dirty="0" smtClean="0"/>
              <a:t>Data reneging is discouraged but can happen when, for example, an operating system needs to recapture </a:t>
            </a:r>
          </a:p>
          <a:p>
            <a:r>
              <a:rPr lang="en-US" dirty="0" smtClean="0"/>
              <a:t>previously allocated memory for another process, say to avoid deadlocking.</a:t>
            </a:r>
          </a:p>
          <a:p>
            <a:r>
              <a:rPr lang="en-US" dirty="0" smtClean="0"/>
              <a:t>To tolerate reneging, a</a:t>
            </a:r>
            <a:r>
              <a:rPr lang="en-US" baseline="0" dirty="0" smtClean="0"/>
              <a:t> </a:t>
            </a:r>
            <a:r>
              <a:rPr lang="en-US" dirty="0" smtClean="0"/>
              <a:t>TCP data sender keeps copies of all SACKed data until ACKed. </a:t>
            </a:r>
          </a:p>
          <a:p>
            <a:r>
              <a:rPr lang="en-US" baseline="0" dirty="0" smtClean="0"/>
              <a:t>If reneging happens, the reneged data can be  retransmitted to complete the reliable data transfer. </a:t>
            </a:r>
          </a:p>
          <a:p>
            <a:r>
              <a:rPr lang="en-US" baseline="0" dirty="0" smtClean="0"/>
              <a:t>Unfortunately if reneging does not happen, SACKed data is wastefully stored in the send buffer until </a:t>
            </a:r>
          </a:p>
          <a:p>
            <a:r>
              <a:rPr lang="en-US" baseline="0" dirty="0" smtClean="0"/>
              <a:t>cumulatively ACKed.</a:t>
            </a:r>
            <a:endParaRPr lang="en-US" dirty="0" smtClean="0"/>
          </a:p>
        </p:txBody>
      </p:sp>
      <p:sp>
        <p:nvSpPr>
          <p:cNvPr id="4" name="Slide Number Placeholder 3"/>
          <p:cNvSpPr>
            <a:spLocks noGrp="1"/>
          </p:cNvSpPr>
          <p:nvPr>
            <p:ph type="sldNum" sz="quarter" idx="10"/>
          </p:nvPr>
        </p:nvSpPr>
        <p:spPr/>
        <p:txBody>
          <a:bodyPr/>
          <a:lstStyle/>
          <a:p>
            <a:fld id="{896DE580-600E-44FA-9762-34DD68F66762}" type="slidenum">
              <a:rPr lang="en-IN" smtClean="0"/>
              <a:pPr/>
              <a:t>15</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Even though TCP does not have a mechanism to detect data reneging instances, data reneging instances </a:t>
            </a:r>
          </a:p>
          <a:p>
            <a:r>
              <a:rPr lang="en-US" dirty="0" smtClean="0"/>
              <a:t>can be detected by analyzing TCP acknowledgement traffic. The idea is to learn the state of the receive buffer, and to employ the similar data reneging detection mechanism as an SCTP data sender does based on the observed acknowledgements. For a TCP data sender, the state of the receive buffer can be learned with the cumulative ACKs and </a:t>
            </a:r>
          </a:p>
          <a:p>
            <a:r>
              <a:rPr lang="en-US" dirty="0" smtClean="0"/>
              <a:t>SACKs, and updated through the new acknowledgements. The state consists of two items: a cumulative </a:t>
            </a:r>
          </a:p>
          <a:p>
            <a:r>
              <a:rPr lang="en-US" dirty="0" smtClean="0"/>
              <a:t>ACK value (stateACK) and a list of out-of-order data blocks (stateSACK blocks) known to be in the </a:t>
            </a:r>
          </a:p>
          <a:p>
            <a:r>
              <a:rPr lang="en-US" dirty="0" smtClean="0"/>
              <a:t>receive buffer. Now let us briefly describe how the state of the receive buffer is learnt and data reneging is inferred at the </a:t>
            </a:r>
          </a:p>
          <a:p>
            <a:r>
              <a:rPr lang="en-US" dirty="0" smtClean="0"/>
              <a:t>data sender with the help of data reneging example  presented above. </a:t>
            </a:r>
          </a:p>
          <a:p>
            <a:endParaRPr lang="en-US" dirty="0" smtClean="0"/>
          </a:p>
          <a:p>
            <a:r>
              <a:rPr lang="en-US" dirty="0" smtClean="0"/>
              <a:t>TCP data reneging instances can be also inferred at a router the same way as they are detected at a SCTP data sender if the acknowledgement traffic for the particular data transfer is available. The state of the receive buffer is created at the host and data reneging is detected. Let us consider the example scenario above when the acknowledgement traffic is available to an intermediate router. In the example scenario above, data reneging instance is detected when all of the </a:t>
            </a:r>
          </a:p>
          <a:p>
            <a:r>
              <a:rPr lang="en-US" dirty="0" smtClean="0"/>
              <a:t>acknowledgments arrive at the data sender and there are no missing acknowledgements. In practice, </a:t>
            </a:r>
          </a:p>
          <a:p>
            <a:r>
              <a:rPr lang="en-US" dirty="0" smtClean="0"/>
              <a:t>acknowledgements may traverse different paths, arrive at the intermediate host out-of-order, or get lost in </a:t>
            </a:r>
          </a:p>
          <a:p>
            <a:r>
              <a:rPr lang="en-US" dirty="0" smtClean="0"/>
              <a:t>the network before reaching the intermediate host. </a:t>
            </a:r>
          </a:p>
        </p:txBody>
      </p:sp>
      <p:sp>
        <p:nvSpPr>
          <p:cNvPr id="4" name="Slide Number Placeholder 3"/>
          <p:cNvSpPr>
            <a:spLocks noGrp="1"/>
          </p:cNvSpPr>
          <p:nvPr>
            <p:ph type="sldNum" sz="quarter" idx="10"/>
          </p:nvPr>
        </p:nvSpPr>
        <p:spPr/>
        <p:txBody>
          <a:bodyPr/>
          <a:lstStyle/>
          <a:p>
            <a:fld id="{896DE580-600E-44FA-9762-34DD68F66762}" type="slidenum">
              <a:rPr lang="en-IN" smtClean="0"/>
              <a:pPr/>
              <a:t>16</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With the inspection of the first SACK: Ack:300 SACK:400-500 it is known that the data receiver has data 400-499 at the receiver buffer and data 300 - 399 is missing</a:t>
            </a:r>
          </a:p>
          <a:p>
            <a:r>
              <a:rPr lang="en-US" baseline="0" dirty="0" smtClean="0"/>
              <a:t>Later another SACK updates the view by adding segments 500-600 to the view. Here the view is consistent with the new information learnt. </a:t>
            </a:r>
          </a:p>
          <a:p>
            <a:r>
              <a:rPr lang="en-US" baseline="0" dirty="0" smtClean="0"/>
              <a:t>The last SACK reports that the missing data 300-399 arrived at the data receiver and only segment 600-699 is in the receiver buffer. Now there is an inconsistency between the view and the new SACK segment. If data 400-599 was not deleted from the receiver buffer a CumACK of 700 should have been reported. The inconsistency detects the reneging instance. </a:t>
            </a:r>
          </a:p>
          <a:p>
            <a:endParaRPr lang="en-US" baseline="0" dirty="0" smtClean="0"/>
          </a:p>
          <a:p>
            <a:r>
              <a:rPr lang="en-US" dirty="0" smtClean="0"/>
              <a:t>Even though the number of acknowledgements observed at the intermediate host were limited, the state of </a:t>
            </a:r>
          </a:p>
          <a:p>
            <a:r>
              <a:rPr lang="en-US" dirty="0" smtClean="0"/>
              <a:t>the receive buffer is same as the actual receive buffer itself for the corresponding acknowledgements. </a:t>
            </a:r>
          </a:p>
          <a:p>
            <a:r>
              <a:rPr lang="en-US" dirty="0" smtClean="0"/>
              <a:t>Because a SACK option reports all consecutive out-of-order segments as a block, the intermediate host </a:t>
            </a:r>
          </a:p>
          <a:p>
            <a:r>
              <a:rPr lang="en-US" dirty="0" smtClean="0"/>
              <a:t>can infer the complete state of the receive buffer most of the times.</a:t>
            </a:r>
            <a:endParaRPr lang="en-IN" dirty="0"/>
          </a:p>
        </p:txBody>
      </p:sp>
      <p:sp>
        <p:nvSpPr>
          <p:cNvPr id="4" name="Slide Number Placeholder 3"/>
          <p:cNvSpPr>
            <a:spLocks noGrp="1"/>
          </p:cNvSpPr>
          <p:nvPr>
            <p:ph type="sldNum" sz="quarter" idx="10"/>
          </p:nvPr>
        </p:nvSpPr>
        <p:spPr/>
        <p:txBody>
          <a:bodyPr/>
          <a:lstStyle/>
          <a:p>
            <a:fld id="{896DE580-600E-44FA-9762-34DD68F66762}" type="slidenum">
              <a:rPr lang="en-IN" smtClean="0"/>
              <a:pPr/>
              <a:t>17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9DF34598-75F6-4E84-B23E-5B2C5CEFF86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34598-75F6-4E84-B23E-5B2C5CEFF86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F34598-75F6-4E84-B23E-5B2C5CEFF86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7C59F7-6D27-4B65-973E-6195E31D2BDA}" type="datetimeFigureOut">
              <a:rPr lang="en-IN" smtClean="0"/>
              <a:pPr/>
              <a:t>06-10-2012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9DF34598-75F6-4E84-B23E-5B2C5CEFF86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7C59F7-6D27-4B65-973E-6195E31D2BDA}" type="datetimeFigureOut">
              <a:rPr lang="en-IN" smtClean="0"/>
              <a:pPr/>
              <a:t>06-10-2012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F34598-75F6-4E84-B23E-5B2C5CEFF86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851648" cy="1828800"/>
          </a:xfrm>
        </p:spPr>
        <p:txBody>
          <a:bodyPr>
            <a:normAutofit fontScale="90000"/>
          </a:bodyPr>
          <a:lstStyle/>
          <a:p>
            <a:pPr algn="ctr"/>
            <a:r>
              <a:rPr lang="en-US" dirty="0" smtClean="0"/>
              <a:t>Selective ACKs</a:t>
            </a:r>
            <a:br>
              <a:rPr lang="en-US" dirty="0" smtClean="0"/>
            </a:br>
            <a:r>
              <a:rPr lang="en-US" dirty="0" smtClean="0"/>
              <a:t> Renegable &amp; Non-renegable</a:t>
            </a:r>
            <a:endParaRPr lang="en-IN" dirty="0"/>
          </a:p>
        </p:txBody>
      </p:sp>
      <p:sp>
        <p:nvSpPr>
          <p:cNvPr id="3" name="Subtitle 2"/>
          <p:cNvSpPr>
            <a:spLocks noGrp="1"/>
          </p:cNvSpPr>
          <p:nvPr>
            <p:ph type="subTitle" idx="1"/>
          </p:nvPr>
        </p:nvSpPr>
        <p:spPr>
          <a:xfrm>
            <a:off x="467544" y="2276872"/>
            <a:ext cx="8280920" cy="4392488"/>
          </a:xfrm>
        </p:spPr>
        <p:txBody>
          <a:bodyPr>
            <a:noAutofit/>
          </a:bodyPr>
          <a:lstStyle/>
          <a:p>
            <a:pPr algn="ctr"/>
            <a:r>
              <a:rPr lang="en-US" sz="2400" b="1" dirty="0" smtClean="0">
                <a:solidFill>
                  <a:schemeClr val="bg2">
                    <a:lumMod val="50000"/>
                  </a:schemeClr>
                </a:solidFill>
                <a:latin typeface="Calibri" pitchFamily="34" charset="0"/>
                <a:cs typeface="Calibri" pitchFamily="34" charset="0"/>
              </a:rPr>
              <a:t>Madhusudhan Shyamlal</a:t>
            </a:r>
          </a:p>
          <a:p>
            <a:pPr algn="ctr"/>
            <a:r>
              <a:rPr lang="en-US" sz="2400" b="1" dirty="0" smtClean="0">
                <a:solidFill>
                  <a:schemeClr val="bg2">
                    <a:lumMod val="50000"/>
                  </a:schemeClr>
                </a:solidFill>
                <a:latin typeface="Calibri" pitchFamily="34" charset="0"/>
                <a:cs typeface="Calibri" pitchFamily="34" charset="0"/>
              </a:rPr>
              <a:t>CISC 856</a:t>
            </a:r>
          </a:p>
          <a:p>
            <a:pPr algn="ctr"/>
            <a:r>
              <a:rPr lang="en-US" sz="2400" b="1" dirty="0" smtClean="0">
                <a:solidFill>
                  <a:schemeClr val="bg2">
                    <a:lumMod val="50000"/>
                  </a:schemeClr>
                </a:solidFill>
                <a:latin typeface="Calibri" pitchFamily="34" charset="0"/>
                <a:cs typeface="Calibri" pitchFamily="34" charset="0"/>
              </a:rPr>
              <a:t>Computer &amp; Information Sciences</a:t>
            </a:r>
          </a:p>
          <a:p>
            <a:endParaRPr lang="en-US" sz="2400" dirty="0" smtClean="0">
              <a:solidFill>
                <a:schemeClr val="bg2">
                  <a:lumMod val="50000"/>
                </a:schemeClr>
              </a:solidFill>
              <a:latin typeface="Calibri" pitchFamily="34" charset="0"/>
              <a:cs typeface="Calibri" pitchFamily="34" charset="0"/>
            </a:endParaRPr>
          </a:p>
          <a:p>
            <a:endParaRPr lang="en-US" sz="2400" dirty="0" smtClean="0">
              <a:solidFill>
                <a:schemeClr val="bg2">
                  <a:lumMod val="50000"/>
                </a:schemeClr>
              </a:solidFill>
              <a:latin typeface="Calibri" pitchFamily="34" charset="0"/>
              <a:cs typeface="Calibri" pitchFamily="34" charset="0"/>
            </a:endParaRPr>
          </a:p>
          <a:p>
            <a:pPr algn="ctr"/>
            <a:r>
              <a:rPr lang="en-US" sz="2400" b="1" dirty="0" smtClean="0">
                <a:solidFill>
                  <a:schemeClr val="bg2">
                    <a:lumMod val="50000"/>
                  </a:schemeClr>
                </a:solidFill>
                <a:latin typeface="Calibri" pitchFamily="34" charset="0"/>
                <a:cs typeface="Calibri" pitchFamily="34" charset="0"/>
              </a:rPr>
              <a:t>		Thanks to </a:t>
            </a:r>
          </a:p>
          <a:p>
            <a:r>
              <a:rPr lang="en-US" sz="3200" b="1" dirty="0" smtClean="0">
                <a:solidFill>
                  <a:schemeClr val="bg2">
                    <a:lumMod val="50000"/>
                  </a:schemeClr>
                </a:solidFill>
                <a:latin typeface="Calibri" pitchFamily="34" charset="0"/>
                <a:cs typeface="Calibri" pitchFamily="34" charset="0"/>
              </a:rPr>
              <a:t>Dr.Paul Amer</a:t>
            </a:r>
          </a:p>
          <a:p>
            <a:r>
              <a:rPr lang="en-US" sz="2400" b="1" dirty="0" smtClean="0">
                <a:solidFill>
                  <a:schemeClr val="bg2">
                    <a:lumMod val="50000"/>
                  </a:schemeClr>
                </a:solidFill>
                <a:latin typeface="Calibri" pitchFamily="34" charset="0"/>
                <a:cs typeface="Calibri" pitchFamily="34" charset="0"/>
              </a:rPr>
              <a:t>Nasif Ekiz</a:t>
            </a:r>
          </a:p>
          <a:p>
            <a:r>
              <a:rPr lang="en-US" sz="2400" b="1" dirty="0" smtClean="0">
                <a:solidFill>
                  <a:schemeClr val="bg2">
                    <a:lumMod val="50000"/>
                  </a:schemeClr>
                </a:solidFill>
                <a:latin typeface="+mj-lt"/>
              </a:rPr>
              <a:t>Ertugrul Yilmaz</a:t>
            </a:r>
          </a:p>
          <a:p>
            <a:endParaRPr lang="en-US" sz="2400" b="1" dirty="0" smtClean="0">
              <a:solidFill>
                <a:schemeClr val="bg2">
                  <a:lumMod val="50000"/>
                </a:schemeClr>
              </a:solidFill>
              <a:latin typeface="Calibri" pitchFamily="34" charset="0"/>
              <a:cs typeface="Calibri" pitchFamily="34" charset="0"/>
            </a:endParaRPr>
          </a:p>
        </p:txBody>
      </p:sp>
      <p:pic>
        <p:nvPicPr>
          <p:cNvPr id="4" name="Picture 21" descr="ud_shield"/>
          <p:cNvPicPr>
            <a:picLocks noChangeAspect="1" noChangeArrowheads="1"/>
          </p:cNvPicPr>
          <p:nvPr/>
        </p:nvPicPr>
        <p:blipFill>
          <a:blip r:embed="rId2" cstate="print"/>
          <a:srcRect/>
          <a:stretch>
            <a:fillRect/>
          </a:stretch>
        </p:blipFill>
        <p:spPr bwMode="auto">
          <a:xfrm>
            <a:off x="3491880" y="3645024"/>
            <a:ext cx="2209800" cy="7289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SACK-permitted and SACK option</a:t>
            </a:r>
            <a:endParaRPr lang="en-IN" dirty="0"/>
          </a:p>
        </p:txBody>
      </p:sp>
      <p:sp>
        <p:nvSpPr>
          <p:cNvPr id="3" name="Content Placeholder 2"/>
          <p:cNvSpPr>
            <a:spLocks noGrp="1"/>
          </p:cNvSpPr>
          <p:nvPr>
            <p:ph idx="1"/>
          </p:nvPr>
        </p:nvSpPr>
        <p:spPr/>
        <p:txBody>
          <a:bodyPr>
            <a:normAutofit/>
          </a:bodyPr>
          <a:lstStyle/>
          <a:p>
            <a:pPr>
              <a:buNone/>
            </a:pPr>
            <a:r>
              <a:rPr lang="en-US" sz="1800" b="1" dirty="0" smtClean="0">
                <a:latin typeface="Calibri" pitchFamily="34" charset="0"/>
                <a:cs typeface="Calibri" pitchFamily="34" charset="0"/>
              </a:rPr>
              <a:t>TCP Connection establishment with SACK-permitted option</a:t>
            </a:r>
          </a:p>
          <a:p>
            <a:pPr>
              <a:buNone/>
            </a:pPr>
            <a:r>
              <a:rPr lang="en-US" sz="1800" dirty="0" smtClean="0">
                <a:latin typeface="Calibri" pitchFamily="34" charset="0"/>
                <a:cs typeface="Calibri" pitchFamily="34" charset="0"/>
              </a:rPr>
              <a:t>	    TCP sender   	              TCP receiver</a:t>
            </a:r>
          </a:p>
          <a:p>
            <a:pPr>
              <a:buNone/>
            </a:pPr>
            <a:endParaRPr lang="en-US" sz="1800" dirty="0" smtClean="0">
              <a:latin typeface="Calibri" pitchFamily="34" charset="0"/>
              <a:cs typeface="Calibri" pitchFamily="34" charset="0"/>
            </a:endParaRPr>
          </a:p>
          <a:p>
            <a:pPr>
              <a:buNone/>
            </a:pPr>
            <a:r>
              <a:rPr lang="en-US" sz="1800" dirty="0" smtClean="0">
                <a:latin typeface="Calibri" pitchFamily="34" charset="0"/>
                <a:cs typeface="Calibri" pitchFamily="34" charset="0"/>
              </a:rPr>
              <a:t>			</a:t>
            </a:r>
            <a:endParaRPr lang="en-IN" sz="1600" dirty="0">
              <a:latin typeface="Calibri" pitchFamily="34" charset="0"/>
              <a:cs typeface="Calibri" pitchFamily="34" charset="0"/>
            </a:endParaRPr>
          </a:p>
        </p:txBody>
      </p:sp>
      <p:sp>
        <p:nvSpPr>
          <p:cNvPr id="4" name="Rectangle 3"/>
          <p:cNvSpPr/>
          <p:nvPr/>
        </p:nvSpPr>
        <p:spPr>
          <a:xfrm>
            <a:off x="1403648" y="2708920"/>
            <a:ext cx="288032" cy="28083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5" name="Rectangle 4"/>
          <p:cNvSpPr/>
          <p:nvPr/>
        </p:nvSpPr>
        <p:spPr>
          <a:xfrm>
            <a:off x="3491880" y="2780928"/>
            <a:ext cx="288032" cy="28083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7" name="Straight Arrow Connector 6"/>
          <p:cNvCxnSpPr/>
          <p:nvPr/>
        </p:nvCxnSpPr>
        <p:spPr>
          <a:xfrm>
            <a:off x="1691680" y="2924944"/>
            <a:ext cx="180020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435229">
            <a:off x="2215884" y="2757448"/>
            <a:ext cx="792088" cy="369332"/>
          </a:xfrm>
          <a:prstGeom prst="rect">
            <a:avLst/>
          </a:prstGeom>
          <a:noFill/>
        </p:spPr>
        <p:txBody>
          <a:bodyPr wrap="square" rtlCol="0">
            <a:spAutoFit/>
          </a:bodyPr>
          <a:lstStyle/>
          <a:p>
            <a:r>
              <a:rPr lang="en-US" dirty="0" smtClean="0">
                <a:latin typeface="Calibri" pitchFamily="34" charset="0"/>
                <a:cs typeface="Calibri" pitchFamily="34" charset="0"/>
              </a:rPr>
              <a:t>SYN</a:t>
            </a:r>
            <a:endParaRPr lang="en-IN" dirty="0">
              <a:latin typeface="Calibri" pitchFamily="34" charset="0"/>
              <a:cs typeface="Calibri" pitchFamily="34" charset="0"/>
            </a:endParaRPr>
          </a:p>
        </p:txBody>
      </p:sp>
      <p:sp>
        <p:nvSpPr>
          <p:cNvPr id="9" name="TextBox 8"/>
          <p:cNvSpPr txBox="1"/>
          <p:nvPr/>
        </p:nvSpPr>
        <p:spPr>
          <a:xfrm rot="435229">
            <a:off x="1777806" y="3038052"/>
            <a:ext cx="1813069" cy="338554"/>
          </a:xfrm>
          <a:prstGeom prst="rect">
            <a:avLst/>
          </a:prstGeom>
          <a:noFill/>
        </p:spPr>
        <p:txBody>
          <a:bodyPr wrap="square" rtlCol="0">
            <a:spAutoFit/>
          </a:bodyPr>
          <a:lstStyle/>
          <a:p>
            <a:r>
              <a:rPr lang="en-US" sz="1600" dirty="0" smtClean="0">
                <a:latin typeface="Calibri" pitchFamily="34" charset="0"/>
                <a:cs typeface="Calibri" pitchFamily="34" charset="0"/>
              </a:rPr>
              <a:t>SACK-permitted</a:t>
            </a:r>
            <a:endParaRPr lang="en-IN" sz="1600" dirty="0">
              <a:latin typeface="Calibri" pitchFamily="34" charset="0"/>
              <a:cs typeface="Calibri" pitchFamily="34" charset="0"/>
            </a:endParaRPr>
          </a:p>
        </p:txBody>
      </p:sp>
      <p:cxnSp>
        <p:nvCxnSpPr>
          <p:cNvPr id="10" name="Straight Arrow Connector 9"/>
          <p:cNvCxnSpPr/>
          <p:nvPr/>
        </p:nvCxnSpPr>
        <p:spPr>
          <a:xfrm flipH="1">
            <a:off x="1691680" y="3501008"/>
            <a:ext cx="180020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91680" y="4365104"/>
            <a:ext cx="180020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20854137">
            <a:off x="1994899" y="3620176"/>
            <a:ext cx="1813069" cy="338554"/>
          </a:xfrm>
          <a:prstGeom prst="rect">
            <a:avLst/>
          </a:prstGeom>
          <a:noFill/>
        </p:spPr>
        <p:txBody>
          <a:bodyPr wrap="square" rtlCol="0">
            <a:spAutoFit/>
          </a:bodyPr>
          <a:lstStyle/>
          <a:p>
            <a:r>
              <a:rPr lang="en-US" sz="1600" dirty="0" smtClean="0">
                <a:latin typeface="Calibri" pitchFamily="34" charset="0"/>
                <a:cs typeface="Calibri" pitchFamily="34" charset="0"/>
              </a:rPr>
              <a:t>SACK-permitted</a:t>
            </a:r>
            <a:endParaRPr lang="en-IN" sz="1600" dirty="0">
              <a:latin typeface="Calibri" pitchFamily="34" charset="0"/>
              <a:cs typeface="Calibri" pitchFamily="34" charset="0"/>
            </a:endParaRPr>
          </a:p>
        </p:txBody>
      </p:sp>
      <p:sp>
        <p:nvSpPr>
          <p:cNvPr id="16" name="TextBox 15"/>
          <p:cNvSpPr txBox="1"/>
          <p:nvPr/>
        </p:nvSpPr>
        <p:spPr>
          <a:xfrm rot="20948683">
            <a:off x="2148612" y="3385816"/>
            <a:ext cx="1105891" cy="369332"/>
          </a:xfrm>
          <a:prstGeom prst="rect">
            <a:avLst/>
          </a:prstGeom>
          <a:noFill/>
        </p:spPr>
        <p:txBody>
          <a:bodyPr wrap="square" rtlCol="0">
            <a:spAutoFit/>
          </a:bodyPr>
          <a:lstStyle/>
          <a:p>
            <a:r>
              <a:rPr lang="en-US" dirty="0" smtClean="0">
                <a:latin typeface="Calibri" pitchFamily="34" charset="0"/>
                <a:cs typeface="Calibri" pitchFamily="34" charset="0"/>
              </a:rPr>
              <a:t>SYN+ACK</a:t>
            </a:r>
            <a:endParaRPr lang="en-IN" dirty="0">
              <a:latin typeface="Calibri" pitchFamily="34" charset="0"/>
              <a:cs typeface="Calibri" pitchFamily="34" charset="0"/>
            </a:endParaRPr>
          </a:p>
        </p:txBody>
      </p:sp>
      <p:sp>
        <p:nvSpPr>
          <p:cNvPr id="17" name="TextBox 16"/>
          <p:cNvSpPr txBox="1"/>
          <p:nvPr/>
        </p:nvSpPr>
        <p:spPr>
          <a:xfrm rot="435229">
            <a:off x="2143875" y="4125601"/>
            <a:ext cx="792088" cy="369332"/>
          </a:xfrm>
          <a:prstGeom prst="rect">
            <a:avLst/>
          </a:prstGeom>
          <a:noFill/>
        </p:spPr>
        <p:txBody>
          <a:bodyPr wrap="square" rtlCol="0">
            <a:spAutoFit/>
          </a:bodyPr>
          <a:lstStyle/>
          <a:p>
            <a:r>
              <a:rPr lang="en-US" dirty="0" smtClean="0">
                <a:latin typeface="Calibri" pitchFamily="34" charset="0"/>
                <a:cs typeface="Calibri" pitchFamily="34" charset="0"/>
              </a:rPr>
              <a:t>ACK</a:t>
            </a:r>
            <a:endParaRPr lang="en-IN" dirty="0">
              <a:latin typeface="Calibri" pitchFamily="34" charset="0"/>
              <a:cs typeface="Calibri" pitchFamily="34" charset="0"/>
            </a:endParaRPr>
          </a:p>
        </p:txBody>
      </p:sp>
      <p:sp>
        <p:nvSpPr>
          <p:cNvPr id="14" name="TextBox 13"/>
          <p:cNvSpPr txBox="1"/>
          <p:nvPr/>
        </p:nvSpPr>
        <p:spPr>
          <a:xfrm>
            <a:off x="4499992" y="2780928"/>
            <a:ext cx="4032448" cy="1477328"/>
          </a:xfrm>
          <a:prstGeom prst="rect">
            <a:avLst/>
          </a:prstGeom>
          <a:noFill/>
        </p:spPr>
        <p:txBody>
          <a:bodyPr wrap="square" rtlCol="0">
            <a:spAutoFit/>
          </a:bodyPr>
          <a:lstStyle/>
          <a:p>
            <a:r>
              <a:rPr lang="en-US" dirty="0" smtClean="0">
                <a:latin typeface="+mj-lt"/>
              </a:rPr>
              <a:t>For any TCP connection, the data receiver can generate SACK options only if the data receiver receives a SACK-permitted option on the SYN for the connection.</a:t>
            </a:r>
            <a:endParaRPr lang="en-IN"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Autofit/>
          </a:bodyPr>
          <a:lstStyle/>
          <a:p>
            <a:r>
              <a:rPr lang="en-US" sz="3500" dirty="0" smtClean="0"/>
              <a:t>Generating SACK options</a:t>
            </a:r>
            <a:endParaRPr lang="en-IN" sz="3500" dirty="0"/>
          </a:p>
        </p:txBody>
      </p:sp>
      <p:sp>
        <p:nvSpPr>
          <p:cNvPr id="3" name="Content Placeholder 2"/>
          <p:cNvSpPr>
            <a:spLocks noGrp="1"/>
          </p:cNvSpPr>
          <p:nvPr>
            <p:ph idx="1"/>
          </p:nvPr>
        </p:nvSpPr>
        <p:spPr>
          <a:xfrm>
            <a:off x="457200" y="1124744"/>
            <a:ext cx="8229600" cy="5199856"/>
          </a:xfrm>
        </p:spPr>
        <p:txBody>
          <a:bodyPr>
            <a:normAutofit/>
          </a:bodyPr>
          <a:lstStyle/>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Using SACKs does not affect the cumulative ACK of data received. The cum-ACK is maintained.</a:t>
            </a:r>
          </a:p>
          <a:p>
            <a:r>
              <a:rPr lang="en-US" sz="2400" dirty="0" smtClean="0">
                <a:latin typeface="Calibri" pitchFamily="34" charset="0"/>
                <a:cs typeface="Calibri" pitchFamily="34" charset="0"/>
              </a:rPr>
              <a:t>If SACK options are permitted, then the receiver should include SACK option in all ACKs which do not ACK the highest sequence number of the TCP-PDU that has arrived out of order.</a:t>
            </a:r>
          </a:p>
          <a:p>
            <a:r>
              <a:rPr lang="en-US" sz="2400" dirty="0" smtClean="0">
                <a:latin typeface="Calibri" pitchFamily="34" charset="0"/>
                <a:cs typeface="Calibri" pitchFamily="34" charset="0"/>
              </a:rPr>
              <a:t>The receiver SHOULD include as many distinct SACK blocks as possible in SACK option with the highest sequence number SACK block comes first.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264" cy="1008112"/>
          </a:xfrm>
        </p:spPr>
        <p:txBody>
          <a:bodyPr>
            <a:noAutofit/>
          </a:bodyPr>
          <a:lstStyle/>
          <a:p>
            <a:r>
              <a:rPr lang="en-US" sz="3500" dirty="0" smtClean="0"/>
              <a:t>Interpreting SACK option and Retransmission Strategy</a:t>
            </a:r>
            <a:endParaRPr lang="en-IN" sz="3500" dirty="0"/>
          </a:p>
        </p:txBody>
      </p:sp>
      <p:sp>
        <p:nvSpPr>
          <p:cNvPr id="3" name="Content Placeholder 2"/>
          <p:cNvSpPr>
            <a:spLocks noGrp="1"/>
          </p:cNvSpPr>
          <p:nvPr>
            <p:ph idx="1"/>
          </p:nvPr>
        </p:nvSpPr>
        <p:spPr>
          <a:xfrm>
            <a:off x="457200" y="2060848"/>
            <a:ext cx="8229600" cy="4263752"/>
          </a:xfrm>
        </p:spPr>
        <p:txBody>
          <a:bodyPr>
            <a:normAutofit/>
          </a:bodyPr>
          <a:lstStyle/>
          <a:p>
            <a:r>
              <a:rPr lang="en-US" sz="2400" dirty="0" smtClean="0">
                <a:latin typeface="Calibri" pitchFamily="34" charset="0"/>
                <a:cs typeface="Calibri" pitchFamily="34" charset="0"/>
              </a:rPr>
              <a:t>The sender purges only those data in the send buffer which are cumulatively ACKed.</a:t>
            </a:r>
          </a:p>
          <a:p>
            <a:r>
              <a:rPr lang="en-US" sz="2400" dirty="0" smtClean="0">
                <a:latin typeface="Calibri" pitchFamily="34" charset="0"/>
                <a:cs typeface="Calibri" pitchFamily="34" charset="0"/>
              </a:rPr>
              <a:t>The sender uses SACK only for retransmission strategy as the sender implements SACK option to retransmit only those TCP-PDUs which are actually lost.</a:t>
            </a:r>
          </a:p>
          <a:p>
            <a:r>
              <a:rPr lang="en-US" sz="2400" dirty="0" smtClean="0">
                <a:latin typeface="Calibri" pitchFamily="34" charset="0"/>
                <a:cs typeface="Calibri" pitchFamily="34" charset="0"/>
              </a:rPr>
              <a:t>The sender uses a flag bit “SACKed” for each TCP-PDU in the retransmission queue to indicate that the particular TCP-PDU has been reported in a SACK option.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Workout examples - SACK</a:t>
            </a:r>
            <a:endParaRPr lang="en-IN" dirty="0"/>
          </a:p>
        </p:txBody>
      </p:sp>
      <p:sp>
        <p:nvSpPr>
          <p:cNvPr id="3" name="Content Placeholder 2"/>
          <p:cNvSpPr>
            <a:spLocks noGrp="1"/>
          </p:cNvSpPr>
          <p:nvPr>
            <p:ph idx="1"/>
          </p:nvPr>
        </p:nvSpPr>
        <p:spPr/>
        <p:txBody>
          <a:bodyPr>
            <a:normAutofit/>
          </a:bodyPr>
          <a:lstStyle/>
          <a:p>
            <a:r>
              <a:rPr lang="en-IN" sz="2200" dirty="0" smtClean="0">
                <a:latin typeface="Calibri" pitchFamily="34" charset="0"/>
                <a:cs typeface="Calibri" pitchFamily="34" charset="0"/>
              </a:rPr>
              <a:t>Assume the receiver’s left window edge is 5000 and that the data transmitter sends a burst of 4 TCP-PDUs, each containing 500 data bytes with the sequence number starting from 5000.</a:t>
            </a:r>
            <a:endParaRPr lang="en-US" sz="2200" b="1" dirty="0" smtClean="0">
              <a:latin typeface="Calibri" pitchFamily="34" charset="0"/>
              <a:cs typeface="Calibri" pitchFamily="34" charset="0"/>
            </a:endParaRPr>
          </a:p>
          <a:p>
            <a:pPr lvl="1"/>
            <a:r>
              <a:rPr lang="en-US" sz="2200" dirty="0" smtClean="0">
                <a:solidFill>
                  <a:schemeClr val="tx1"/>
                </a:solidFill>
                <a:latin typeface="Calibri" pitchFamily="34" charset="0"/>
                <a:cs typeface="Calibri" pitchFamily="34" charset="0"/>
              </a:rPr>
              <a:t>Case 1: The first 2 TCP-PDUs are received but the last 2 are lost.</a:t>
            </a:r>
          </a:p>
          <a:p>
            <a:endParaRPr lang="en-US" sz="2200" dirty="0" smtClean="0">
              <a:latin typeface="Calibri" pitchFamily="34" charset="0"/>
              <a:cs typeface="Calibri" pitchFamily="34" charset="0"/>
            </a:endParaRPr>
          </a:p>
          <a:p>
            <a:pPr lvl="1"/>
            <a:r>
              <a:rPr lang="en-US" sz="2200" dirty="0" smtClean="0">
                <a:solidFill>
                  <a:schemeClr val="tx1"/>
                </a:solidFill>
                <a:latin typeface="Calibri" pitchFamily="34" charset="0"/>
                <a:cs typeface="Calibri" pitchFamily="34" charset="0"/>
              </a:rPr>
              <a:t>Case2: The first TCP-PDU is lost and the remaining 3 TCP-PDUs are received</a:t>
            </a:r>
          </a:p>
          <a:p>
            <a:pPr>
              <a:buNone/>
            </a:pPr>
            <a:endParaRPr lang="en-US" sz="2200" dirty="0" smtClean="0">
              <a:latin typeface="Calibri" pitchFamily="34" charset="0"/>
              <a:cs typeface="Calibri" pitchFamily="34" charset="0"/>
            </a:endParaRPr>
          </a:p>
          <a:p>
            <a:pPr lvl="1"/>
            <a:r>
              <a:rPr lang="en-US" sz="2200" dirty="0" smtClean="0">
                <a:solidFill>
                  <a:schemeClr val="tx1"/>
                </a:solidFill>
                <a:latin typeface="Calibri" pitchFamily="34" charset="0"/>
                <a:cs typeface="Calibri" pitchFamily="34" charset="0"/>
              </a:rPr>
              <a:t>Case 3: 2</a:t>
            </a:r>
            <a:r>
              <a:rPr lang="en-US" sz="2200" baseline="30000" dirty="0" smtClean="0">
                <a:solidFill>
                  <a:schemeClr val="tx1"/>
                </a:solidFill>
                <a:latin typeface="Calibri" pitchFamily="34" charset="0"/>
                <a:cs typeface="Calibri" pitchFamily="34" charset="0"/>
              </a:rPr>
              <a:t>nd</a:t>
            </a:r>
            <a:r>
              <a:rPr lang="en-US" sz="2200" dirty="0" smtClean="0">
                <a:solidFill>
                  <a:schemeClr val="tx1"/>
                </a:solidFill>
                <a:latin typeface="Calibri" pitchFamily="34" charset="0"/>
                <a:cs typeface="Calibri" pitchFamily="34" charset="0"/>
              </a:rPr>
              <a:t> and 4</a:t>
            </a:r>
            <a:r>
              <a:rPr lang="en-US" sz="2200" baseline="30000" dirty="0" smtClean="0">
                <a:solidFill>
                  <a:schemeClr val="tx1"/>
                </a:solidFill>
                <a:latin typeface="Calibri" pitchFamily="34" charset="0"/>
                <a:cs typeface="Calibri" pitchFamily="34" charset="0"/>
              </a:rPr>
              <a:t>th</a:t>
            </a:r>
            <a:r>
              <a:rPr lang="en-US" sz="2200" dirty="0" smtClean="0">
                <a:solidFill>
                  <a:schemeClr val="tx1"/>
                </a:solidFill>
                <a:latin typeface="Calibri" pitchFamily="34" charset="0"/>
                <a:cs typeface="Calibri" pitchFamily="34" charset="0"/>
              </a:rPr>
              <a:t> TCP-PDUs are lost</a:t>
            </a:r>
            <a:endParaRPr lang="en-IN" sz="22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852704"/>
          </a:xfrm>
        </p:spPr>
        <p:txBody>
          <a:bodyPr>
            <a:normAutofit/>
          </a:bodyPr>
          <a:lstStyle/>
          <a:p>
            <a:r>
              <a:rPr lang="en-US" dirty="0" smtClean="0"/>
              <a:t>SACK Extension (D-SACK)</a:t>
            </a:r>
            <a:endParaRPr lang="en-IN" dirty="0"/>
          </a:p>
        </p:txBody>
      </p:sp>
      <p:sp>
        <p:nvSpPr>
          <p:cNvPr id="3" name="Content Placeholder 2"/>
          <p:cNvSpPr>
            <a:spLocks noGrp="1"/>
          </p:cNvSpPr>
          <p:nvPr>
            <p:ph idx="1"/>
          </p:nvPr>
        </p:nvSpPr>
        <p:spPr>
          <a:xfrm>
            <a:off x="457200" y="1412776"/>
            <a:ext cx="8229600" cy="4911824"/>
          </a:xfrm>
        </p:spPr>
        <p:txBody>
          <a:bodyPr>
            <a:normAutofit/>
          </a:bodyPr>
          <a:lstStyle/>
          <a:p>
            <a:pPr>
              <a:buNone/>
            </a:pPr>
            <a:r>
              <a:rPr lang="en-US" sz="1800" dirty="0" smtClean="0">
                <a:latin typeface="Calibri" pitchFamily="34" charset="0"/>
                <a:cs typeface="Calibri" pitchFamily="34" charset="0"/>
              </a:rPr>
              <a:t>	    TCP sender   	              TCP receiver              TCP sender                        TCP receiver</a:t>
            </a:r>
          </a:p>
          <a:p>
            <a:pPr>
              <a:buNone/>
            </a:pPr>
            <a:endParaRPr lang="en-US" sz="1800" dirty="0" smtClean="0">
              <a:latin typeface="Calibri" pitchFamily="34" charset="0"/>
              <a:cs typeface="Calibri" pitchFamily="34" charset="0"/>
            </a:endParaRPr>
          </a:p>
        </p:txBody>
      </p:sp>
      <p:sp>
        <p:nvSpPr>
          <p:cNvPr id="4" name="Rectangle 3"/>
          <p:cNvSpPr/>
          <p:nvPr/>
        </p:nvSpPr>
        <p:spPr>
          <a:xfrm>
            <a:off x="1259632" y="1844824"/>
            <a:ext cx="288032" cy="39604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5" name="Rectangle 4"/>
          <p:cNvSpPr/>
          <p:nvPr/>
        </p:nvSpPr>
        <p:spPr>
          <a:xfrm>
            <a:off x="3491880" y="1844824"/>
            <a:ext cx="288032" cy="39604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7" name="Straight Arrow Connector 6"/>
          <p:cNvCxnSpPr/>
          <p:nvPr/>
        </p:nvCxnSpPr>
        <p:spPr>
          <a:xfrm>
            <a:off x="1547664" y="2132856"/>
            <a:ext cx="194421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20739071">
            <a:off x="1896939" y="2714499"/>
            <a:ext cx="1129559" cy="338554"/>
          </a:xfrm>
          <a:prstGeom prst="rect">
            <a:avLst/>
          </a:prstGeom>
          <a:noFill/>
        </p:spPr>
        <p:txBody>
          <a:bodyPr wrap="square" rtlCol="0">
            <a:spAutoFit/>
          </a:bodyPr>
          <a:lstStyle/>
          <a:p>
            <a:r>
              <a:rPr lang="en-US" sz="1600" dirty="0" smtClean="0">
                <a:latin typeface="Calibri" pitchFamily="34" charset="0"/>
                <a:cs typeface="Calibri" pitchFamily="34" charset="0"/>
              </a:rPr>
              <a:t>ACK 200</a:t>
            </a:r>
            <a:endParaRPr lang="en-IN" sz="1600" dirty="0">
              <a:latin typeface="Calibri" pitchFamily="34" charset="0"/>
              <a:cs typeface="Calibri" pitchFamily="34" charset="0"/>
            </a:endParaRPr>
          </a:p>
        </p:txBody>
      </p:sp>
      <p:cxnSp>
        <p:nvCxnSpPr>
          <p:cNvPr id="10" name="Straight Arrow Connector 9"/>
          <p:cNvCxnSpPr/>
          <p:nvPr/>
        </p:nvCxnSpPr>
        <p:spPr>
          <a:xfrm flipH="1">
            <a:off x="1475656" y="2780928"/>
            <a:ext cx="2016224"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547664" y="3501008"/>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20854137">
            <a:off x="1485739" y="4725445"/>
            <a:ext cx="2248429" cy="338554"/>
          </a:xfrm>
          <a:prstGeom prst="rect">
            <a:avLst/>
          </a:prstGeom>
          <a:noFill/>
        </p:spPr>
        <p:txBody>
          <a:bodyPr wrap="square" rtlCol="0">
            <a:spAutoFit/>
          </a:bodyPr>
          <a:lstStyle/>
          <a:p>
            <a:r>
              <a:rPr lang="en-US" sz="1600" dirty="0" smtClean="0">
                <a:latin typeface="Calibri" pitchFamily="34" charset="0"/>
                <a:cs typeface="Calibri" pitchFamily="34" charset="0"/>
              </a:rPr>
              <a:t>ACK 300 SACK 100-200</a:t>
            </a:r>
            <a:endParaRPr lang="en-IN" sz="1600" dirty="0">
              <a:latin typeface="Calibri" pitchFamily="34" charset="0"/>
              <a:cs typeface="Calibri" pitchFamily="34" charset="0"/>
            </a:endParaRPr>
          </a:p>
        </p:txBody>
      </p:sp>
      <p:sp>
        <p:nvSpPr>
          <p:cNvPr id="17" name="TextBox 16"/>
          <p:cNvSpPr txBox="1"/>
          <p:nvPr/>
        </p:nvSpPr>
        <p:spPr>
          <a:xfrm rot="435229">
            <a:off x="1997885" y="3308011"/>
            <a:ext cx="1284971"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sp>
        <p:nvSpPr>
          <p:cNvPr id="18" name="TextBox 17"/>
          <p:cNvSpPr txBox="1"/>
          <p:nvPr/>
        </p:nvSpPr>
        <p:spPr>
          <a:xfrm rot="536061">
            <a:off x="1928315" y="1915460"/>
            <a:ext cx="936104" cy="338554"/>
          </a:xfrm>
          <a:prstGeom prst="rect">
            <a:avLst/>
          </a:prstGeom>
          <a:noFill/>
        </p:spPr>
        <p:txBody>
          <a:bodyPr wrap="square" rtlCol="0">
            <a:spAutoFit/>
          </a:bodyPr>
          <a:lstStyle/>
          <a:p>
            <a:r>
              <a:rPr lang="en-US" sz="1600" dirty="0" smtClean="0">
                <a:latin typeface="+mj-lt"/>
              </a:rPr>
              <a:t>100-199</a:t>
            </a:r>
            <a:endParaRPr lang="en-IN" sz="1600" dirty="0">
              <a:latin typeface="+mj-lt"/>
            </a:endParaRPr>
          </a:p>
        </p:txBody>
      </p:sp>
      <p:cxnSp>
        <p:nvCxnSpPr>
          <p:cNvPr id="22" name="Straight Arrow Connector 21"/>
          <p:cNvCxnSpPr/>
          <p:nvPr/>
        </p:nvCxnSpPr>
        <p:spPr>
          <a:xfrm flipH="1">
            <a:off x="1547664" y="3933056"/>
            <a:ext cx="2016224"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20739071">
            <a:off x="1788020" y="3851718"/>
            <a:ext cx="1129559"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41" name="Straight Connector 40"/>
          <p:cNvCxnSpPr/>
          <p:nvPr/>
        </p:nvCxnSpPr>
        <p:spPr>
          <a:xfrm>
            <a:off x="2771800" y="2276872"/>
            <a:ext cx="0" cy="216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771800" y="4437112"/>
            <a:ext cx="720080"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1547664" y="4797152"/>
            <a:ext cx="2016224"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364088" y="1844824"/>
            <a:ext cx="288032" cy="39604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46" name="Rectangle 45"/>
          <p:cNvSpPr/>
          <p:nvPr/>
        </p:nvSpPr>
        <p:spPr>
          <a:xfrm>
            <a:off x="8172400" y="1844824"/>
            <a:ext cx="288032" cy="39604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47" name="Straight Arrow Connector 46"/>
          <p:cNvCxnSpPr/>
          <p:nvPr/>
        </p:nvCxnSpPr>
        <p:spPr>
          <a:xfrm>
            <a:off x="5652120" y="2132856"/>
            <a:ext cx="252028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536061">
            <a:off x="6176786" y="1915459"/>
            <a:ext cx="936104" cy="338554"/>
          </a:xfrm>
          <a:prstGeom prst="rect">
            <a:avLst/>
          </a:prstGeom>
          <a:noFill/>
        </p:spPr>
        <p:txBody>
          <a:bodyPr wrap="square" rtlCol="0">
            <a:spAutoFit/>
          </a:bodyPr>
          <a:lstStyle/>
          <a:p>
            <a:r>
              <a:rPr lang="en-US" sz="1600" dirty="0" smtClean="0">
                <a:latin typeface="+mj-lt"/>
              </a:rPr>
              <a:t>100-199</a:t>
            </a:r>
            <a:endParaRPr lang="en-IN" sz="1600" dirty="0">
              <a:latin typeface="+mj-lt"/>
            </a:endParaRPr>
          </a:p>
        </p:txBody>
      </p:sp>
      <p:cxnSp>
        <p:nvCxnSpPr>
          <p:cNvPr id="50" name="Straight Arrow Connector 49"/>
          <p:cNvCxnSpPr/>
          <p:nvPr/>
        </p:nvCxnSpPr>
        <p:spPr>
          <a:xfrm flipH="1">
            <a:off x="5652120" y="2492896"/>
            <a:ext cx="2448272"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20739071">
            <a:off x="5892477" y="2555573"/>
            <a:ext cx="1129559" cy="338554"/>
          </a:xfrm>
          <a:prstGeom prst="rect">
            <a:avLst/>
          </a:prstGeom>
          <a:noFill/>
        </p:spPr>
        <p:txBody>
          <a:bodyPr wrap="square" rtlCol="0">
            <a:spAutoFit/>
          </a:bodyPr>
          <a:lstStyle/>
          <a:p>
            <a:r>
              <a:rPr lang="en-US" sz="1600" dirty="0" smtClean="0">
                <a:latin typeface="Calibri" pitchFamily="34" charset="0"/>
                <a:cs typeface="Calibri" pitchFamily="34" charset="0"/>
              </a:rPr>
              <a:t>ACK 200</a:t>
            </a:r>
            <a:endParaRPr lang="en-IN" sz="1600" dirty="0">
              <a:latin typeface="Calibri" pitchFamily="34" charset="0"/>
              <a:cs typeface="Calibri" pitchFamily="34" charset="0"/>
            </a:endParaRPr>
          </a:p>
        </p:txBody>
      </p:sp>
      <p:sp>
        <p:nvSpPr>
          <p:cNvPr id="53" name="TextBox 52"/>
          <p:cNvSpPr txBox="1"/>
          <p:nvPr/>
        </p:nvSpPr>
        <p:spPr>
          <a:xfrm rot="435229">
            <a:off x="6028392" y="3004712"/>
            <a:ext cx="1284971"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54" name="Straight Arrow Connector 53"/>
          <p:cNvCxnSpPr/>
          <p:nvPr/>
        </p:nvCxnSpPr>
        <p:spPr>
          <a:xfrm>
            <a:off x="5652120" y="3140968"/>
            <a:ext cx="144016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6" idx="1"/>
          </p:cNvCxnSpPr>
          <p:nvPr/>
        </p:nvCxnSpPr>
        <p:spPr>
          <a:xfrm>
            <a:off x="5652120" y="3501008"/>
            <a:ext cx="2520280" cy="3240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435229">
            <a:off x="5956384" y="3364752"/>
            <a:ext cx="1284971"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cxnSp>
        <p:nvCxnSpPr>
          <p:cNvPr id="61" name="Straight Arrow Connector 60"/>
          <p:cNvCxnSpPr/>
          <p:nvPr/>
        </p:nvCxnSpPr>
        <p:spPr>
          <a:xfrm flipH="1">
            <a:off x="5652120" y="3933056"/>
            <a:ext cx="252028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rot="20854137">
            <a:off x="5590194" y="3955067"/>
            <a:ext cx="2248429" cy="338554"/>
          </a:xfrm>
          <a:prstGeom prst="rect">
            <a:avLst/>
          </a:prstGeom>
          <a:noFill/>
        </p:spPr>
        <p:txBody>
          <a:bodyPr wrap="square" rtlCol="0">
            <a:spAutoFit/>
          </a:bodyPr>
          <a:lstStyle/>
          <a:p>
            <a:r>
              <a:rPr lang="en-US" sz="1600" dirty="0" smtClean="0">
                <a:latin typeface="Calibri" pitchFamily="34" charset="0"/>
                <a:cs typeface="Calibri" pitchFamily="34" charset="0"/>
              </a:rPr>
              <a:t>ACK 300 SACK 300-400</a:t>
            </a:r>
            <a:endParaRPr lang="en-IN" sz="1600" dirty="0">
              <a:latin typeface="Calibri" pitchFamily="34" charset="0"/>
              <a:cs typeface="Calibri" pitchFamily="34" charset="0"/>
            </a:endParaRPr>
          </a:p>
        </p:txBody>
      </p:sp>
      <p:cxnSp>
        <p:nvCxnSpPr>
          <p:cNvPr id="63" name="Straight Connector 62"/>
          <p:cNvCxnSpPr/>
          <p:nvPr/>
        </p:nvCxnSpPr>
        <p:spPr>
          <a:xfrm>
            <a:off x="7236296" y="2276872"/>
            <a:ext cx="0" cy="22322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236296" y="4509120"/>
            <a:ext cx="9361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5652120" y="4941168"/>
            <a:ext cx="252028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21039322">
            <a:off x="5588278" y="4743250"/>
            <a:ext cx="2911549" cy="338554"/>
          </a:xfrm>
          <a:prstGeom prst="rect">
            <a:avLst/>
          </a:prstGeom>
          <a:noFill/>
        </p:spPr>
        <p:txBody>
          <a:bodyPr wrap="square" rtlCol="0">
            <a:spAutoFit/>
          </a:bodyPr>
          <a:lstStyle/>
          <a:p>
            <a:r>
              <a:rPr lang="en-US" sz="1600" dirty="0" smtClean="0">
                <a:latin typeface="Calibri" pitchFamily="34" charset="0"/>
                <a:cs typeface="Calibri" pitchFamily="34" charset="0"/>
              </a:rPr>
              <a:t>ACK 300 SACK 100-200 300-400</a:t>
            </a:r>
            <a:endParaRPr lang="en-IN" sz="16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924712"/>
          </a:xfrm>
        </p:spPr>
        <p:txBody>
          <a:bodyPr/>
          <a:lstStyle/>
          <a:p>
            <a:r>
              <a:rPr lang="en-US" dirty="0" smtClean="0"/>
              <a:t>Reneging</a:t>
            </a:r>
            <a:endParaRPr lang="en-IN" dirty="0"/>
          </a:p>
        </p:txBody>
      </p:sp>
      <p:sp>
        <p:nvSpPr>
          <p:cNvPr id="3" name="Content Placeholder 2"/>
          <p:cNvSpPr>
            <a:spLocks noGrp="1"/>
          </p:cNvSpPr>
          <p:nvPr>
            <p:ph idx="1"/>
          </p:nvPr>
        </p:nvSpPr>
        <p:spPr>
          <a:xfrm>
            <a:off x="457200" y="1268760"/>
            <a:ext cx="8229600" cy="5055840"/>
          </a:xfrm>
        </p:spPr>
        <p:txBody>
          <a:bodyPr>
            <a:noAutofit/>
          </a:bodyPr>
          <a:lstStyle/>
          <a:p>
            <a:pPr marL="274320" lvl="1">
              <a:buClr>
                <a:schemeClr val="accent1"/>
              </a:buClr>
              <a:buSzPct val="85000"/>
              <a:buFont typeface="Wingdings 2"/>
              <a:buChar char=""/>
            </a:pPr>
            <a:endParaRPr lang="en-US" dirty="0" smtClean="0">
              <a:solidFill>
                <a:schemeClr val="tx1"/>
              </a:solidFill>
              <a:latin typeface="Calibri" pitchFamily="34" charset="0"/>
              <a:cs typeface="Calibri" pitchFamily="34" charset="0"/>
            </a:endParaRPr>
          </a:p>
          <a:p>
            <a:pPr marL="274320" lvl="1">
              <a:buClr>
                <a:schemeClr val="accent1"/>
              </a:buClr>
              <a:buSzPct val="85000"/>
              <a:buFont typeface="Wingdings 2"/>
              <a:buChar char=""/>
            </a:pPr>
            <a:r>
              <a:rPr lang="en-US" dirty="0" smtClean="0">
                <a:solidFill>
                  <a:schemeClr val="tx1"/>
                </a:solidFill>
                <a:latin typeface="Calibri" pitchFamily="34" charset="0"/>
                <a:cs typeface="Calibri" pitchFamily="34" charset="0"/>
              </a:rPr>
              <a:t>Reneging – </a:t>
            </a:r>
            <a:r>
              <a:rPr lang="en-US" dirty="0" smtClean="0">
                <a:latin typeface="Calibri" pitchFamily="34" charset="0"/>
                <a:cs typeface="Calibri" pitchFamily="34" charset="0"/>
              </a:rPr>
              <a:t>discarding data that has previously been SACKed</a:t>
            </a:r>
            <a:endParaRPr lang="en-US" dirty="0" smtClean="0">
              <a:solidFill>
                <a:schemeClr val="tx1"/>
              </a:solidFill>
              <a:latin typeface="Calibri" pitchFamily="34" charset="0"/>
              <a:cs typeface="Calibri" pitchFamily="34" charset="0"/>
            </a:endParaRPr>
          </a:p>
          <a:p>
            <a:pPr marL="274320" lvl="1">
              <a:buClr>
                <a:schemeClr val="accent1"/>
              </a:buClr>
              <a:buSzPct val="85000"/>
              <a:buFont typeface="Wingdings 2"/>
              <a:buChar char=""/>
            </a:pPr>
            <a:r>
              <a:rPr lang="en-US" dirty="0" smtClean="0">
                <a:solidFill>
                  <a:schemeClr val="tx1"/>
                </a:solidFill>
                <a:latin typeface="Calibri" pitchFamily="34" charset="0"/>
                <a:cs typeface="Calibri" pitchFamily="34" charset="0"/>
              </a:rPr>
              <a:t>[RFC 2018]: “The SACK option is </a:t>
            </a:r>
            <a:r>
              <a:rPr lang="en-US" i="1" dirty="0" smtClean="0">
                <a:solidFill>
                  <a:srgbClr val="FF0000"/>
                </a:solidFill>
                <a:latin typeface="Calibri" pitchFamily="34" charset="0"/>
                <a:cs typeface="Calibri" pitchFamily="34" charset="0"/>
              </a:rPr>
              <a:t>advisory</a:t>
            </a:r>
            <a:r>
              <a:rPr lang="en-US" dirty="0" smtClean="0">
                <a:solidFill>
                  <a:schemeClr val="tx1"/>
                </a:solidFill>
                <a:latin typeface="Calibri" pitchFamily="34" charset="0"/>
                <a:cs typeface="Calibri" pitchFamily="34" charset="0"/>
              </a:rPr>
              <a:t>, in that, while it notifies the data sender that the data receiver has received the indicated segments, the data receiver is permitted to later </a:t>
            </a:r>
            <a:r>
              <a:rPr lang="en-US" i="1" dirty="0" smtClean="0">
                <a:solidFill>
                  <a:srgbClr val="FF0000"/>
                </a:solidFill>
                <a:latin typeface="Calibri" pitchFamily="34" charset="0"/>
                <a:cs typeface="Calibri" pitchFamily="34" charset="0"/>
              </a:rPr>
              <a:t>discard</a:t>
            </a:r>
            <a:r>
              <a:rPr lang="en-US" dirty="0" smtClean="0">
                <a:solidFill>
                  <a:schemeClr val="tx1"/>
                </a:solidFill>
                <a:latin typeface="Calibri" pitchFamily="34" charset="0"/>
                <a:cs typeface="Calibri" pitchFamily="34" charset="0"/>
              </a:rPr>
              <a:t> data which have been reported in a SACK option.”</a:t>
            </a:r>
          </a:p>
          <a:p>
            <a:pPr marL="274320" lvl="1">
              <a:buClr>
                <a:schemeClr val="accent1"/>
              </a:buClr>
              <a:buSzPct val="85000"/>
              <a:buFont typeface="Wingdings 2"/>
              <a:buChar char=""/>
            </a:pPr>
            <a:r>
              <a:rPr lang="en-US" dirty="0" smtClean="0">
                <a:solidFill>
                  <a:schemeClr val="tx1"/>
                </a:solidFill>
                <a:latin typeface="Calibri" pitchFamily="34" charset="0"/>
                <a:cs typeface="Calibri" pitchFamily="34" charset="0"/>
              </a:rPr>
              <a:t>This means the receiver can discard the  SACKed out of order TCP-PDUs received before they are being delivered to the application. </a:t>
            </a:r>
          </a:p>
          <a:p>
            <a:pPr marL="274320" lvl="1">
              <a:buClr>
                <a:schemeClr val="accent1"/>
              </a:buClr>
              <a:buSzPct val="85000"/>
              <a:buFont typeface="Wingdings 2"/>
              <a:buChar char=""/>
            </a:pPr>
            <a:r>
              <a:rPr lang="en-US" dirty="0" smtClean="0">
                <a:solidFill>
                  <a:schemeClr val="tx1"/>
                </a:solidFill>
                <a:latin typeface="Calibri" pitchFamily="34" charset="0"/>
                <a:cs typeface="Calibri" pitchFamily="34" charset="0"/>
              </a:rPr>
              <a:t>TCP allow reneging and because of this reason the sender is forced to keep the copies of all SACKed PDUs in the send buffer unless they are cum-ACKed.</a:t>
            </a:r>
          </a:p>
          <a:p>
            <a:endParaRPr lang="en-IN"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4096"/>
          </a:xfrm>
        </p:spPr>
        <p:txBody>
          <a:bodyPr>
            <a:normAutofit/>
          </a:bodyPr>
          <a:lstStyle/>
          <a:p>
            <a:r>
              <a:rPr lang="en-US" dirty="0" smtClean="0"/>
              <a:t>Reneging Example - TCP</a:t>
            </a:r>
            <a:endParaRPr lang="en-IN" dirty="0"/>
          </a:p>
        </p:txBody>
      </p:sp>
      <p:sp>
        <p:nvSpPr>
          <p:cNvPr id="3" name="Content Placeholder 2"/>
          <p:cNvSpPr>
            <a:spLocks noGrp="1"/>
          </p:cNvSpPr>
          <p:nvPr>
            <p:ph idx="1"/>
          </p:nvPr>
        </p:nvSpPr>
        <p:spPr>
          <a:xfrm>
            <a:off x="301752" y="1340768"/>
            <a:ext cx="8662736" cy="5328592"/>
          </a:xfrm>
        </p:spPr>
        <p:txBody>
          <a:bodyPr>
            <a:normAutofit/>
          </a:bodyPr>
          <a:lstStyle/>
          <a:p>
            <a:pPr>
              <a:buNone/>
            </a:pPr>
            <a:r>
              <a:rPr lang="en-US" sz="1800" dirty="0" smtClean="0">
                <a:latin typeface="Calibri" pitchFamily="34" charset="0"/>
                <a:cs typeface="Calibri" pitchFamily="34" charset="0"/>
              </a:rPr>
              <a:t>        </a:t>
            </a:r>
            <a:r>
              <a:rPr lang="en-IN" sz="1800" dirty="0" smtClean="0">
                <a:latin typeface="Calibri" pitchFamily="34" charset="0"/>
                <a:cs typeface="Calibri" pitchFamily="34" charset="0"/>
              </a:rPr>
              <a:t> TCP Sender                                   TCP Receiver</a:t>
            </a:r>
          </a:p>
        </p:txBody>
      </p:sp>
      <p:sp>
        <p:nvSpPr>
          <p:cNvPr id="59" name="Rectangle 58"/>
          <p:cNvSpPr/>
          <p:nvPr/>
        </p:nvSpPr>
        <p:spPr>
          <a:xfrm>
            <a:off x="1115616" y="1916832"/>
            <a:ext cx="288032" cy="44644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067944" y="1916832"/>
            <a:ext cx="288032" cy="44644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1403648" y="2060848"/>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1991524" y="1887488"/>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4644007" y="1916832"/>
          <a:ext cx="4185104" cy="579120"/>
        </p:xfrm>
        <a:graphic>
          <a:graphicData uri="http://schemas.openxmlformats.org/drawingml/2006/table">
            <a:tbl>
              <a:tblPr>
                <a:tableStyleId>{2D5ABB26-0587-4C30-8999-92F81FD0307C}</a:tableStyleId>
              </a:tblPr>
              <a:tblGrid>
                <a:gridCol w="597872"/>
                <a:gridCol w="597872"/>
                <a:gridCol w="597872"/>
                <a:gridCol w="597872"/>
                <a:gridCol w="597872"/>
                <a:gridCol w="597872"/>
                <a:gridCol w="597872"/>
              </a:tblGrid>
              <a:tr h="529208">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1403648" y="2420888"/>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644011" y="2636912"/>
          <a:ext cx="4185104" cy="648072"/>
        </p:xfrm>
        <a:graphic>
          <a:graphicData uri="http://schemas.openxmlformats.org/drawingml/2006/table">
            <a:tbl>
              <a:tblPr>
                <a:tableStyleId>{2D5ABB26-0587-4C30-8999-92F81FD0307C}</a:tableStyleId>
              </a:tblPr>
              <a:tblGrid>
                <a:gridCol w="597872"/>
                <a:gridCol w="597872"/>
                <a:gridCol w="597872"/>
                <a:gridCol w="597872"/>
                <a:gridCol w="597872"/>
                <a:gridCol w="597872"/>
                <a:gridCol w="597872"/>
              </a:tblGrid>
              <a:tr h="648072">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275328">
            <a:off x="1847507" y="2247528"/>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82" name="Straight Arrow Connector 81"/>
          <p:cNvCxnSpPr/>
          <p:nvPr/>
        </p:nvCxnSpPr>
        <p:spPr>
          <a:xfrm flipH="1">
            <a:off x="1403648" y="2780928"/>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rot="21367939">
            <a:off x="2421949" y="2600947"/>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sp>
        <p:nvSpPr>
          <p:cNvPr id="87" name="TextBox 86"/>
          <p:cNvSpPr txBox="1"/>
          <p:nvPr/>
        </p:nvSpPr>
        <p:spPr>
          <a:xfrm rot="275328">
            <a:off x="1703492" y="3111624"/>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sp>
        <p:nvSpPr>
          <p:cNvPr id="88" name="TextBox 87"/>
          <p:cNvSpPr txBox="1"/>
          <p:nvPr/>
        </p:nvSpPr>
        <p:spPr>
          <a:xfrm rot="275328">
            <a:off x="1703492" y="354367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p:txBody>
      </p:sp>
      <p:sp>
        <p:nvSpPr>
          <p:cNvPr id="89" name="TextBox 88"/>
          <p:cNvSpPr txBox="1"/>
          <p:nvPr/>
        </p:nvSpPr>
        <p:spPr>
          <a:xfrm rot="275328">
            <a:off x="2639595" y="433576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p:txBody>
      </p:sp>
      <p:cxnSp>
        <p:nvCxnSpPr>
          <p:cNvPr id="90" name="Straight Arrow Connector 89"/>
          <p:cNvCxnSpPr/>
          <p:nvPr/>
        </p:nvCxnSpPr>
        <p:spPr>
          <a:xfrm>
            <a:off x="1403648" y="3284984"/>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771800" y="3284984"/>
            <a:ext cx="720080"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loss</a:t>
            </a:r>
            <a:endParaRPr lang="en-IN" sz="1600" dirty="0">
              <a:solidFill>
                <a:schemeClr val="tx1"/>
              </a:solidFill>
              <a:latin typeface="Calibri" pitchFamily="34" charset="0"/>
              <a:cs typeface="Calibri" pitchFamily="34" charset="0"/>
            </a:endParaRPr>
          </a:p>
        </p:txBody>
      </p:sp>
      <p:cxnSp>
        <p:nvCxnSpPr>
          <p:cNvPr id="93" name="Straight Arrow Connector 92"/>
          <p:cNvCxnSpPr/>
          <p:nvPr/>
        </p:nvCxnSpPr>
        <p:spPr>
          <a:xfrm>
            <a:off x="1403648" y="371703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Table 93"/>
          <p:cNvGraphicFramePr>
            <a:graphicFrameLocks noGrp="1"/>
          </p:cNvGraphicFramePr>
          <p:nvPr/>
        </p:nvGraphicFramePr>
        <p:xfrm>
          <a:off x="4716013" y="3573016"/>
          <a:ext cx="4113102" cy="579120"/>
        </p:xfrm>
        <a:graphic>
          <a:graphicData uri="http://schemas.openxmlformats.org/drawingml/2006/table">
            <a:tbl>
              <a:tblPr>
                <a:tableStyleId>{2D5ABB26-0587-4C30-8999-92F81FD0307C}</a:tableStyleId>
              </a:tblPr>
              <a:tblGrid>
                <a:gridCol w="587586"/>
                <a:gridCol w="587586"/>
                <a:gridCol w="587586"/>
                <a:gridCol w="587586"/>
                <a:gridCol w="587586"/>
                <a:gridCol w="587586"/>
                <a:gridCol w="587586"/>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403648" y="414908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21367939">
            <a:off x="1700300" y="3943540"/>
            <a:ext cx="2457325"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solidFill>
                <a:latin typeface="Calibri" pitchFamily="34" charset="0"/>
                <a:cs typeface="Calibri" pitchFamily="34" charset="0"/>
              </a:rPr>
              <a:t>SACK  400-500</a:t>
            </a:r>
            <a:endParaRPr lang="en-IN" sz="1600" dirty="0">
              <a:solidFill>
                <a:schemeClr val="accent1"/>
              </a:solidFill>
              <a:latin typeface="Calibri" pitchFamily="34" charset="0"/>
              <a:cs typeface="Calibri" pitchFamily="34" charset="0"/>
            </a:endParaRPr>
          </a:p>
        </p:txBody>
      </p:sp>
      <p:cxnSp>
        <p:nvCxnSpPr>
          <p:cNvPr id="97" name="Straight Arrow Connector 96"/>
          <p:cNvCxnSpPr/>
          <p:nvPr/>
        </p:nvCxnSpPr>
        <p:spPr>
          <a:xfrm>
            <a:off x="1403648" y="450912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644008" y="4437112"/>
          <a:ext cx="4185104" cy="579120"/>
        </p:xfrm>
        <a:graphic>
          <a:graphicData uri="http://schemas.openxmlformats.org/drawingml/2006/table">
            <a:tbl>
              <a:tblPr>
                <a:tableStyleId>{2D5ABB26-0587-4C30-8999-92F81FD0307C}</a:tableStyleId>
              </a:tblPr>
              <a:tblGrid>
                <a:gridCol w="597872"/>
                <a:gridCol w="597872"/>
                <a:gridCol w="597872"/>
                <a:gridCol w="597872"/>
                <a:gridCol w="597872"/>
                <a:gridCol w="597872"/>
                <a:gridCol w="59787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9" name="TextBox 98"/>
          <p:cNvSpPr txBox="1"/>
          <p:nvPr/>
        </p:nvSpPr>
        <p:spPr>
          <a:xfrm rot="21161333">
            <a:off x="1704645" y="4786014"/>
            <a:ext cx="2109996"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solidFill>
                <a:latin typeface="Calibri" pitchFamily="34" charset="0"/>
                <a:cs typeface="Calibri" pitchFamily="34" charset="0"/>
              </a:rPr>
              <a:t>SACK 400-600</a:t>
            </a:r>
            <a:endParaRPr lang="en-IN" sz="1600" dirty="0">
              <a:solidFill>
                <a:schemeClr val="accent1"/>
              </a:solidFill>
              <a:latin typeface="Calibri" pitchFamily="34" charset="0"/>
              <a:cs typeface="Calibri" pitchFamily="34" charset="0"/>
            </a:endParaRPr>
          </a:p>
        </p:txBody>
      </p:sp>
      <p:cxnSp>
        <p:nvCxnSpPr>
          <p:cNvPr id="100" name="Straight Arrow Connector 99"/>
          <p:cNvCxnSpPr/>
          <p:nvPr/>
        </p:nvCxnSpPr>
        <p:spPr>
          <a:xfrm flipH="1">
            <a:off x="1403648" y="4869160"/>
            <a:ext cx="2664296"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7" name="Table 116"/>
          <p:cNvGraphicFramePr>
            <a:graphicFrameLocks noGrp="1"/>
          </p:cNvGraphicFramePr>
          <p:nvPr/>
        </p:nvGraphicFramePr>
        <p:xfrm>
          <a:off x="4644008" y="6021288"/>
          <a:ext cx="1224136" cy="579120"/>
        </p:xfrm>
        <a:graphic>
          <a:graphicData uri="http://schemas.openxmlformats.org/drawingml/2006/table">
            <a:tbl>
              <a:tblPr>
                <a:tableStyleId>{2D5ABB26-0587-4C30-8999-92F81FD0307C}</a:tableStyleId>
              </a:tblPr>
              <a:tblGrid>
                <a:gridCol w="612068"/>
                <a:gridCol w="612068"/>
              </a:tblGrid>
              <a:tr h="507112">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32" name="Straight Arrow Connector 31"/>
          <p:cNvCxnSpPr/>
          <p:nvPr/>
        </p:nvCxnSpPr>
        <p:spPr>
          <a:xfrm flipH="1">
            <a:off x="5868144" y="5949280"/>
            <a:ext cx="2376264" cy="0"/>
          </a:xfrm>
          <a:prstGeom prst="straightConnector1">
            <a:avLst/>
          </a:prstGeom>
          <a:ln w="508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84168" y="5949280"/>
            <a:ext cx="2880320" cy="584775"/>
          </a:xfrm>
          <a:prstGeom prst="rect">
            <a:avLst/>
          </a:prstGeom>
          <a:noFill/>
        </p:spPr>
        <p:txBody>
          <a:bodyPr wrap="square" rtlCol="0">
            <a:spAutoFit/>
          </a:bodyPr>
          <a:lstStyle/>
          <a:p>
            <a:r>
              <a:rPr lang="en-US" sz="1600" b="1" dirty="0" smtClean="0">
                <a:solidFill>
                  <a:srgbClr val="FF0000"/>
                </a:solidFill>
                <a:latin typeface="Calibri" pitchFamily="34" charset="0"/>
                <a:cs typeface="Calibri" pitchFamily="34" charset="0"/>
              </a:rPr>
              <a:t>OS needs memory and reneges</a:t>
            </a:r>
          </a:p>
          <a:p>
            <a:r>
              <a:rPr lang="en-US" sz="1600" b="1" dirty="0" smtClean="0">
                <a:solidFill>
                  <a:srgbClr val="FF0000"/>
                </a:solidFill>
                <a:latin typeface="Calibri" pitchFamily="34" charset="0"/>
                <a:cs typeface="Calibri" pitchFamily="34" charset="0"/>
              </a:rPr>
              <a:t>Window decreases</a:t>
            </a:r>
            <a:endParaRPr lang="en-IN" sz="1600" b="1" dirty="0">
              <a:solidFill>
                <a:srgbClr val="FF0000"/>
              </a:solidFill>
              <a:latin typeface="Calibri" pitchFamily="34" charset="0"/>
              <a:cs typeface="Calibri" pitchFamily="34" charset="0"/>
            </a:endParaRPr>
          </a:p>
        </p:txBody>
      </p:sp>
      <p:cxnSp>
        <p:nvCxnSpPr>
          <p:cNvPr id="31" name="Straight Arrow Connector 30"/>
          <p:cNvCxnSpPr/>
          <p:nvPr/>
        </p:nvCxnSpPr>
        <p:spPr>
          <a:xfrm>
            <a:off x="1403648" y="5373216"/>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275328">
            <a:off x="2135540" y="5199856"/>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600-699</a:t>
            </a:r>
            <a:endParaRPr lang="en-IN" sz="1600" dirty="0">
              <a:latin typeface="Calibri" pitchFamily="34" charset="0"/>
              <a:cs typeface="Calibri" pitchFamily="34" charset="0"/>
            </a:endParaRPr>
          </a:p>
        </p:txBody>
      </p:sp>
      <p:graphicFrame>
        <p:nvGraphicFramePr>
          <p:cNvPr id="34" name="Table 33"/>
          <p:cNvGraphicFramePr>
            <a:graphicFrameLocks noGrp="1"/>
          </p:cNvGraphicFramePr>
          <p:nvPr/>
        </p:nvGraphicFramePr>
        <p:xfrm>
          <a:off x="4644008" y="5229200"/>
          <a:ext cx="4185104" cy="579120"/>
        </p:xfrm>
        <a:graphic>
          <a:graphicData uri="http://schemas.openxmlformats.org/drawingml/2006/table">
            <a:tbl>
              <a:tblPr>
                <a:tableStyleId>{2D5ABB26-0587-4C30-8999-92F81FD0307C}</a:tableStyleId>
              </a:tblPr>
              <a:tblGrid>
                <a:gridCol w="597872"/>
                <a:gridCol w="597872"/>
                <a:gridCol w="597872"/>
                <a:gridCol w="597872"/>
                <a:gridCol w="597872"/>
                <a:gridCol w="597872"/>
                <a:gridCol w="59787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sz="1600" dirty="0" smtClean="0">
                          <a:latin typeface="+mj-lt"/>
                        </a:rPr>
                        <a:t>600-699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36" name="Straight Arrow Connector 35"/>
          <p:cNvCxnSpPr/>
          <p:nvPr/>
        </p:nvCxnSpPr>
        <p:spPr>
          <a:xfrm flipH="1">
            <a:off x="1403648" y="5661248"/>
            <a:ext cx="2664296"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21161333">
            <a:off x="1560629" y="5578103"/>
            <a:ext cx="2109996"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solidFill>
                <a:latin typeface="Calibri" pitchFamily="34" charset="0"/>
                <a:cs typeface="Calibri" pitchFamily="34" charset="0"/>
              </a:rPr>
              <a:t>SACK 400-700</a:t>
            </a:r>
            <a:endParaRPr lang="en-IN" sz="1600" dirty="0">
              <a:solidFill>
                <a:schemeClr val="accent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additive="base">
                                        <p:cTn id="7" dur="500" fill="hold"/>
                                        <p:tgtEl>
                                          <p:spTgt spid="62"/>
                                        </p:tgtEl>
                                        <p:attrNameLst>
                                          <p:attrName>ppt_x</p:attrName>
                                        </p:attrNameLst>
                                      </p:cBhvr>
                                      <p:tavLst>
                                        <p:tav tm="0">
                                          <p:val>
                                            <p:strVal val="0-#ppt_w/2"/>
                                          </p:val>
                                        </p:tav>
                                        <p:tav tm="100000">
                                          <p:val>
                                            <p:strVal val="#ppt_x"/>
                                          </p:val>
                                        </p:tav>
                                      </p:tavLst>
                                    </p:anim>
                                    <p:anim calcmode="lin" valueType="num">
                                      <p:cBhvr additive="base">
                                        <p:cTn id="8"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additive="base">
                                        <p:cTn id="13" dur="500" fill="hold"/>
                                        <p:tgtEl>
                                          <p:spTgt spid="63"/>
                                        </p:tgtEl>
                                        <p:attrNameLst>
                                          <p:attrName>ppt_x</p:attrName>
                                        </p:attrNameLst>
                                      </p:cBhvr>
                                      <p:tavLst>
                                        <p:tav tm="0">
                                          <p:val>
                                            <p:strVal val="#ppt_x"/>
                                          </p:val>
                                        </p:tav>
                                        <p:tav tm="100000">
                                          <p:val>
                                            <p:strVal val="#ppt_x"/>
                                          </p:val>
                                        </p:tav>
                                      </p:tavLst>
                                    </p:anim>
                                    <p:anim calcmode="lin" valueType="num">
                                      <p:cBhvr additive="base">
                                        <p:cTn id="1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500" fill="hold"/>
                                        <p:tgtEl>
                                          <p:spTgt spid="66"/>
                                        </p:tgtEl>
                                        <p:attrNameLst>
                                          <p:attrName>ppt_x</p:attrName>
                                        </p:attrNameLst>
                                      </p:cBhvr>
                                      <p:tavLst>
                                        <p:tav tm="0">
                                          <p:val>
                                            <p:strVal val="#ppt_x"/>
                                          </p:val>
                                        </p:tav>
                                        <p:tav tm="100000">
                                          <p:val>
                                            <p:strVal val="#ppt_x"/>
                                          </p:val>
                                        </p:tav>
                                      </p:tavLst>
                                    </p:anim>
                                    <p:anim calcmode="lin" valueType="num">
                                      <p:cBhvr additive="base">
                                        <p:cTn id="2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 calcmode="lin" valueType="num">
                                      <p:cBhvr additive="base">
                                        <p:cTn id="25" dur="500" fill="hold"/>
                                        <p:tgtEl>
                                          <p:spTgt spid="79"/>
                                        </p:tgtEl>
                                        <p:attrNameLst>
                                          <p:attrName>ppt_x</p:attrName>
                                        </p:attrNameLst>
                                      </p:cBhvr>
                                      <p:tavLst>
                                        <p:tav tm="0">
                                          <p:val>
                                            <p:strVal val="0-#ppt_w/2"/>
                                          </p:val>
                                        </p:tav>
                                        <p:tav tm="100000">
                                          <p:val>
                                            <p:strVal val="#ppt_x"/>
                                          </p:val>
                                        </p:tav>
                                      </p:tavLst>
                                    </p:anim>
                                    <p:anim calcmode="lin" valueType="num">
                                      <p:cBhvr additive="base">
                                        <p:cTn id="26"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500" fill="hold"/>
                                        <p:tgtEl>
                                          <p:spTgt spid="81"/>
                                        </p:tgtEl>
                                        <p:attrNameLst>
                                          <p:attrName>ppt_x</p:attrName>
                                        </p:attrNameLst>
                                      </p:cBhvr>
                                      <p:tavLst>
                                        <p:tav tm="0">
                                          <p:val>
                                            <p:strVal val="#ppt_x"/>
                                          </p:val>
                                        </p:tav>
                                        <p:tav tm="100000">
                                          <p:val>
                                            <p:strVal val="#ppt_x"/>
                                          </p:val>
                                        </p:tav>
                                      </p:tavLst>
                                    </p:anim>
                                    <p:anim calcmode="lin" valueType="num">
                                      <p:cBhvr additive="base">
                                        <p:cTn id="32"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0"/>
                                        </p:tgtEl>
                                        <p:attrNameLst>
                                          <p:attrName>style.visibility</p:attrName>
                                        </p:attrNameLst>
                                      </p:cBhvr>
                                      <p:to>
                                        <p:strVal val="visible"/>
                                      </p:to>
                                    </p:set>
                                    <p:anim calcmode="lin" valueType="num">
                                      <p:cBhvr additive="base">
                                        <p:cTn id="37" dur="500" fill="hold"/>
                                        <p:tgtEl>
                                          <p:spTgt spid="80"/>
                                        </p:tgtEl>
                                        <p:attrNameLst>
                                          <p:attrName>ppt_x</p:attrName>
                                        </p:attrNameLst>
                                      </p:cBhvr>
                                      <p:tavLst>
                                        <p:tav tm="0">
                                          <p:val>
                                            <p:strVal val="#ppt_x"/>
                                          </p:val>
                                        </p:tav>
                                        <p:tav tm="100000">
                                          <p:val>
                                            <p:strVal val="#ppt_x"/>
                                          </p:val>
                                        </p:tav>
                                      </p:tavLst>
                                    </p:anim>
                                    <p:anim calcmode="lin" valueType="num">
                                      <p:cBhvr additive="base">
                                        <p:cTn id="38"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82"/>
                                        </p:tgtEl>
                                        <p:attrNameLst>
                                          <p:attrName>style.visibility</p:attrName>
                                        </p:attrNameLst>
                                      </p:cBhvr>
                                      <p:to>
                                        <p:strVal val="visible"/>
                                      </p:to>
                                    </p:set>
                                    <p:anim calcmode="lin" valueType="num">
                                      <p:cBhvr additive="base">
                                        <p:cTn id="43" dur="500" fill="hold"/>
                                        <p:tgtEl>
                                          <p:spTgt spid="82"/>
                                        </p:tgtEl>
                                        <p:attrNameLst>
                                          <p:attrName>ppt_x</p:attrName>
                                        </p:attrNameLst>
                                      </p:cBhvr>
                                      <p:tavLst>
                                        <p:tav tm="0">
                                          <p:val>
                                            <p:strVal val="1+#ppt_w/2"/>
                                          </p:val>
                                        </p:tav>
                                        <p:tav tm="100000">
                                          <p:val>
                                            <p:strVal val="#ppt_x"/>
                                          </p:val>
                                        </p:tav>
                                      </p:tavLst>
                                    </p:anim>
                                    <p:anim calcmode="lin" valueType="num">
                                      <p:cBhvr additive="base">
                                        <p:cTn id="44"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ppt_x"/>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additive="base">
                                        <p:cTn id="55" dur="500" fill="hold"/>
                                        <p:tgtEl>
                                          <p:spTgt spid="90"/>
                                        </p:tgtEl>
                                        <p:attrNameLst>
                                          <p:attrName>ppt_x</p:attrName>
                                        </p:attrNameLst>
                                      </p:cBhvr>
                                      <p:tavLst>
                                        <p:tav tm="0">
                                          <p:val>
                                            <p:strVal val="0-#ppt_w/2"/>
                                          </p:val>
                                        </p:tav>
                                        <p:tav tm="100000">
                                          <p:val>
                                            <p:strVal val="#ppt_x"/>
                                          </p:val>
                                        </p:tav>
                                      </p:tavLst>
                                    </p:anim>
                                    <p:anim calcmode="lin" valueType="num">
                                      <p:cBhvr additive="base">
                                        <p:cTn id="56"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7"/>
                                        </p:tgtEl>
                                        <p:attrNameLst>
                                          <p:attrName>style.visibility</p:attrName>
                                        </p:attrNameLst>
                                      </p:cBhvr>
                                      <p:to>
                                        <p:strVal val="visible"/>
                                      </p:to>
                                    </p:set>
                                    <p:anim calcmode="lin" valueType="num">
                                      <p:cBhvr additive="base">
                                        <p:cTn id="61" dur="500" fill="hold"/>
                                        <p:tgtEl>
                                          <p:spTgt spid="87"/>
                                        </p:tgtEl>
                                        <p:attrNameLst>
                                          <p:attrName>ppt_x</p:attrName>
                                        </p:attrNameLst>
                                      </p:cBhvr>
                                      <p:tavLst>
                                        <p:tav tm="0">
                                          <p:val>
                                            <p:strVal val="#ppt_x"/>
                                          </p:val>
                                        </p:tav>
                                        <p:tav tm="100000">
                                          <p:val>
                                            <p:strVal val="#ppt_x"/>
                                          </p:val>
                                        </p:tav>
                                      </p:tavLst>
                                    </p:anim>
                                    <p:anim calcmode="lin" valueType="num">
                                      <p:cBhvr additive="base">
                                        <p:cTn id="6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additive="base">
                                        <p:cTn id="67" dur="500" fill="hold"/>
                                        <p:tgtEl>
                                          <p:spTgt spid="92"/>
                                        </p:tgtEl>
                                        <p:attrNameLst>
                                          <p:attrName>ppt_x</p:attrName>
                                        </p:attrNameLst>
                                      </p:cBhvr>
                                      <p:tavLst>
                                        <p:tav tm="0">
                                          <p:val>
                                            <p:strVal val="1+#ppt_w/2"/>
                                          </p:val>
                                        </p:tav>
                                        <p:tav tm="100000">
                                          <p:val>
                                            <p:strVal val="#ppt_x"/>
                                          </p:val>
                                        </p:tav>
                                      </p:tavLst>
                                    </p:anim>
                                    <p:anim calcmode="lin" valueType="num">
                                      <p:cBhvr additive="base">
                                        <p:cTn id="68"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93"/>
                                        </p:tgtEl>
                                        <p:attrNameLst>
                                          <p:attrName>style.visibility</p:attrName>
                                        </p:attrNameLst>
                                      </p:cBhvr>
                                      <p:to>
                                        <p:strVal val="visible"/>
                                      </p:to>
                                    </p:set>
                                    <p:anim calcmode="lin" valueType="num">
                                      <p:cBhvr additive="base">
                                        <p:cTn id="73" dur="500" fill="hold"/>
                                        <p:tgtEl>
                                          <p:spTgt spid="93"/>
                                        </p:tgtEl>
                                        <p:attrNameLst>
                                          <p:attrName>ppt_x</p:attrName>
                                        </p:attrNameLst>
                                      </p:cBhvr>
                                      <p:tavLst>
                                        <p:tav tm="0">
                                          <p:val>
                                            <p:strVal val="0-#ppt_w/2"/>
                                          </p:val>
                                        </p:tav>
                                        <p:tav tm="100000">
                                          <p:val>
                                            <p:strVal val="#ppt_x"/>
                                          </p:val>
                                        </p:tav>
                                      </p:tavLst>
                                    </p:anim>
                                    <p:anim calcmode="lin" valueType="num">
                                      <p:cBhvr additive="base">
                                        <p:cTn id="74"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8"/>
                                        </p:tgtEl>
                                        <p:attrNameLst>
                                          <p:attrName>style.visibility</p:attrName>
                                        </p:attrNameLst>
                                      </p:cBhvr>
                                      <p:to>
                                        <p:strVal val="visible"/>
                                      </p:to>
                                    </p:set>
                                    <p:anim calcmode="lin" valueType="num">
                                      <p:cBhvr additive="base">
                                        <p:cTn id="79" dur="500" fill="hold"/>
                                        <p:tgtEl>
                                          <p:spTgt spid="88"/>
                                        </p:tgtEl>
                                        <p:attrNameLst>
                                          <p:attrName>ppt_x</p:attrName>
                                        </p:attrNameLst>
                                      </p:cBhvr>
                                      <p:tavLst>
                                        <p:tav tm="0">
                                          <p:val>
                                            <p:strVal val="#ppt_x"/>
                                          </p:val>
                                        </p:tav>
                                        <p:tav tm="100000">
                                          <p:val>
                                            <p:strVal val="#ppt_x"/>
                                          </p:val>
                                        </p:tav>
                                      </p:tavLst>
                                    </p:anim>
                                    <p:anim calcmode="lin" valueType="num">
                                      <p:cBhvr additive="base">
                                        <p:cTn id="80"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94"/>
                                        </p:tgtEl>
                                        <p:attrNameLst>
                                          <p:attrName>style.visibility</p:attrName>
                                        </p:attrNameLst>
                                      </p:cBhvr>
                                      <p:to>
                                        <p:strVal val="visible"/>
                                      </p:to>
                                    </p:set>
                                    <p:anim calcmode="lin" valueType="num">
                                      <p:cBhvr additive="base">
                                        <p:cTn id="85" dur="500" fill="hold"/>
                                        <p:tgtEl>
                                          <p:spTgt spid="94"/>
                                        </p:tgtEl>
                                        <p:attrNameLst>
                                          <p:attrName>ppt_x</p:attrName>
                                        </p:attrNameLst>
                                      </p:cBhvr>
                                      <p:tavLst>
                                        <p:tav tm="0">
                                          <p:val>
                                            <p:strVal val="#ppt_x"/>
                                          </p:val>
                                        </p:tav>
                                        <p:tav tm="100000">
                                          <p:val>
                                            <p:strVal val="#ppt_x"/>
                                          </p:val>
                                        </p:tav>
                                      </p:tavLst>
                                    </p:anim>
                                    <p:anim calcmode="lin" valueType="num">
                                      <p:cBhvr additive="base">
                                        <p:cTn id="86"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nodeType="click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500" fill="hold"/>
                                        <p:tgtEl>
                                          <p:spTgt spid="95"/>
                                        </p:tgtEl>
                                        <p:attrNameLst>
                                          <p:attrName>ppt_x</p:attrName>
                                        </p:attrNameLst>
                                      </p:cBhvr>
                                      <p:tavLst>
                                        <p:tav tm="0">
                                          <p:val>
                                            <p:strVal val="1+#ppt_w/2"/>
                                          </p:val>
                                        </p:tav>
                                        <p:tav tm="100000">
                                          <p:val>
                                            <p:strVal val="#ppt_x"/>
                                          </p:val>
                                        </p:tav>
                                      </p:tavLst>
                                    </p:anim>
                                    <p:anim calcmode="lin" valueType="num">
                                      <p:cBhvr additive="base">
                                        <p:cTn id="92"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6"/>
                                        </p:tgtEl>
                                        <p:attrNameLst>
                                          <p:attrName>style.visibility</p:attrName>
                                        </p:attrNameLst>
                                      </p:cBhvr>
                                      <p:to>
                                        <p:strVal val="visible"/>
                                      </p:to>
                                    </p:set>
                                    <p:anim calcmode="lin" valueType="num">
                                      <p:cBhvr additive="base">
                                        <p:cTn id="97" dur="500" fill="hold"/>
                                        <p:tgtEl>
                                          <p:spTgt spid="96"/>
                                        </p:tgtEl>
                                        <p:attrNameLst>
                                          <p:attrName>ppt_x</p:attrName>
                                        </p:attrNameLst>
                                      </p:cBhvr>
                                      <p:tavLst>
                                        <p:tav tm="0">
                                          <p:val>
                                            <p:strVal val="#ppt_x"/>
                                          </p:val>
                                        </p:tav>
                                        <p:tav tm="100000">
                                          <p:val>
                                            <p:strVal val="#ppt_x"/>
                                          </p:val>
                                        </p:tav>
                                      </p:tavLst>
                                    </p:anim>
                                    <p:anim calcmode="lin" valueType="num">
                                      <p:cBhvr additive="base">
                                        <p:cTn id="98"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97"/>
                                        </p:tgtEl>
                                        <p:attrNameLst>
                                          <p:attrName>style.visibility</p:attrName>
                                        </p:attrNameLst>
                                      </p:cBhvr>
                                      <p:to>
                                        <p:strVal val="visible"/>
                                      </p:to>
                                    </p:set>
                                    <p:anim calcmode="lin" valueType="num">
                                      <p:cBhvr additive="base">
                                        <p:cTn id="103" dur="500" fill="hold"/>
                                        <p:tgtEl>
                                          <p:spTgt spid="97"/>
                                        </p:tgtEl>
                                        <p:attrNameLst>
                                          <p:attrName>ppt_x</p:attrName>
                                        </p:attrNameLst>
                                      </p:cBhvr>
                                      <p:tavLst>
                                        <p:tav tm="0">
                                          <p:val>
                                            <p:strVal val="0-#ppt_w/2"/>
                                          </p:val>
                                        </p:tav>
                                        <p:tav tm="100000">
                                          <p:val>
                                            <p:strVal val="#ppt_x"/>
                                          </p:val>
                                        </p:tav>
                                      </p:tavLst>
                                    </p:anim>
                                    <p:anim calcmode="lin" valueType="num">
                                      <p:cBhvr additive="base">
                                        <p:cTn id="104"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89"/>
                                        </p:tgtEl>
                                        <p:attrNameLst>
                                          <p:attrName>style.visibility</p:attrName>
                                        </p:attrNameLst>
                                      </p:cBhvr>
                                      <p:to>
                                        <p:strVal val="visible"/>
                                      </p:to>
                                    </p:set>
                                    <p:anim calcmode="lin" valueType="num">
                                      <p:cBhvr additive="base">
                                        <p:cTn id="109" dur="500" fill="hold"/>
                                        <p:tgtEl>
                                          <p:spTgt spid="89"/>
                                        </p:tgtEl>
                                        <p:attrNameLst>
                                          <p:attrName>ppt_x</p:attrName>
                                        </p:attrNameLst>
                                      </p:cBhvr>
                                      <p:tavLst>
                                        <p:tav tm="0">
                                          <p:val>
                                            <p:strVal val="#ppt_x"/>
                                          </p:val>
                                        </p:tav>
                                        <p:tav tm="100000">
                                          <p:val>
                                            <p:strVal val="#ppt_x"/>
                                          </p:val>
                                        </p:tav>
                                      </p:tavLst>
                                    </p:anim>
                                    <p:anim calcmode="lin" valueType="num">
                                      <p:cBhvr additive="base">
                                        <p:cTn id="110"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98"/>
                                        </p:tgtEl>
                                        <p:attrNameLst>
                                          <p:attrName>style.visibility</p:attrName>
                                        </p:attrNameLst>
                                      </p:cBhvr>
                                      <p:to>
                                        <p:strVal val="visible"/>
                                      </p:to>
                                    </p:set>
                                    <p:anim calcmode="lin" valueType="num">
                                      <p:cBhvr additive="base">
                                        <p:cTn id="115" dur="500" fill="hold"/>
                                        <p:tgtEl>
                                          <p:spTgt spid="98"/>
                                        </p:tgtEl>
                                        <p:attrNameLst>
                                          <p:attrName>ppt_x</p:attrName>
                                        </p:attrNameLst>
                                      </p:cBhvr>
                                      <p:tavLst>
                                        <p:tav tm="0">
                                          <p:val>
                                            <p:strVal val="#ppt_x"/>
                                          </p:val>
                                        </p:tav>
                                        <p:tav tm="100000">
                                          <p:val>
                                            <p:strVal val="#ppt_x"/>
                                          </p:val>
                                        </p:tav>
                                      </p:tavLst>
                                    </p:anim>
                                    <p:anim calcmode="lin" valueType="num">
                                      <p:cBhvr additive="base">
                                        <p:cTn id="116"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nodeType="clickEffect">
                                  <p:stCondLst>
                                    <p:cond delay="0"/>
                                  </p:stCondLst>
                                  <p:childTnLst>
                                    <p:set>
                                      <p:cBhvr>
                                        <p:cTn id="120" dur="1" fill="hold">
                                          <p:stCondLst>
                                            <p:cond delay="0"/>
                                          </p:stCondLst>
                                        </p:cTn>
                                        <p:tgtEl>
                                          <p:spTgt spid="100"/>
                                        </p:tgtEl>
                                        <p:attrNameLst>
                                          <p:attrName>style.visibility</p:attrName>
                                        </p:attrNameLst>
                                      </p:cBhvr>
                                      <p:to>
                                        <p:strVal val="visible"/>
                                      </p:to>
                                    </p:set>
                                    <p:anim calcmode="lin" valueType="num">
                                      <p:cBhvr additive="base">
                                        <p:cTn id="121" dur="500" fill="hold"/>
                                        <p:tgtEl>
                                          <p:spTgt spid="100"/>
                                        </p:tgtEl>
                                        <p:attrNameLst>
                                          <p:attrName>ppt_x</p:attrName>
                                        </p:attrNameLst>
                                      </p:cBhvr>
                                      <p:tavLst>
                                        <p:tav tm="0">
                                          <p:val>
                                            <p:strVal val="1+#ppt_w/2"/>
                                          </p:val>
                                        </p:tav>
                                        <p:tav tm="100000">
                                          <p:val>
                                            <p:strVal val="#ppt_x"/>
                                          </p:val>
                                        </p:tav>
                                      </p:tavLst>
                                    </p:anim>
                                    <p:anim calcmode="lin" valueType="num">
                                      <p:cBhvr additive="base">
                                        <p:cTn id="122"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99"/>
                                        </p:tgtEl>
                                        <p:attrNameLst>
                                          <p:attrName>style.visibility</p:attrName>
                                        </p:attrNameLst>
                                      </p:cBhvr>
                                      <p:to>
                                        <p:strVal val="visible"/>
                                      </p:to>
                                    </p:set>
                                    <p:anim calcmode="lin" valueType="num">
                                      <p:cBhvr additive="base">
                                        <p:cTn id="127" dur="500" fill="hold"/>
                                        <p:tgtEl>
                                          <p:spTgt spid="99"/>
                                        </p:tgtEl>
                                        <p:attrNameLst>
                                          <p:attrName>ppt_x</p:attrName>
                                        </p:attrNameLst>
                                      </p:cBhvr>
                                      <p:tavLst>
                                        <p:tav tm="0">
                                          <p:val>
                                            <p:strVal val="#ppt_x"/>
                                          </p:val>
                                        </p:tav>
                                        <p:tav tm="100000">
                                          <p:val>
                                            <p:strVal val="#ppt_x"/>
                                          </p:val>
                                        </p:tav>
                                      </p:tavLst>
                                    </p:anim>
                                    <p:anim calcmode="lin" valueType="num">
                                      <p:cBhvr additive="base">
                                        <p:cTn id="128"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additive="base">
                                        <p:cTn id="133" dur="500" fill="hold"/>
                                        <p:tgtEl>
                                          <p:spTgt spid="31"/>
                                        </p:tgtEl>
                                        <p:attrNameLst>
                                          <p:attrName>ppt_x</p:attrName>
                                        </p:attrNameLst>
                                      </p:cBhvr>
                                      <p:tavLst>
                                        <p:tav tm="0">
                                          <p:val>
                                            <p:strVal val="0-#ppt_w/2"/>
                                          </p:val>
                                        </p:tav>
                                        <p:tav tm="100000">
                                          <p:val>
                                            <p:strVal val="#ppt_x"/>
                                          </p:val>
                                        </p:tav>
                                      </p:tavLst>
                                    </p:anim>
                                    <p:anim calcmode="lin" valueType="num">
                                      <p:cBhvr additive="base">
                                        <p:cTn id="134"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3"/>
                                        </p:tgtEl>
                                        <p:attrNameLst>
                                          <p:attrName>style.visibility</p:attrName>
                                        </p:attrNameLst>
                                      </p:cBhvr>
                                      <p:to>
                                        <p:strVal val="visible"/>
                                      </p:to>
                                    </p:set>
                                    <p:anim calcmode="lin" valueType="num">
                                      <p:cBhvr additive="base">
                                        <p:cTn id="139" dur="500" fill="hold"/>
                                        <p:tgtEl>
                                          <p:spTgt spid="33"/>
                                        </p:tgtEl>
                                        <p:attrNameLst>
                                          <p:attrName>ppt_x</p:attrName>
                                        </p:attrNameLst>
                                      </p:cBhvr>
                                      <p:tavLst>
                                        <p:tav tm="0">
                                          <p:val>
                                            <p:strVal val="#ppt_x"/>
                                          </p:val>
                                        </p:tav>
                                        <p:tav tm="100000">
                                          <p:val>
                                            <p:strVal val="#ppt_x"/>
                                          </p:val>
                                        </p:tav>
                                      </p:tavLst>
                                    </p:anim>
                                    <p:anim calcmode="lin" valueType="num">
                                      <p:cBhvr additive="base">
                                        <p:cTn id="14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34"/>
                                        </p:tgtEl>
                                        <p:attrNameLst>
                                          <p:attrName>style.visibility</p:attrName>
                                        </p:attrNameLst>
                                      </p:cBhvr>
                                      <p:to>
                                        <p:strVal val="visible"/>
                                      </p:to>
                                    </p:set>
                                    <p:anim calcmode="lin" valueType="num">
                                      <p:cBhvr additive="base">
                                        <p:cTn id="145" dur="500" fill="hold"/>
                                        <p:tgtEl>
                                          <p:spTgt spid="34"/>
                                        </p:tgtEl>
                                        <p:attrNameLst>
                                          <p:attrName>ppt_x</p:attrName>
                                        </p:attrNameLst>
                                      </p:cBhvr>
                                      <p:tavLst>
                                        <p:tav tm="0">
                                          <p:val>
                                            <p:strVal val="#ppt_x"/>
                                          </p:val>
                                        </p:tav>
                                        <p:tav tm="100000">
                                          <p:val>
                                            <p:strVal val="#ppt_x"/>
                                          </p:val>
                                        </p:tav>
                                      </p:tavLst>
                                    </p:anim>
                                    <p:anim calcmode="lin" valueType="num">
                                      <p:cBhvr additive="base">
                                        <p:cTn id="14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2" fill="hold" nodeType="clickEffect">
                                  <p:stCondLst>
                                    <p:cond delay="0"/>
                                  </p:stCondLst>
                                  <p:childTnLst>
                                    <p:set>
                                      <p:cBhvr>
                                        <p:cTn id="150" dur="1" fill="hold">
                                          <p:stCondLst>
                                            <p:cond delay="0"/>
                                          </p:stCondLst>
                                        </p:cTn>
                                        <p:tgtEl>
                                          <p:spTgt spid="36"/>
                                        </p:tgtEl>
                                        <p:attrNameLst>
                                          <p:attrName>style.visibility</p:attrName>
                                        </p:attrNameLst>
                                      </p:cBhvr>
                                      <p:to>
                                        <p:strVal val="visible"/>
                                      </p:to>
                                    </p:set>
                                    <p:anim calcmode="lin" valueType="num">
                                      <p:cBhvr additive="base">
                                        <p:cTn id="151" dur="500" fill="hold"/>
                                        <p:tgtEl>
                                          <p:spTgt spid="36"/>
                                        </p:tgtEl>
                                        <p:attrNameLst>
                                          <p:attrName>ppt_x</p:attrName>
                                        </p:attrNameLst>
                                      </p:cBhvr>
                                      <p:tavLst>
                                        <p:tav tm="0">
                                          <p:val>
                                            <p:strVal val="1+#ppt_w/2"/>
                                          </p:val>
                                        </p:tav>
                                        <p:tav tm="100000">
                                          <p:val>
                                            <p:strVal val="#ppt_x"/>
                                          </p:val>
                                        </p:tav>
                                      </p:tavLst>
                                    </p:anim>
                                    <p:anim calcmode="lin" valueType="num">
                                      <p:cBhvr additive="base">
                                        <p:cTn id="152"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 calcmode="lin" valueType="num">
                                      <p:cBhvr additive="base">
                                        <p:cTn id="157" dur="500" fill="hold"/>
                                        <p:tgtEl>
                                          <p:spTgt spid="37"/>
                                        </p:tgtEl>
                                        <p:attrNameLst>
                                          <p:attrName>ppt_x</p:attrName>
                                        </p:attrNameLst>
                                      </p:cBhvr>
                                      <p:tavLst>
                                        <p:tav tm="0">
                                          <p:val>
                                            <p:strVal val="#ppt_x"/>
                                          </p:val>
                                        </p:tav>
                                        <p:tav tm="100000">
                                          <p:val>
                                            <p:strVal val="#ppt_x"/>
                                          </p:val>
                                        </p:tav>
                                      </p:tavLst>
                                    </p:anim>
                                    <p:anim calcmode="lin" valueType="num">
                                      <p:cBhvr additive="base">
                                        <p:cTn id="15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2" fill="hold" nodeType="clickEffect">
                                  <p:stCondLst>
                                    <p:cond delay="0"/>
                                  </p:stCondLst>
                                  <p:childTnLst>
                                    <p:set>
                                      <p:cBhvr>
                                        <p:cTn id="162" dur="1" fill="hold">
                                          <p:stCondLst>
                                            <p:cond delay="0"/>
                                          </p:stCondLst>
                                        </p:cTn>
                                        <p:tgtEl>
                                          <p:spTgt spid="32"/>
                                        </p:tgtEl>
                                        <p:attrNameLst>
                                          <p:attrName>style.visibility</p:attrName>
                                        </p:attrNameLst>
                                      </p:cBhvr>
                                      <p:to>
                                        <p:strVal val="visible"/>
                                      </p:to>
                                    </p:set>
                                    <p:anim calcmode="lin" valueType="num">
                                      <p:cBhvr additive="base">
                                        <p:cTn id="163" dur="500" fill="hold"/>
                                        <p:tgtEl>
                                          <p:spTgt spid="32"/>
                                        </p:tgtEl>
                                        <p:attrNameLst>
                                          <p:attrName>ppt_x</p:attrName>
                                        </p:attrNameLst>
                                      </p:cBhvr>
                                      <p:tavLst>
                                        <p:tav tm="0">
                                          <p:val>
                                            <p:strVal val="1+#ppt_w/2"/>
                                          </p:val>
                                        </p:tav>
                                        <p:tav tm="100000">
                                          <p:val>
                                            <p:strVal val="#ppt_x"/>
                                          </p:val>
                                        </p:tav>
                                      </p:tavLst>
                                    </p:anim>
                                    <p:anim calcmode="lin" valueType="num">
                                      <p:cBhvr additive="base">
                                        <p:cTn id="164"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2" fill="hold" grpId="0" nodeType="clickEffect">
                                  <p:stCondLst>
                                    <p:cond delay="0"/>
                                  </p:stCondLst>
                                  <p:childTnLst>
                                    <p:set>
                                      <p:cBhvr>
                                        <p:cTn id="168" dur="1" fill="hold">
                                          <p:stCondLst>
                                            <p:cond delay="0"/>
                                          </p:stCondLst>
                                        </p:cTn>
                                        <p:tgtEl>
                                          <p:spTgt spid="35"/>
                                        </p:tgtEl>
                                        <p:attrNameLst>
                                          <p:attrName>style.visibility</p:attrName>
                                        </p:attrNameLst>
                                      </p:cBhvr>
                                      <p:to>
                                        <p:strVal val="visible"/>
                                      </p:to>
                                    </p:set>
                                    <p:anim calcmode="lin" valueType="num">
                                      <p:cBhvr additive="base">
                                        <p:cTn id="169" dur="500" fill="hold"/>
                                        <p:tgtEl>
                                          <p:spTgt spid="35"/>
                                        </p:tgtEl>
                                        <p:attrNameLst>
                                          <p:attrName>ppt_x</p:attrName>
                                        </p:attrNameLst>
                                      </p:cBhvr>
                                      <p:tavLst>
                                        <p:tav tm="0">
                                          <p:val>
                                            <p:strVal val="1+#ppt_w/2"/>
                                          </p:val>
                                        </p:tav>
                                        <p:tav tm="100000">
                                          <p:val>
                                            <p:strVal val="#ppt_x"/>
                                          </p:val>
                                        </p:tav>
                                      </p:tavLst>
                                    </p:anim>
                                    <p:anim calcmode="lin" valueType="num">
                                      <p:cBhvr additive="base">
                                        <p:cTn id="170"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2" fill="hold" nodeType="clickEffect">
                                  <p:stCondLst>
                                    <p:cond delay="0"/>
                                  </p:stCondLst>
                                  <p:childTnLst>
                                    <p:set>
                                      <p:cBhvr>
                                        <p:cTn id="174" dur="1" fill="hold">
                                          <p:stCondLst>
                                            <p:cond delay="0"/>
                                          </p:stCondLst>
                                        </p:cTn>
                                        <p:tgtEl>
                                          <p:spTgt spid="117"/>
                                        </p:tgtEl>
                                        <p:attrNameLst>
                                          <p:attrName>style.visibility</p:attrName>
                                        </p:attrNameLst>
                                      </p:cBhvr>
                                      <p:to>
                                        <p:strVal val="visible"/>
                                      </p:to>
                                    </p:set>
                                    <p:anim calcmode="lin" valueType="num">
                                      <p:cBhvr additive="base">
                                        <p:cTn id="175" dur="500" fill="hold"/>
                                        <p:tgtEl>
                                          <p:spTgt spid="117"/>
                                        </p:tgtEl>
                                        <p:attrNameLst>
                                          <p:attrName>ppt_x</p:attrName>
                                        </p:attrNameLst>
                                      </p:cBhvr>
                                      <p:tavLst>
                                        <p:tav tm="0">
                                          <p:val>
                                            <p:strVal val="1+#ppt_w/2"/>
                                          </p:val>
                                        </p:tav>
                                        <p:tav tm="100000">
                                          <p:val>
                                            <p:strVal val="#ppt_x"/>
                                          </p:val>
                                        </p:tav>
                                      </p:tavLst>
                                    </p:anim>
                                    <p:anim calcmode="lin" valueType="num">
                                      <p:cBhvr additive="base">
                                        <p:cTn id="176" dur="500" fill="hold"/>
                                        <p:tgtEl>
                                          <p:spTgt spid="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8" grpId="0"/>
      <p:bldP spid="89" grpId="0"/>
      <p:bldP spid="92" grpId="0" animBg="1"/>
      <p:bldP spid="96" grpId="0"/>
      <p:bldP spid="99" grpId="0"/>
      <p:bldP spid="35" grpId="0"/>
      <p:bldP spid="33"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normAutofit/>
          </a:bodyPr>
          <a:lstStyle/>
          <a:p>
            <a:r>
              <a:rPr lang="en-US" dirty="0" smtClean="0"/>
              <a:t>Reneging Example – TCP cont’d</a:t>
            </a:r>
            <a:endParaRPr lang="en-IN" dirty="0"/>
          </a:p>
        </p:txBody>
      </p:sp>
      <p:sp>
        <p:nvSpPr>
          <p:cNvPr id="3" name="Content Placeholder 2"/>
          <p:cNvSpPr>
            <a:spLocks noGrp="1"/>
          </p:cNvSpPr>
          <p:nvPr>
            <p:ph idx="1"/>
          </p:nvPr>
        </p:nvSpPr>
        <p:spPr>
          <a:xfrm>
            <a:off x="301752" y="1556792"/>
            <a:ext cx="8503920" cy="4968552"/>
          </a:xfrm>
        </p:spPr>
        <p:txBody>
          <a:bodyPr>
            <a:normAutofit/>
          </a:bodyPr>
          <a:lstStyle/>
          <a:p>
            <a:pPr>
              <a:buNone/>
            </a:pPr>
            <a:r>
              <a:rPr lang="en-US" sz="1800" dirty="0" smtClean="0">
                <a:latin typeface="Calibri" pitchFamily="34" charset="0"/>
                <a:cs typeface="Calibri" pitchFamily="34" charset="0"/>
              </a:rPr>
              <a:t>        </a:t>
            </a:r>
            <a:r>
              <a:rPr lang="en-IN" sz="1800" dirty="0" smtClean="0">
                <a:latin typeface="Calibri" pitchFamily="34" charset="0"/>
                <a:cs typeface="Calibri" pitchFamily="34" charset="0"/>
              </a:rPr>
              <a:t>    	  TCP Sender                            TCP Receiver</a:t>
            </a:r>
          </a:p>
        </p:txBody>
      </p:sp>
      <p:sp>
        <p:nvSpPr>
          <p:cNvPr id="59" name="Rectangle 58"/>
          <p:cNvSpPr/>
          <p:nvPr/>
        </p:nvSpPr>
        <p:spPr>
          <a:xfrm>
            <a:off x="1691680" y="1988840"/>
            <a:ext cx="288032" cy="43204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283968" y="2060848"/>
            <a:ext cx="288032" cy="42484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79" name="Straight Arrow Connector 78"/>
          <p:cNvCxnSpPr/>
          <p:nvPr/>
        </p:nvCxnSpPr>
        <p:spPr>
          <a:xfrm>
            <a:off x="1979712" y="2420888"/>
            <a:ext cx="2304256"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932040" y="1988840"/>
          <a:ext cx="3897075" cy="579120"/>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4" name="Table 93"/>
          <p:cNvGraphicFramePr>
            <a:graphicFrameLocks noGrp="1"/>
          </p:cNvGraphicFramePr>
          <p:nvPr/>
        </p:nvGraphicFramePr>
        <p:xfrm>
          <a:off x="4932040" y="3284984"/>
          <a:ext cx="3897075" cy="579120"/>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2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979712" y="3645024"/>
            <a:ext cx="230425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932039" y="4221088"/>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mj-lt"/>
                        </a:rPr>
                        <a:t>700-799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99" name="TextBox 98"/>
          <p:cNvSpPr txBox="1"/>
          <p:nvPr/>
        </p:nvSpPr>
        <p:spPr>
          <a:xfrm rot="21161333">
            <a:off x="2064685" y="4642000"/>
            <a:ext cx="2109996" cy="338554"/>
          </a:xfrm>
          <a:prstGeom prst="rect">
            <a:avLst/>
          </a:prstGeom>
          <a:noFill/>
        </p:spPr>
        <p:txBody>
          <a:bodyPr wrap="square" rtlCol="0">
            <a:spAutoFit/>
          </a:bodyPr>
          <a:lstStyle/>
          <a:p>
            <a:r>
              <a:rPr lang="en-US" sz="1600" dirty="0" smtClean="0">
                <a:latin typeface="Calibri" pitchFamily="34" charset="0"/>
                <a:cs typeface="Calibri" pitchFamily="34" charset="0"/>
              </a:rPr>
              <a:t>ACK 400 </a:t>
            </a:r>
            <a:r>
              <a:rPr lang="en-US" sz="1600" dirty="0" smtClean="0">
                <a:solidFill>
                  <a:schemeClr val="accent1"/>
                </a:solidFill>
                <a:latin typeface="Calibri" pitchFamily="34" charset="0"/>
                <a:cs typeface="Calibri" pitchFamily="34" charset="0"/>
              </a:rPr>
              <a:t>SACK 700-800</a:t>
            </a:r>
            <a:endParaRPr lang="en-IN" sz="1600" dirty="0">
              <a:solidFill>
                <a:schemeClr val="accent1"/>
              </a:solidFill>
              <a:latin typeface="Calibri" pitchFamily="34" charset="0"/>
              <a:cs typeface="Calibri" pitchFamily="34" charset="0"/>
            </a:endParaRPr>
          </a:p>
        </p:txBody>
      </p:sp>
      <p:cxnSp>
        <p:nvCxnSpPr>
          <p:cNvPr id="100" name="Straight Arrow Connector 99"/>
          <p:cNvCxnSpPr/>
          <p:nvPr/>
        </p:nvCxnSpPr>
        <p:spPr>
          <a:xfrm flipH="1">
            <a:off x="1979712" y="4797152"/>
            <a:ext cx="2304256"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59" idx="3"/>
          </p:cNvCxnSpPr>
          <p:nvPr/>
        </p:nvCxnSpPr>
        <p:spPr>
          <a:xfrm>
            <a:off x="1979712" y="4149080"/>
            <a:ext cx="230425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rot="1331292">
            <a:off x="2353472" y="2508254"/>
            <a:ext cx="1646920" cy="338554"/>
          </a:xfrm>
          <a:prstGeom prst="rect">
            <a:avLst/>
          </a:prstGeom>
          <a:noFill/>
        </p:spPr>
        <p:txBody>
          <a:bodyPr wrap="square" rtlCol="0">
            <a:spAutoFit/>
          </a:bodyPr>
          <a:lstStyle/>
          <a:p>
            <a:r>
              <a:rPr lang="en-US" sz="1600" dirty="0" smtClean="0">
                <a:latin typeface="Calibri" pitchFamily="34" charset="0"/>
                <a:cs typeface="Calibri" pitchFamily="34" charset="0"/>
              </a:rPr>
              <a:t>300-399 Resent</a:t>
            </a:r>
            <a:endParaRPr lang="en-IN" sz="1600" dirty="0">
              <a:latin typeface="Calibri" pitchFamily="34" charset="0"/>
              <a:cs typeface="Calibri" pitchFamily="34" charset="0"/>
            </a:endParaRPr>
          </a:p>
        </p:txBody>
      </p:sp>
      <p:cxnSp>
        <p:nvCxnSpPr>
          <p:cNvPr id="32" name="Straight Arrow Connector 31"/>
          <p:cNvCxnSpPr/>
          <p:nvPr/>
        </p:nvCxnSpPr>
        <p:spPr>
          <a:xfrm>
            <a:off x="6444208" y="2708920"/>
            <a:ext cx="2376264" cy="0"/>
          </a:xfrm>
          <a:prstGeom prst="straightConnector1">
            <a:avLst/>
          </a:prstGeom>
          <a:ln w="508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444208" y="2708921"/>
            <a:ext cx="2880320" cy="584775"/>
          </a:xfrm>
          <a:prstGeom prst="rect">
            <a:avLst/>
          </a:prstGeom>
          <a:noFill/>
        </p:spPr>
        <p:txBody>
          <a:bodyPr wrap="square" rtlCol="0">
            <a:spAutoFit/>
          </a:bodyPr>
          <a:lstStyle/>
          <a:p>
            <a:r>
              <a:rPr lang="en-US" sz="1600" b="1" dirty="0" smtClean="0">
                <a:solidFill>
                  <a:srgbClr val="FF0000"/>
                </a:solidFill>
                <a:latin typeface="Calibri" pitchFamily="34" charset="0"/>
                <a:cs typeface="Calibri" pitchFamily="34" charset="0"/>
              </a:rPr>
              <a:t>OS releases memory</a:t>
            </a:r>
          </a:p>
          <a:p>
            <a:r>
              <a:rPr lang="en-US" sz="1600" b="1" dirty="0" smtClean="0">
                <a:solidFill>
                  <a:srgbClr val="FF0000"/>
                </a:solidFill>
                <a:latin typeface="Calibri" pitchFamily="34" charset="0"/>
                <a:cs typeface="Calibri" pitchFamily="34" charset="0"/>
              </a:rPr>
              <a:t>Window increases back</a:t>
            </a:r>
            <a:endParaRPr lang="en-IN" sz="1600" b="1" dirty="0">
              <a:solidFill>
                <a:srgbClr val="FF0000"/>
              </a:solidFill>
              <a:latin typeface="Calibri" pitchFamily="34" charset="0"/>
              <a:cs typeface="Calibri" pitchFamily="34" charset="0"/>
            </a:endParaRPr>
          </a:p>
        </p:txBody>
      </p:sp>
      <p:sp>
        <p:nvSpPr>
          <p:cNvPr id="42" name="TextBox 41"/>
          <p:cNvSpPr txBox="1"/>
          <p:nvPr/>
        </p:nvSpPr>
        <p:spPr>
          <a:xfrm rot="21249741">
            <a:off x="3002240" y="348305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400</a:t>
            </a:r>
            <a:endParaRPr lang="en-IN" sz="1600" dirty="0">
              <a:latin typeface="Calibri" pitchFamily="34" charset="0"/>
              <a:cs typeface="Calibri" pitchFamily="34" charset="0"/>
            </a:endParaRPr>
          </a:p>
        </p:txBody>
      </p:sp>
      <p:sp>
        <p:nvSpPr>
          <p:cNvPr id="45" name="TextBox 44"/>
          <p:cNvSpPr txBox="1"/>
          <p:nvPr/>
        </p:nvSpPr>
        <p:spPr>
          <a:xfrm rot="429815">
            <a:off x="2716686" y="399908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700 - 799</a:t>
            </a:r>
            <a:endParaRPr lang="en-IN" sz="1600" dirty="0">
              <a:latin typeface="Calibri" pitchFamily="34" charset="0"/>
              <a:cs typeface="Calibri" pitchFamily="34" charset="0"/>
            </a:endParaRPr>
          </a:p>
        </p:txBody>
      </p:sp>
      <p:sp>
        <p:nvSpPr>
          <p:cNvPr id="47" name="TextBox 46"/>
          <p:cNvSpPr txBox="1"/>
          <p:nvPr/>
        </p:nvSpPr>
        <p:spPr>
          <a:xfrm>
            <a:off x="539552" y="4869160"/>
            <a:ext cx="1296144" cy="584775"/>
          </a:xfrm>
          <a:prstGeom prst="rect">
            <a:avLst/>
          </a:prstGeom>
          <a:noFill/>
        </p:spPr>
        <p:txBody>
          <a:bodyPr wrap="square" rtlCol="0">
            <a:spAutoFit/>
          </a:bodyPr>
          <a:lstStyle/>
          <a:p>
            <a:r>
              <a:rPr lang="en-US" sz="1600" b="1" dirty="0" smtClean="0">
                <a:solidFill>
                  <a:srgbClr val="FF0000"/>
                </a:solidFill>
                <a:latin typeface="Calibri" pitchFamily="34" charset="0"/>
                <a:cs typeface="Calibri" pitchFamily="34" charset="0"/>
              </a:rPr>
              <a:t>Reneging detected</a:t>
            </a:r>
            <a:endParaRPr lang="en-IN" sz="1600" b="1" dirty="0">
              <a:solidFill>
                <a:srgbClr val="FF0000"/>
              </a:solidFill>
              <a:latin typeface="Calibri" pitchFamily="34" charset="0"/>
              <a:cs typeface="Calibri" pitchFamily="34" charset="0"/>
            </a:endParaRPr>
          </a:p>
        </p:txBody>
      </p:sp>
      <p:sp>
        <p:nvSpPr>
          <p:cNvPr id="48" name="TextBox 47"/>
          <p:cNvSpPr txBox="1"/>
          <p:nvPr/>
        </p:nvSpPr>
        <p:spPr>
          <a:xfrm>
            <a:off x="539552" y="3717032"/>
            <a:ext cx="1296144" cy="584775"/>
          </a:xfrm>
          <a:prstGeom prst="rect">
            <a:avLst/>
          </a:prstGeom>
          <a:noFill/>
        </p:spPr>
        <p:txBody>
          <a:bodyPr wrap="square" rtlCol="0">
            <a:spAutoFit/>
          </a:bodyPr>
          <a:lstStyle/>
          <a:p>
            <a:r>
              <a:rPr lang="en-US" sz="1600" b="1" dirty="0" smtClean="0">
                <a:solidFill>
                  <a:srgbClr val="FF0000"/>
                </a:solidFill>
                <a:latin typeface="Calibri" pitchFamily="34" charset="0"/>
                <a:cs typeface="Calibri" pitchFamily="34" charset="0"/>
              </a:rPr>
              <a:t>Reneging detected</a:t>
            </a:r>
            <a:endParaRPr lang="en-IN" sz="1600" b="1"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500" fill="hold"/>
                                        <p:tgtEl>
                                          <p:spTgt spid="80"/>
                                        </p:tgtEl>
                                        <p:attrNameLst>
                                          <p:attrName>ppt_x</p:attrName>
                                        </p:attrNameLst>
                                      </p:cBhvr>
                                      <p:tavLst>
                                        <p:tav tm="0">
                                          <p:val>
                                            <p:strVal val="1+#ppt_w/2"/>
                                          </p:val>
                                        </p:tav>
                                        <p:tav tm="100000">
                                          <p:val>
                                            <p:strVal val="#ppt_x"/>
                                          </p:val>
                                        </p:tav>
                                      </p:tavLst>
                                    </p:anim>
                                    <p:anim calcmode="lin" valueType="num">
                                      <p:cBhvr additive="base">
                                        <p:cTn id="8"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0-#ppt_w/2"/>
                                          </p:val>
                                        </p:tav>
                                        <p:tav tm="100000">
                                          <p:val>
                                            <p:strVal val="#ppt_x"/>
                                          </p:val>
                                        </p:tav>
                                      </p:tavLst>
                                    </p:anim>
                                    <p:anim calcmode="lin" valueType="num">
                                      <p:cBhvr additive="base">
                                        <p:cTn id="14"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 calcmode="lin" valueType="num">
                                      <p:cBhvr additive="base">
                                        <p:cTn id="25" dur="500" fill="hold"/>
                                        <p:tgtEl>
                                          <p:spTgt spid="79"/>
                                        </p:tgtEl>
                                        <p:attrNameLst>
                                          <p:attrName>ppt_x</p:attrName>
                                        </p:attrNameLst>
                                      </p:cBhvr>
                                      <p:tavLst>
                                        <p:tav tm="0">
                                          <p:val>
                                            <p:strVal val="0-#ppt_w/2"/>
                                          </p:val>
                                        </p:tav>
                                        <p:tav tm="100000">
                                          <p:val>
                                            <p:strVal val="#ppt_x"/>
                                          </p:val>
                                        </p:tav>
                                      </p:tavLst>
                                    </p:anim>
                                    <p:anim calcmode="lin" valueType="num">
                                      <p:cBhvr additive="base">
                                        <p:cTn id="26"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6"/>
                                        </p:tgtEl>
                                        <p:attrNameLst>
                                          <p:attrName>style.visibility</p:attrName>
                                        </p:attrNameLst>
                                      </p:cBhvr>
                                      <p:to>
                                        <p:strVal val="visible"/>
                                      </p:to>
                                    </p:set>
                                    <p:anim calcmode="lin" valueType="num">
                                      <p:cBhvr additive="base">
                                        <p:cTn id="31" dur="500" fill="hold"/>
                                        <p:tgtEl>
                                          <p:spTgt spid="116"/>
                                        </p:tgtEl>
                                        <p:attrNameLst>
                                          <p:attrName>ppt_x</p:attrName>
                                        </p:attrNameLst>
                                      </p:cBhvr>
                                      <p:tavLst>
                                        <p:tav tm="0">
                                          <p:val>
                                            <p:strVal val="#ppt_x"/>
                                          </p:val>
                                        </p:tav>
                                        <p:tav tm="100000">
                                          <p:val>
                                            <p:strVal val="#ppt_x"/>
                                          </p:val>
                                        </p:tav>
                                      </p:tavLst>
                                    </p:anim>
                                    <p:anim calcmode="lin" valueType="num">
                                      <p:cBhvr additive="base">
                                        <p:cTn id="3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4"/>
                                        </p:tgtEl>
                                        <p:attrNameLst>
                                          <p:attrName>style.visibility</p:attrName>
                                        </p:attrNameLst>
                                      </p:cBhvr>
                                      <p:to>
                                        <p:strVal val="visible"/>
                                      </p:to>
                                    </p:set>
                                    <p:anim calcmode="lin" valueType="num">
                                      <p:cBhvr additive="base">
                                        <p:cTn id="37" dur="500" fill="hold"/>
                                        <p:tgtEl>
                                          <p:spTgt spid="94"/>
                                        </p:tgtEl>
                                        <p:attrNameLst>
                                          <p:attrName>ppt_x</p:attrName>
                                        </p:attrNameLst>
                                      </p:cBhvr>
                                      <p:tavLst>
                                        <p:tav tm="0">
                                          <p:val>
                                            <p:strVal val="#ppt_x"/>
                                          </p:val>
                                        </p:tav>
                                        <p:tav tm="100000">
                                          <p:val>
                                            <p:strVal val="#ppt_x"/>
                                          </p:val>
                                        </p:tav>
                                      </p:tavLst>
                                    </p:anim>
                                    <p:anim calcmode="lin" valueType="num">
                                      <p:cBhvr additive="base">
                                        <p:cTn id="38"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95"/>
                                        </p:tgtEl>
                                        <p:attrNameLst>
                                          <p:attrName>style.visibility</p:attrName>
                                        </p:attrNameLst>
                                      </p:cBhvr>
                                      <p:to>
                                        <p:strVal val="visible"/>
                                      </p:to>
                                    </p:set>
                                    <p:anim calcmode="lin" valueType="num">
                                      <p:cBhvr additive="base">
                                        <p:cTn id="43" dur="500" fill="hold"/>
                                        <p:tgtEl>
                                          <p:spTgt spid="95"/>
                                        </p:tgtEl>
                                        <p:attrNameLst>
                                          <p:attrName>ppt_x</p:attrName>
                                        </p:attrNameLst>
                                      </p:cBhvr>
                                      <p:tavLst>
                                        <p:tav tm="0">
                                          <p:val>
                                            <p:strVal val="1+#ppt_w/2"/>
                                          </p:val>
                                        </p:tav>
                                        <p:tav tm="100000">
                                          <p:val>
                                            <p:strVal val="#ppt_x"/>
                                          </p:val>
                                        </p:tav>
                                      </p:tavLst>
                                    </p:anim>
                                    <p:anim calcmode="lin" valueType="num">
                                      <p:cBhvr additive="base">
                                        <p:cTn id="44"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ppt_x"/>
                                          </p:val>
                                        </p:tav>
                                        <p:tav tm="100000">
                                          <p:val>
                                            <p:strVal val="#ppt_x"/>
                                          </p:val>
                                        </p:tav>
                                      </p:tavLst>
                                    </p:anim>
                                    <p:anim calcmode="lin" valueType="num">
                                      <p:cBhvr additive="base">
                                        <p:cTn id="5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15"/>
                                        </p:tgtEl>
                                        <p:attrNameLst>
                                          <p:attrName>style.visibility</p:attrName>
                                        </p:attrNameLst>
                                      </p:cBhvr>
                                      <p:to>
                                        <p:strVal val="visible"/>
                                      </p:to>
                                    </p:set>
                                    <p:anim calcmode="lin" valueType="num">
                                      <p:cBhvr additive="base">
                                        <p:cTn id="55" dur="500" fill="hold"/>
                                        <p:tgtEl>
                                          <p:spTgt spid="115"/>
                                        </p:tgtEl>
                                        <p:attrNameLst>
                                          <p:attrName>ppt_x</p:attrName>
                                        </p:attrNameLst>
                                      </p:cBhvr>
                                      <p:tavLst>
                                        <p:tav tm="0">
                                          <p:val>
                                            <p:strVal val="0-#ppt_w/2"/>
                                          </p:val>
                                        </p:tav>
                                        <p:tav tm="100000">
                                          <p:val>
                                            <p:strVal val="#ppt_x"/>
                                          </p:val>
                                        </p:tav>
                                      </p:tavLst>
                                    </p:anim>
                                    <p:anim calcmode="lin" valueType="num">
                                      <p:cBhvr additive="base">
                                        <p:cTn id="5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500" fill="hold"/>
                                        <p:tgtEl>
                                          <p:spTgt spid="45"/>
                                        </p:tgtEl>
                                        <p:attrNameLst>
                                          <p:attrName>ppt_x</p:attrName>
                                        </p:attrNameLst>
                                      </p:cBhvr>
                                      <p:tavLst>
                                        <p:tav tm="0">
                                          <p:val>
                                            <p:strVal val="#ppt_x"/>
                                          </p:val>
                                        </p:tav>
                                        <p:tav tm="100000">
                                          <p:val>
                                            <p:strVal val="#ppt_x"/>
                                          </p:val>
                                        </p:tav>
                                      </p:tavLst>
                                    </p:anim>
                                    <p:anim calcmode="lin" valueType="num">
                                      <p:cBhvr additive="base">
                                        <p:cTn id="6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98"/>
                                        </p:tgtEl>
                                        <p:attrNameLst>
                                          <p:attrName>style.visibility</p:attrName>
                                        </p:attrNameLst>
                                      </p:cBhvr>
                                      <p:to>
                                        <p:strVal val="visible"/>
                                      </p:to>
                                    </p:set>
                                    <p:anim calcmode="lin" valueType="num">
                                      <p:cBhvr additive="base">
                                        <p:cTn id="67" dur="500" fill="hold"/>
                                        <p:tgtEl>
                                          <p:spTgt spid="98"/>
                                        </p:tgtEl>
                                        <p:attrNameLst>
                                          <p:attrName>ppt_x</p:attrName>
                                        </p:attrNameLst>
                                      </p:cBhvr>
                                      <p:tavLst>
                                        <p:tav tm="0">
                                          <p:val>
                                            <p:strVal val="#ppt_x"/>
                                          </p:val>
                                        </p:tav>
                                        <p:tav tm="100000">
                                          <p:val>
                                            <p:strVal val="#ppt_x"/>
                                          </p:val>
                                        </p:tav>
                                      </p:tavLst>
                                    </p:anim>
                                    <p:anim calcmode="lin" valueType="num">
                                      <p:cBhvr additive="base">
                                        <p:cTn id="68"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nodeType="clickEffect">
                                  <p:stCondLst>
                                    <p:cond delay="0"/>
                                  </p:stCondLst>
                                  <p:childTnLst>
                                    <p:set>
                                      <p:cBhvr>
                                        <p:cTn id="72" dur="1" fill="hold">
                                          <p:stCondLst>
                                            <p:cond delay="0"/>
                                          </p:stCondLst>
                                        </p:cTn>
                                        <p:tgtEl>
                                          <p:spTgt spid="100"/>
                                        </p:tgtEl>
                                        <p:attrNameLst>
                                          <p:attrName>style.visibility</p:attrName>
                                        </p:attrNameLst>
                                      </p:cBhvr>
                                      <p:to>
                                        <p:strVal val="visible"/>
                                      </p:to>
                                    </p:set>
                                    <p:anim calcmode="lin" valueType="num">
                                      <p:cBhvr additive="base">
                                        <p:cTn id="73" dur="500" fill="hold"/>
                                        <p:tgtEl>
                                          <p:spTgt spid="100"/>
                                        </p:tgtEl>
                                        <p:attrNameLst>
                                          <p:attrName>ppt_x</p:attrName>
                                        </p:attrNameLst>
                                      </p:cBhvr>
                                      <p:tavLst>
                                        <p:tav tm="0">
                                          <p:val>
                                            <p:strVal val="1+#ppt_w/2"/>
                                          </p:val>
                                        </p:tav>
                                        <p:tav tm="100000">
                                          <p:val>
                                            <p:strVal val="#ppt_x"/>
                                          </p:val>
                                        </p:tav>
                                      </p:tavLst>
                                    </p:anim>
                                    <p:anim calcmode="lin" valueType="num">
                                      <p:cBhvr additive="base">
                                        <p:cTn id="74"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9"/>
                                        </p:tgtEl>
                                        <p:attrNameLst>
                                          <p:attrName>style.visibility</p:attrName>
                                        </p:attrNameLst>
                                      </p:cBhvr>
                                      <p:to>
                                        <p:strVal val="visible"/>
                                      </p:to>
                                    </p:set>
                                    <p:anim calcmode="lin" valueType="num">
                                      <p:cBhvr additive="base">
                                        <p:cTn id="79" dur="500" fill="hold"/>
                                        <p:tgtEl>
                                          <p:spTgt spid="99"/>
                                        </p:tgtEl>
                                        <p:attrNameLst>
                                          <p:attrName>ppt_x</p:attrName>
                                        </p:attrNameLst>
                                      </p:cBhvr>
                                      <p:tavLst>
                                        <p:tav tm="0">
                                          <p:val>
                                            <p:strVal val="#ppt_x"/>
                                          </p:val>
                                        </p:tav>
                                        <p:tav tm="100000">
                                          <p:val>
                                            <p:strVal val="#ppt_x"/>
                                          </p:val>
                                        </p:tav>
                                      </p:tavLst>
                                    </p:anim>
                                    <p:anim calcmode="lin" valueType="num">
                                      <p:cBhvr additive="base">
                                        <p:cTn id="80"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8"/>
                                        </p:tgtEl>
                                        <p:attrNameLst>
                                          <p:attrName>style.visibility</p:attrName>
                                        </p:attrNameLst>
                                      </p:cBhvr>
                                      <p:to>
                                        <p:strVal val="visible"/>
                                      </p:to>
                                    </p:set>
                                    <p:anim calcmode="lin" valueType="num">
                                      <p:cBhvr additive="base">
                                        <p:cTn id="85" dur="500" fill="hold"/>
                                        <p:tgtEl>
                                          <p:spTgt spid="48"/>
                                        </p:tgtEl>
                                        <p:attrNameLst>
                                          <p:attrName>ppt_x</p:attrName>
                                        </p:attrNameLst>
                                      </p:cBhvr>
                                      <p:tavLst>
                                        <p:tav tm="0">
                                          <p:val>
                                            <p:strVal val="1+#ppt_w/2"/>
                                          </p:val>
                                        </p:tav>
                                        <p:tav tm="100000">
                                          <p:val>
                                            <p:strVal val="#ppt_x"/>
                                          </p:val>
                                        </p:tav>
                                      </p:tavLst>
                                    </p:anim>
                                    <p:anim calcmode="lin" valueType="num">
                                      <p:cBhvr additive="base">
                                        <p:cTn id="86"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47"/>
                                        </p:tgtEl>
                                        <p:attrNameLst>
                                          <p:attrName>style.visibility</p:attrName>
                                        </p:attrNameLst>
                                      </p:cBhvr>
                                      <p:to>
                                        <p:strVal val="visible"/>
                                      </p:to>
                                    </p:set>
                                    <p:anim calcmode="lin" valueType="num">
                                      <p:cBhvr additive="base">
                                        <p:cTn id="91" dur="500" fill="hold"/>
                                        <p:tgtEl>
                                          <p:spTgt spid="47"/>
                                        </p:tgtEl>
                                        <p:attrNameLst>
                                          <p:attrName>ppt_x</p:attrName>
                                        </p:attrNameLst>
                                      </p:cBhvr>
                                      <p:tavLst>
                                        <p:tav tm="0">
                                          <p:val>
                                            <p:strVal val="1+#ppt_w/2"/>
                                          </p:val>
                                        </p:tav>
                                        <p:tav tm="100000">
                                          <p:val>
                                            <p:strVal val="#ppt_x"/>
                                          </p:val>
                                        </p:tav>
                                      </p:tavLst>
                                    </p:anim>
                                    <p:anim calcmode="lin" valueType="num">
                                      <p:cBhvr additive="base">
                                        <p:cTn id="92"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16" grpId="0"/>
      <p:bldP spid="38" grpId="0"/>
      <p:bldP spid="42" grpId="0"/>
      <p:bldP spid="45" grpId="0"/>
      <p:bldP spid="47" grpId="0"/>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dirty="0" smtClean="0"/>
              <a:t>TCP Send Buffer</a:t>
            </a:r>
            <a:endParaRPr lang="en-IN"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smtClean="0">
                <a:latin typeface="+mj-lt"/>
              </a:rPr>
              <a:t>TCP Send Buffer consists of two kinds of data:</a:t>
            </a:r>
          </a:p>
          <a:p>
            <a:pPr>
              <a:buNone/>
            </a:pPr>
            <a:r>
              <a:rPr lang="en-US" dirty="0" smtClean="0">
                <a:latin typeface="+mj-lt"/>
              </a:rPr>
              <a:t>		</a:t>
            </a:r>
            <a:r>
              <a:rPr lang="en-US" dirty="0" smtClean="0">
                <a:latin typeface="+mj-lt"/>
                <a:sym typeface="Wingdings" pitchFamily="2" charset="2"/>
              </a:rPr>
              <a:t> new application data waiting to be transmitted for the first time</a:t>
            </a:r>
          </a:p>
          <a:p>
            <a:pPr>
              <a:buNone/>
            </a:pPr>
            <a:r>
              <a:rPr lang="en-US" dirty="0" smtClean="0">
                <a:latin typeface="+mj-lt"/>
                <a:sym typeface="Wingdings" pitchFamily="2" charset="2"/>
              </a:rPr>
              <a:t>		 data that has been transmitted atleast once and need to be cum-acked, a.k.a. the </a:t>
            </a:r>
            <a:r>
              <a:rPr lang="en-US" i="1" dirty="0" smtClean="0">
                <a:latin typeface="+mj-lt"/>
                <a:sym typeface="Wingdings" pitchFamily="2" charset="2"/>
              </a:rPr>
              <a:t>retransmission queue(RtxQ)</a:t>
            </a:r>
            <a:r>
              <a:rPr lang="en-US" dirty="0" smtClean="0">
                <a:latin typeface="+mj-lt"/>
                <a:sym typeface="Wingdings" pitchFamily="2" charset="2"/>
              </a:rPr>
              <a:t> </a:t>
            </a:r>
            <a:endParaRPr lang="en-IN" dirty="0">
              <a:latin typeface="+mj-lt"/>
            </a:endParaRPr>
          </a:p>
        </p:txBody>
      </p:sp>
      <p:sp>
        <p:nvSpPr>
          <p:cNvPr id="6" name="Rectangle 5"/>
          <p:cNvSpPr/>
          <p:nvPr/>
        </p:nvSpPr>
        <p:spPr>
          <a:xfrm>
            <a:off x="1979712" y="4365104"/>
            <a:ext cx="43204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new data + retransmission queue</a:t>
            </a:r>
            <a:r>
              <a:rPr lang="en-US" dirty="0" smtClean="0">
                <a:solidFill>
                  <a:schemeClr val="tx1"/>
                </a:solidFill>
              </a:rPr>
              <a:t>	</a:t>
            </a:r>
            <a:endParaRPr lang="en-IN" dirty="0">
              <a:solidFill>
                <a:schemeClr val="tx1"/>
              </a:solidFill>
            </a:endParaRPr>
          </a:p>
        </p:txBody>
      </p:sp>
      <p:sp>
        <p:nvSpPr>
          <p:cNvPr id="8" name="Left Brace 7"/>
          <p:cNvSpPr/>
          <p:nvPr/>
        </p:nvSpPr>
        <p:spPr>
          <a:xfrm rot="16200000">
            <a:off x="3959932" y="3320988"/>
            <a:ext cx="360040" cy="4320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9" name="TextBox 8"/>
          <p:cNvSpPr txBox="1"/>
          <p:nvPr/>
        </p:nvSpPr>
        <p:spPr>
          <a:xfrm>
            <a:off x="2627784" y="5661248"/>
            <a:ext cx="3024336" cy="400110"/>
          </a:xfrm>
          <a:prstGeom prst="rect">
            <a:avLst/>
          </a:prstGeom>
          <a:noFill/>
        </p:spPr>
        <p:txBody>
          <a:bodyPr wrap="square" rtlCol="0">
            <a:spAutoFit/>
          </a:bodyPr>
          <a:lstStyle/>
          <a:p>
            <a:pPr algn="ctr"/>
            <a:r>
              <a:rPr lang="en-US" sz="2000" b="1" dirty="0" smtClean="0"/>
              <a:t>Send Buffer</a:t>
            </a:r>
            <a:endParaRPr lang="en-IN"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 buffer utilization</a:t>
            </a:r>
            <a:endParaRPr lang="en-IN" dirty="0"/>
          </a:p>
        </p:txBody>
      </p:sp>
      <p:sp>
        <p:nvSpPr>
          <p:cNvPr id="3" name="Content Placeholder 2"/>
          <p:cNvSpPr>
            <a:spLocks noGrp="1"/>
          </p:cNvSpPr>
          <p:nvPr>
            <p:ph idx="1"/>
          </p:nvPr>
        </p:nvSpPr>
        <p:spPr/>
        <p:txBody>
          <a:bodyPr>
            <a:normAutofit/>
          </a:bodyPr>
          <a:lstStyle/>
          <a:p>
            <a:endParaRPr lang="en-US" sz="3600" dirty="0" smtClean="0">
              <a:latin typeface="+mj-lt"/>
            </a:endParaRPr>
          </a:p>
          <a:p>
            <a:r>
              <a:rPr lang="en-US" sz="3600" dirty="0" smtClean="0">
                <a:latin typeface="+mj-lt"/>
              </a:rPr>
              <a:t>Send buffer consists of two types of data:</a:t>
            </a:r>
          </a:p>
          <a:p>
            <a:pPr lvl="1"/>
            <a:r>
              <a:rPr lang="en-US" sz="3600" dirty="0" smtClean="0">
                <a:latin typeface="+mj-lt"/>
              </a:rPr>
              <a:t>Necessary (renegable) - </a:t>
            </a:r>
            <a:r>
              <a:rPr lang="en-US" sz="3600" i="1" dirty="0" smtClean="0">
                <a:latin typeface="+mj-lt"/>
              </a:rPr>
              <a:t>N</a:t>
            </a:r>
          </a:p>
          <a:p>
            <a:pPr lvl="1"/>
            <a:r>
              <a:rPr lang="en-US" sz="3600" dirty="0" smtClean="0">
                <a:latin typeface="+mj-lt"/>
              </a:rPr>
              <a:t>Unnecessary (non-renegable) - </a:t>
            </a:r>
            <a:r>
              <a:rPr lang="en-US" sz="3600" i="1" dirty="0" smtClean="0">
                <a:latin typeface="+mj-lt"/>
              </a:rPr>
              <a:t>U</a:t>
            </a:r>
            <a:r>
              <a:rPr lang="en-US" sz="3600" dirty="0" smtClean="0">
                <a:latin typeface="+mj-lt"/>
              </a:rPr>
              <a:t> </a:t>
            </a:r>
          </a:p>
          <a:p>
            <a:r>
              <a:rPr lang="en-US" sz="3600" dirty="0" smtClean="0">
                <a:latin typeface="+mj-lt"/>
              </a:rPr>
              <a:t>Send buffer utilization  = </a:t>
            </a:r>
            <a:r>
              <a:rPr lang="en-US" sz="3600" i="1" dirty="0" smtClean="0">
                <a:latin typeface="+mj-lt"/>
              </a:rPr>
              <a:t>N</a:t>
            </a:r>
            <a:r>
              <a:rPr lang="en-US" sz="3600" dirty="0" smtClean="0">
                <a:latin typeface="+mj-lt"/>
              </a:rPr>
              <a:t> / (</a:t>
            </a:r>
            <a:r>
              <a:rPr lang="en-US" sz="3600" i="1" dirty="0" smtClean="0">
                <a:latin typeface="+mj-lt"/>
              </a:rPr>
              <a:t>N+U</a:t>
            </a:r>
            <a:r>
              <a:rPr lang="en-US" sz="3600" dirty="0" smtClean="0">
                <a:latin typeface="+mj-lt"/>
              </a:rPr>
              <a:t>) </a:t>
            </a:r>
          </a:p>
          <a:p>
            <a:endParaRPr lang="en-IN" sz="3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91264" cy="792088"/>
          </a:xfrm>
        </p:spPr>
        <p:txBody>
          <a:bodyPr>
            <a:normAutofit fontScale="90000"/>
          </a:bodyPr>
          <a:lstStyle/>
          <a:p>
            <a:r>
              <a:rPr lang="en-US" dirty="0" smtClean="0"/>
              <a:t>Outline</a:t>
            </a:r>
            <a:endParaRPr lang="en-IN" dirty="0"/>
          </a:p>
        </p:txBody>
      </p:sp>
      <p:sp>
        <p:nvSpPr>
          <p:cNvPr id="3" name="Content Placeholder 2"/>
          <p:cNvSpPr>
            <a:spLocks noGrp="1"/>
          </p:cNvSpPr>
          <p:nvPr>
            <p:ph idx="1"/>
          </p:nvPr>
        </p:nvSpPr>
        <p:spPr>
          <a:xfrm>
            <a:off x="457200" y="1556792"/>
            <a:ext cx="8229600" cy="4767808"/>
          </a:xfrm>
        </p:spPr>
        <p:txBody>
          <a:bodyPr>
            <a:normAutofit/>
          </a:bodyPr>
          <a:lstStyle/>
          <a:p>
            <a:r>
              <a:rPr lang="en-US" sz="2800" dirty="0" smtClean="0">
                <a:latin typeface="+mj-lt"/>
              </a:rPr>
              <a:t>What is a Selective ACK (SACK)?</a:t>
            </a:r>
          </a:p>
          <a:p>
            <a:r>
              <a:rPr lang="en-US" sz="2800" dirty="0" smtClean="0">
                <a:latin typeface="+mj-lt"/>
              </a:rPr>
              <a:t>Why is SACK needed?</a:t>
            </a:r>
          </a:p>
          <a:p>
            <a:r>
              <a:rPr lang="en-US" sz="2800" dirty="0" smtClean="0">
                <a:latin typeface="+mj-lt"/>
              </a:rPr>
              <a:t>What is reneging?</a:t>
            </a:r>
          </a:p>
          <a:p>
            <a:r>
              <a:rPr lang="en-US" sz="2800" dirty="0" smtClean="0">
                <a:latin typeface="+mj-lt"/>
              </a:rPr>
              <a:t>How is reneging detected?</a:t>
            </a:r>
          </a:p>
          <a:p>
            <a:r>
              <a:rPr lang="en-US" sz="2800" dirty="0" smtClean="0">
                <a:latin typeface="+mj-lt"/>
              </a:rPr>
              <a:t>What are the disadvantages of reneging?</a:t>
            </a:r>
          </a:p>
          <a:p>
            <a:r>
              <a:rPr lang="en-US" sz="2800" dirty="0" smtClean="0">
                <a:latin typeface="+mj-lt"/>
              </a:rPr>
              <a:t>What is a Non Renegable SACK (NR-SACK)?</a:t>
            </a:r>
          </a:p>
          <a:p>
            <a:r>
              <a:rPr lang="en-US" sz="2800" dirty="0" smtClean="0">
                <a:latin typeface="+mj-lt"/>
              </a:rPr>
              <a:t>How is NR-SACK more efficient than renegable SACK?</a:t>
            </a:r>
            <a:endParaRPr lang="en-IN" sz="28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720080"/>
          </a:xfrm>
        </p:spPr>
        <p:txBody>
          <a:bodyPr>
            <a:normAutofit fontScale="90000"/>
          </a:bodyPr>
          <a:lstStyle/>
          <a:p>
            <a:r>
              <a:rPr lang="en-US" dirty="0" smtClean="0"/>
              <a:t>Send buffer utilization - SACK</a:t>
            </a:r>
            <a:endParaRPr lang="en-IN" dirty="0"/>
          </a:p>
        </p:txBody>
      </p:sp>
      <p:sp>
        <p:nvSpPr>
          <p:cNvPr id="3" name="Content Placeholder 2"/>
          <p:cNvSpPr>
            <a:spLocks noGrp="1"/>
          </p:cNvSpPr>
          <p:nvPr>
            <p:ph idx="1"/>
          </p:nvPr>
        </p:nvSpPr>
        <p:spPr>
          <a:xfrm>
            <a:off x="179512" y="1340768"/>
            <a:ext cx="8784976" cy="5256584"/>
          </a:xfrm>
        </p:spPr>
        <p:txBody>
          <a:bodyPr>
            <a:normAutofit/>
          </a:bodyPr>
          <a:lstStyle/>
          <a:p>
            <a:pPr>
              <a:buNone/>
            </a:pPr>
            <a:r>
              <a:rPr lang="en-IN" sz="1800" dirty="0" smtClean="0">
                <a:latin typeface="Calibri" pitchFamily="34" charset="0"/>
                <a:cs typeface="Calibri" pitchFamily="34" charset="0"/>
              </a:rPr>
              <a:t>                   Send buffer        TCP Sender                      TCP Receiver               Receive buffer</a:t>
            </a:r>
          </a:p>
        </p:txBody>
      </p:sp>
      <p:sp>
        <p:nvSpPr>
          <p:cNvPr id="59" name="Rectangle 58"/>
          <p:cNvSpPr/>
          <p:nvPr/>
        </p:nvSpPr>
        <p:spPr>
          <a:xfrm>
            <a:off x="3131840" y="1700808"/>
            <a:ext cx="288032" cy="47525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5364088" y="1700808"/>
            <a:ext cx="288032" cy="482453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3419872" y="2060848"/>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3936656" y="1864610"/>
            <a:ext cx="508202" cy="338554"/>
          </a:xfrm>
          <a:prstGeom prst="rect">
            <a:avLst/>
          </a:prstGeom>
          <a:noFill/>
        </p:spPr>
        <p:txBody>
          <a:bodyPr wrap="square" rtlCol="0">
            <a:spAutoFit/>
          </a:bodyPr>
          <a:lstStyle/>
          <a:p>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6588225" y="2060848"/>
          <a:ext cx="1843404" cy="365760"/>
        </p:xfrm>
        <a:graphic>
          <a:graphicData uri="http://schemas.openxmlformats.org/drawingml/2006/table">
            <a:tbl>
              <a:tblPr>
                <a:tableStyleId>{2D5ABB26-0587-4C30-8999-92F81FD0307C}</a:tableStyleId>
              </a:tblPr>
              <a:tblGrid>
                <a:gridCol w="460851"/>
                <a:gridCol w="460851"/>
                <a:gridCol w="460851"/>
                <a:gridCol w="460851"/>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3419872" y="2636912"/>
            <a:ext cx="720080"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7092279" y="2996952"/>
          <a:ext cx="1728195" cy="365760"/>
        </p:xfrm>
        <a:graphic>
          <a:graphicData uri="http://schemas.openxmlformats.org/drawingml/2006/table">
            <a:tbl>
              <a:tblPr>
                <a:tableStyleId>{2D5ABB26-0587-4C30-8999-92F81FD0307C}</a:tableStyleId>
              </a:tblPr>
              <a:tblGrid>
                <a:gridCol w="345639"/>
                <a:gridCol w="345639"/>
                <a:gridCol w="345639"/>
                <a:gridCol w="345639"/>
                <a:gridCol w="345639"/>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493108">
            <a:off x="3441649" y="2380847"/>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p:txBody>
      </p:sp>
      <p:cxnSp>
        <p:nvCxnSpPr>
          <p:cNvPr id="82" name="Straight Arrow Connector 81"/>
          <p:cNvCxnSpPr/>
          <p:nvPr/>
        </p:nvCxnSpPr>
        <p:spPr>
          <a:xfrm flipH="1">
            <a:off x="3419872" y="2420888"/>
            <a:ext cx="1944216"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652120" y="2204864"/>
            <a:ext cx="792088" cy="338554"/>
          </a:xfrm>
          <a:prstGeom prst="rect">
            <a:avLst/>
          </a:prstGeom>
          <a:noFill/>
        </p:spPr>
        <p:txBody>
          <a:bodyPr wrap="square" rtlCol="0">
            <a:spAutoFit/>
          </a:bodyPr>
          <a:lstStyle/>
          <a:p>
            <a:r>
              <a:rPr lang="en-US" sz="1600" dirty="0" smtClean="0">
                <a:latin typeface="Calibri" pitchFamily="34" charset="0"/>
                <a:cs typeface="Calibri" pitchFamily="34" charset="0"/>
              </a:rPr>
              <a:t>ACK 2</a:t>
            </a:r>
            <a:endParaRPr lang="en-IN" sz="1600" dirty="0">
              <a:latin typeface="Calibri" pitchFamily="34" charset="0"/>
              <a:cs typeface="Calibri" pitchFamily="34" charset="0"/>
            </a:endParaRPr>
          </a:p>
        </p:txBody>
      </p:sp>
      <p:sp>
        <p:nvSpPr>
          <p:cNvPr id="87" name="TextBox 86"/>
          <p:cNvSpPr txBox="1"/>
          <p:nvPr/>
        </p:nvSpPr>
        <p:spPr>
          <a:xfrm rot="275328">
            <a:off x="3647708" y="282359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p:txBody>
      </p:sp>
      <p:sp>
        <p:nvSpPr>
          <p:cNvPr id="89" name="TextBox 88"/>
          <p:cNvSpPr txBox="1"/>
          <p:nvPr/>
        </p:nvSpPr>
        <p:spPr>
          <a:xfrm rot="300560">
            <a:off x="3721607" y="3308982"/>
            <a:ext cx="564502" cy="338554"/>
          </a:xfrm>
          <a:prstGeom prst="rect">
            <a:avLst/>
          </a:prstGeom>
          <a:noFill/>
        </p:spPr>
        <p:txBody>
          <a:bodyPr wrap="square" rtlCol="0">
            <a:spAutoFit/>
          </a:bodyPr>
          <a:lstStyle/>
          <a:p>
            <a:r>
              <a:rPr lang="en-US" sz="1600" dirty="0" smtClean="0">
                <a:latin typeface="Calibri" pitchFamily="34" charset="0"/>
                <a:cs typeface="Calibri" pitchFamily="34" charset="0"/>
              </a:rPr>
              <a:t>4</a:t>
            </a:r>
            <a:endParaRPr lang="en-IN" sz="1600" dirty="0">
              <a:latin typeface="Calibri" pitchFamily="34" charset="0"/>
              <a:cs typeface="Calibri" pitchFamily="34" charset="0"/>
            </a:endParaRPr>
          </a:p>
        </p:txBody>
      </p:sp>
      <p:cxnSp>
        <p:nvCxnSpPr>
          <p:cNvPr id="90" name="Straight Arrow Connector 89"/>
          <p:cNvCxnSpPr/>
          <p:nvPr/>
        </p:nvCxnSpPr>
        <p:spPr>
          <a:xfrm>
            <a:off x="3419872" y="2996952"/>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3419872" y="3284984"/>
            <a:ext cx="1944216"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652120" y="2996952"/>
            <a:ext cx="1584176"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SACK 3-3</a:t>
            </a:r>
            <a:endParaRPr lang="en-IN" sz="1600" dirty="0">
              <a:solidFill>
                <a:schemeClr val="accent1">
                  <a:lumMod val="75000"/>
                </a:schemeClr>
              </a:solidFill>
              <a:latin typeface="Calibri" pitchFamily="34" charset="0"/>
              <a:cs typeface="Calibri" pitchFamily="34" charset="0"/>
            </a:endParaRPr>
          </a:p>
        </p:txBody>
      </p:sp>
      <p:cxnSp>
        <p:nvCxnSpPr>
          <p:cNvPr id="97" name="Straight Arrow Connector 96"/>
          <p:cNvCxnSpPr/>
          <p:nvPr/>
        </p:nvCxnSpPr>
        <p:spPr>
          <a:xfrm>
            <a:off x="3419872" y="3573016"/>
            <a:ext cx="1944216"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Table 48"/>
          <p:cNvGraphicFramePr>
            <a:graphicFrameLocks noGrp="1"/>
          </p:cNvGraphicFramePr>
          <p:nvPr/>
        </p:nvGraphicFramePr>
        <p:xfrm>
          <a:off x="1259632" y="1844824"/>
          <a:ext cx="1612980" cy="365760"/>
        </p:xfrm>
        <a:graphic>
          <a:graphicData uri="http://schemas.openxmlformats.org/drawingml/2006/table">
            <a:tbl>
              <a:tblPr>
                <a:tableStyleId>{2D5ABB26-0587-4C30-8999-92F81FD0307C}</a:tableStyleId>
              </a:tblPr>
              <a:tblGrid>
                <a:gridCol w="403245"/>
                <a:gridCol w="403245"/>
                <a:gridCol w="403245"/>
                <a:gridCol w="403245"/>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4" name="Oval 63"/>
          <p:cNvSpPr/>
          <p:nvPr/>
        </p:nvSpPr>
        <p:spPr>
          <a:xfrm>
            <a:off x="4139952" y="26369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70" name="Table 69"/>
          <p:cNvGraphicFramePr>
            <a:graphicFrameLocks noGrp="1"/>
          </p:cNvGraphicFramePr>
          <p:nvPr/>
        </p:nvGraphicFramePr>
        <p:xfrm>
          <a:off x="1331640" y="2420888"/>
          <a:ext cx="1555372" cy="36576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8" name="Table 77"/>
          <p:cNvGraphicFramePr>
            <a:graphicFrameLocks noGrp="1"/>
          </p:cNvGraphicFramePr>
          <p:nvPr/>
        </p:nvGraphicFramePr>
        <p:xfrm>
          <a:off x="6588226" y="2492896"/>
          <a:ext cx="1843404" cy="365760"/>
        </p:xfrm>
        <a:graphic>
          <a:graphicData uri="http://schemas.openxmlformats.org/drawingml/2006/table">
            <a:tbl>
              <a:tblPr>
                <a:tableStyleId>{2D5ABB26-0587-4C30-8999-92F81FD0307C}</a:tableStyleId>
              </a:tblPr>
              <a:tblGrid>
                <a:gridCol w="460851"/>
                <a:gridCol w="460851"/>
                <a:gridCol w="460851"/>
                <a:gridCol w="460851"/>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3" name="Table 82"/>
          <p:cNvGraphicFramePr>
            <a:graphicFrameLocks noGrp="1"/>
          </p:cNvGraphicFramePr>
          <p:nvPr/>
        </p:nvGraphicFramePr>
        <p:xfrm>
          <a:off x="1331640" y="2852936"/>
          <a:ext cx="1555372" cy="36576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4" name="Table 83"/>
          <p:cNvGraphicFramePr>
            <a:graphicFrameLocks noGrp="1"/>
          </p:cNvGraphicFramePr>
          <p:nvPr/>
        </p:nvGraphicFramePr>
        <p:xfrm>
          <a:off x="1331640" y="3356992"/>
          <a:ext cx="1555372" cy="36576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5" name="TextBox 104"/>
          <p:cNvSpPr txBox="1"/>
          <p:nvPr/>
        </p:nvSpPr>
        <p:spPr>
          <a:xfrm>
            <a:off x="5652120" y="3501008"/>
            <a:ext cx="1584176"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SACK 3-4</a:t>
            </a:r>
            <a:endParaRPr lang="en-IN" sz="1600" dirty="0">
              <a:solidFill>
                <a:schemeClr val="accent1">
                  <a:lumMod val="75000"/>
                </a:schemeClr>
              </a:solidFill>
              <a:latin typeface="Calibri" pitchFamily="34" charset="0"/>
              <a:cs typeface="Calibri" pitchFamily="34" charset="0"/>
            </a:endParaRPr>
          </a:p>
        </p:txBody>
      </p:sp>
      <p:graphicFrame>
        <p:nvGraphicFramePr>
          <p:cNvPr id="107" name="Table 106"/>
          <p:cNvGraphicFramePr>
            <a:graphicFrameLocks noGrp="1"/>
          </p:cNvGraphicFramePr>
          <p:nvPr/>
        </p:nvGraphicFramePr>
        <p:xfrm>
          <a:off x="7164288" y="3501008"/>
          <a:ext cx="1382556" cy="365760"/>
        </p:xfrm>
        <a:graphic>
          <a:graphicData uri="http://schemas.openxmlformats.org/drawingml/2006/table">
            <a:tbl>
              <a:tblPr>
                <a:tableStyleId>{2D5ABB26-0587-4C30-8999-92F81FD0307C}</a:tableStyleId>
              </a:tblPr>
              <a:tblGrid>
                <a:gridCol w="345639"/>
                <a:gridCol w="345639"/>
                <a:gridCol w="345639"/>
                <a:gridCol w="345639"/>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0" name="Table 109"/>
          <p:cNvGraphicFramePr>
            <a:graphicFrameLocks noGrp="1"/>
          </p:cNvGraphicFramePr>
          <p:nvPr/>
        </p:nvGraphicFramePr>
        <p:xfrm>
          <a:off x="1331640" y="3861048"/>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3" name="Straight Arrow Connector 112"/>
          <p:cNvCxnSpPr/>
          <p:nvPr/>
        </p:nvCxnSpPr>
        <p:spPr>
          <a:xfrm>
            <a:off x="3419872" y="4005064"/>
            <a:ext cx="1944216"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rot="300560">
            <a:off x="3649598" y="3741031"/>
            <a:ext cx="564502" cy="338554"/>
          </a:xfrm>
          <a:prstGeom prst="rect">
            <a:avLst/>
          </a:prstGeom>
          <a:noFill/>
        </p:spPr>
        <p:txBody>
          <a:bodyPr wrap="square" rtlCol="0">
            <a:spAutoFit/>
          </a:bodyPr>
          <a:lstStyle/>
          <a:p>
            <a:r>
              <a:rPr lang="en-US" sz="1600" dirty="0" smtClean="0">
                <a:latin typeface="Calibri" pitchFamily="34" charset="0"/>
                <a:cs typeface="Calibri" pitchFamily="34" charset="0"/>
              </a:rPr>
              <a:t>5</a:t>
            </a:r>
            <a:endParaRPr lang="en-IN" sz="1600" dirty="0">
              <a:latin typeface="Calibri" pitchFamily="34" charset="0"/>
              <a:cs typeface="Calibri" pitchFamily="34" charset="0"/>
            </a:endParaRPr>
          </a:p>
        </p:txBody>
      </p:sp>
      <p:graphicFrame>
        <p:nvGraphicFramePr>
          <p:cNvPr id="123" name="Table 122"/>
          <p:cNvGraphicFramePr>
            <a:graphicFrameLocks noGrp="1"/>
          </p:cNvGraphicFramePr>
          <p:nvPr/>
        </p:nvGraphicFramePr>
        <p:xfrm>
          <a:off x="7164288" y="4005064"/>
          <a:ext cx="1382556" cy="360040"/>
        </p:xfrm>
        <a:graphic>
          <a:graphicData uri="http://schemas.openxmlformats.org/drawingml/2006/table">
            <a:tbl>
              <a:tblPr>
                <a:tableStyleId>{2D5ABB26-0587-4C30-8999-92F81FD0307C}</a:tableStyleId>
              </a:tblPr>
              <a:tblGrid>
                <a:gridCol w="345639"/>
                <a:gridCol w="345639"/>
                <a:gridCol w="345639"/>
                <a:gridCol w="345639"/>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124" name="TextBox 123"/>
          <p:cNvSpPr txBox="1"/>
          <p:nvPr/>
        </p:nvSpPr>
        <p:spPr>
          <a:xfrm>
            <a:off x="5652120" y="4005064"/>
            <a:ext cx="1584176"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SACK 3-5</a:t>
            </a:r>
            <a:endParaRPr lang="en-IN" sz="1600" dirty="0">
              <a:solidFill>
                <a:schemeClr val="accent1">
                  <a:lumMod val="75000"/>
                </a:schemeClr>
              </a:solidFill>
              <a:latin typeface="Calibri" pitchFamily="34" charset="0"/>
              <a:cs typeface="Calibri" pitchFamily="34" charset="0"/>
            </a:endParaRPr>
          </a:p>
        </p:txBody>
      </p:sp>
      <p:graphicFrame>
        <p:nvGraphicFramePr>
          <p:cNvPr id="131" name="Table 130"/>
          <p:cNvGraphicFramePr>
            <a:graphicFrameLocks noGrp="1"/>
          </p:cNvGraphicFramePr>
          <p:nvPr/>
        </p:nvGraphicFramePr>
        <p:xfrm>
          <a:off x="1331640" y="4293096"/>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32" name="Straight Arrow Connector 131"/>
          <p:cNvCxnSpPr/>
          <p:nvPr/>
        </p:nvCxnSpPr>
        <p:spPr>
          <a:xfrm flipH="1">
            <a:off x="3419872" y="3789040"/>
            <a:ext cx="1944216"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3" name="Table 132"/>
          <p:cNvGraphicFramePr>
            <a:graphicFrameLocks noGrp="1"/>
          </p:cNvGraphicFramePr>
          <p:nvPr/>
        </p:nvGraphicFramePr>
        <p:xfrm>
          <a:off x="1331640" y="4725144"/>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34" name="Straight Arrow Connector 133"/>
          <p:cNvCxnSpPr/>
          <p:nvPr/>
        </p:nvCxnSpPr>
        <p:spPr>
          <a:xfrm flipH="1">
            <a:off x="3419872" y="4221088"/>
            <a:ext cx="1944216"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5" name="Table 134"/>
          <p:cNvGraphicFramePr>
            <a:graphicFrameLocks noGrp="1"/>
          </p:cNvGraphicFramePr>
          <p:nvPr/>
        </p:nvGraphicFramePr>
        <p:xfrm>
          <a:off x="1331640" y="5229200"/>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b="0" dirty="0" smtClean="0">
                          <a:latin typeface="+mj-lt"/>
                        </a:rPr>
                        <a:t>4</a:t>
                      </a:r>
                      <a:endParaRPr lang="en-IN" sz="16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cxnSp>
        <p:nvCxnSpPr>
          <p:cNvPr id="136" name="Straight Arrow Connector 135"/>
          <p:cNvCxnSpPr/>
          <p:nvPr/>
        </p:nvCxnSpPr>
        <p:spPr>
          <a:xfrm>
            <a:off x="3419872" y="5445224"/>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rot="493108">
            <a:off x="3801689" y="5261167"/>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p:txBody>
      </p:sp>
      <p:graphicFrame>
        <p:nvGraphicFramePr>
          <p:cNvPr id="138" name="Table 137"/>
          <p:cNvGraphicFramePr>
            <a:graphicFrameLocks noGrp="1"/>
          </p:cNvGraphicFramePr>
          <p:nvPr/>
        </p:nvGraphicFramePr>
        <p:xfrm>
          <a:off x="6660232" y="5445224"/>
          <a:ext cx="2232248" cy="360040"/>
        </p:xfrm>
        <a:graphic>
          <a:graphicData uri="http://schemas.openxmlformats.org/drawingml/2006/table">
            <a:tbl>
              <a:tblPr>
                <a:tableStyleId>{2D5ABB26-0587-4C30-8999-92F81FD0307C}</a:tableStyleId>
              </a:tblPr>
              <a:tblGrid>
                <a:gridCol w="279031"/>
                <a:gridCol w="279031"/>
                <a:gridCol w="279031"/>
                <a:gridCol w="279031"/>
                <a:gridCol w="279031"/>
                <a:gridCol w="279031"/>
                <a:gridCol w="279031"/>
                <a:gridCol w="279031"/>
              </a:tblGrid>
              <a:tr h="360040">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9" name="TextBox 138"/>
          <p:cNvSpPr txBox="1"/>
          <p:nvPr/>
        </p:nvSpPr>
        <p:spPr>
          <a:xfrm>
            <a:off x="5796136" y="5517232"/>
            <a:ext cx="792088" cy="338554"/>
          </a:xfrm>
          <a:prstGeom prst="rect">
            <a:avLst/>
          </a:prstGeom>
          <a:noFill/>
        </p:spPr>
        <p:txBody>
          <a:bodyPr wrap="square" rtlCol="0">
            <a:spAutoFit/>
          </a:bodyPr>
          <a:lstStyle/>
          <a:p>
            <a:r>
              <a:rPr lang="en-US" sz="1600" dirty="0" smtClean="0">
                <a:latin typeface="Calibri" pitchFamily="34" charset="0"/>
                <a:cs typeface="Calibri" pitchFamily="34" charset="0"/>
              </a:rPr>
              <a:t>ACK 6</a:t>
            </a:r>
            <a:endParaRPr lang="en-IN" sz="1600" dirty="0">
              <a:latin typeface="Calibri" pitchFamily="34" charset="0"/>
              <a:cs typeface="Calibri" pitchFamily="34" charset="0"/>
            </a:endParaRPr>
          </a:p>
        </p:txBody>
      </p:sp>
      <p:cxnSp>
        <p:nvCxnSpPr>
          <p:cNvPr id="140" name="Straight Arrow Connector 139"/>
          <p:cNvCxnSpPr/>
          <p:nvPr/>
        </p:nvCxnSpPr>
        <p:spPr>
          <a:xfrm flipH="1">
            <a:off x="3419872" y="5705872"/>
            <a:ext cx="1944216" cy="3874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2" name="Table 141"/>
          <p:cNvGraphicFramePr>
            <a:graphicFrameLocks noGrp="1"/>
          </p:cNvGraphicFramePr>
          <p:nvPr/>
        </p:nvGraphicFramePr>
        <p:xfrm>
          <a:off x="1331640" y="5949280"/>
          <a:ext cx="1612980" cy="365760"/>
        </p:xfrm>
        <a:graphic>
          <a:graphicData uri="http://schemas.openxmlformats.org/drawingml/2006/table">
            <a:tbl>
              <a:tblPr>
                <a:tableStyleId>{2D5ABB26-0587-4C30-8999-92F81FD0307C}</a:tableStyleId>
              </a:tblPr>
              <a:tblGrid>
                <a:gridCol w="403245"/>
                <a:gridCol w="403245"/>
                <a:gridCol w="403245"/>
                <a:gridCol w="403245"/>
              </a:tblGrid>
              <a:tr h="360040">
                <a:tc>
                  <a:txBody>
                    <a:bodyPr/>
                    <a:lstStyle/>
                    <a:p>
                      <a:pPr algn="ctr"/>
                      <a:r>
                        <a:rPr lang="en-US" sz="1600" dirty="0" smtClean="0">
                          <a:latin typeface="Calibri" pitchFamily="34" charset="0"/>
                          <a:cs typeface="Calibri" pitchFamily="34" charset="0"/>
                        </a:rPr>
                        <a:t>6</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43" name="Straight Arrow Connector 142"/>
          <p:cNvCxnSpPr/>
          <p:nvPr/>
        </p:nvCxnSpPr>
        <p:spPr>
          <a:xfrm>
            <a:off x="3419872" y="6165304"/>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rot="493108">
            <a:off x="4161728" y="5981246"/>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6</a:t>
            </a:r>
            <a:endParaRPr lang="en-IN" sz="1600" dirty="0">
              <a:latin typeface="Calibri" pitchFamily="34" charset="0"/>
              <a:cs typeface="Calibri" pitchFamily="34" charset="0"/>
            </a:endParaRPr>
          </a:p>
        </p:txBody>
      </p:sp>
      <p:sp>
        <p:nvSpPr>
          <p:cNvPr id="145" name="TextBox 144"/>
          <p:cNvSpPr txBox="1"/>
          <p:nvPr/>
        </p:nvSpPr>
        <p:spPr>
          <a:xfrm>
            <a:off x="251520" y="1844824"/>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6" name="TextBox 145"/>
          <p:cNvSpPr txBox="1"/>
          <p:nvPr/>
        </p:nvSpPr>
        <p:spPr>
          <a:xfrm>
            <a:off x="323528" y="2348880"/>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7" name="TextBox 146"/>
          <p:cNvSpPr txBox="1"/>
          <p:nvPr/>
        </p:nvSpPr>
        <p:spPr>
          <a:xfrm>
            <a:off x="323528" y="2852936"/>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8" name="TextBox 147"/>
          <p:cNvSpPr txBox="1"/>
          <p:nvPr/>
        </p:nvSpPr>
        <p:spPr>
          <a:xfrm>
            <a:off x="251520" y="3356992"/>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9" name="TextBox 148"/>
          <p:cNvSpPr txBox="1"/>
          <p:nvPr/>
        </p:nvSpPr>
        <p:spPr>
          <a:xfrm>
            <a:off x="251520" y="3861048"/>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0" name="TextBox 149"/>
          <p:cNvSpPr txBox="1"/>
          <p:nvPr/>
        </p:nvSpPr>
        <p:spPr>
          <a:xfrm>
            <a:off x="251520" y="4293096"/>
            <a:ext cx="760795" cy="369332"/>
          </a:xfrm>
          <a:prstGeom prst="rect">
            <a:avLst/>
          </a:prstGeom>
          <a:noFill/>
        </p:spPr>
        <p:txBody>
          <a:bodyPr wrap="square" rtlCol="0">
            <a:spAutoFit/>
          </a:bodyPr>
          <a:lstStyle/>
          <a:p>
            <a:r>
              <a:rPr lang="en-US" dirty="0" smtClean="0">
                <a:latin typeface="+mj-lt"/>
              </a:rPr>
              <a:t>75%</a:t>
            </a:r>
            <a:endParaRPr lang="en-IN" dirty="0">
              <a:latin typeface="+mj-lt"/>
            </a:endParaRPr>
          </a:p>
        </p:txBody>
      </p:sp>
      <p:sp>
        <p:nvSpPr>
          <p:cNvPr id="151" name="TextBox 150"/>
          <p:cNvSpPr txBox="1"/>
          <p:nvPr/>
        </p:nvSpPr>
        <p:spPr>
          <a:xfrm>
            <a:off x="251520" y="4725144"/>
            <a:ext cx="760795" cy="369332"/>
          </a:xfrm>
          <a:prstGeom prst="rect">
            <a:avLst/>
          </a:prstGeom>
          <a:noFill/>
        </p:spPr>
        <p:txBody>
          <a:bodyPr wrap="square" rtlCol="0">
            <a:spAutoFit/>
          </a:bodyPr>
          <a:lstStyle/>
          <a:p>
            <a:r>
              <a:rPr lang="en-US" dirty="0" smtClean="0">
                <a:latin typeface="+mj-lt"/>
              </a:rPr>
              <a:t>50%</a:t>
            </a:r>
            <a:endParaRPr lang="en-IN" dirty="0">
              <a:latin typeface="+mj-lt"/>
            </a:endParaRPr>
          </a:p>
        </p:txBody>
      </p:sp>
      <p:sp>
        <p:nvSpPr>
          <p:cNvPr id="152" name="TextBox 151"/>
          <p:cNvSpPr txBox="1"/>
          <p:nvPr/>
        </p:nvSpPr>
        <p:spPr>
          <a:xfrm>
            <a:off x="251520" y="5229200"/>
            <a:ext cx="760795" cy="369332"/>
          </a:xfrm>
          <a:prstGeom prst="rect">
            <a:avLst/>
          </a:prstGeom>
          <a:noFill/>
        </p:spPr>
        <p:txBody>
          <a:bodyPr wrap="square" rtlCol="0">
            <a:spAutoFit/>
          </a:bodyPr>
          <a:lstStyle/>
          <a:p>
            <a:r>
              <a:rPr lang="en-US" dirty="0" smtClean="0">
                <a:latin typeface="+mj-lt"/>
              </a:rPr>
              <a:t>25%</a:t>
            </a:r>
            <a:endParaRPr lang="en-IN" dirty="0">
              <a:latin typeface="+mj-lt"/>
            </a:endParaRPr>
          </a:p>
        </p:txBody>
      </p:sp>
      <p:sp>
        <p:nvSpPr>
          <p:cNvPr id="153" name="TextBox 152"/>
          <p:cNvSpPr txBox="1"/>
          <p:nvPr/>
        </p:nvSpPr>
        <p:spPr>
          <a:xfrm>
            <a:off x="323528" y="5949280"/>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4" name="Rectangle 153"/>
          <p:cNvSpPr/>
          <p:nvPr/>
        </p:nvSpPr>
        <p:spPr>
          <a:xfrm>
            <a:off x="1259632" y="4221088"/>
            <a:ext cx="1728192" cy="1656184"/>
          </a:xfrm>
          <a:prstGeom prst="rect">
            <a:avLst/>
          </a:prstGeom>
          <a:noFill/>
          <a:ln w="349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6" name="Straight Arrow Connector 155"/>
          <p:cNvCxnSpPr>
            <a:endCxn id="154" idx="3"/>
          </p:cNvCxnSpPr>
          <p:nvPr/>
        </p:nvCxnSpPr>
        <p:spPr>
          <a:xfrm flipH="1">
            <a:off x="2987824" y="5013176"/>
            <a:ext cx="3168352" cy="36004"/>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6156176" y="4509120"/>
            <a:ext cx="1944216" cy="646331"/>
          </a:xfrm>
          <a:prstGeom prst="rect">
            <a:avLst/>
          </a:prstGeom>
          <a:noFill/>
        </p:spPr>
        <p:txBody>
          <a:bodyPr wrap="square" rtlCol="0">
            <a:spAutoFit/>
          </a:bodyPr>
          <a:lstStyle/>
          <a:p>
            <a:r>
              <a:rPr lang="en-US" b="1" dirty="0" smtClean="0">
                <a:solidFill>
                  <a:srgbClr val="FF0000"/>
                </a:solidFill>
              </a:rPr>
              <a:t>Send buffer blocking</a:t>
            </a:r>
            <a:endParaRPr lang="en-IN"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additive="base">
                                        <p:cTn id="31" dur="500" fill="hold"/>
                                        <p:tgtEl>
                                          <p:spTgt spid="86"/>
                                        </p:tgtEl>
                                        <p:attrNameLst>
                                          <p:attrName>ppt_x</p:attrName>
                                        </p:attrNameLst>
                                      </p:cBhvr>
                                      <p:tavLst>
                                        <p:tav tm="0">
                                          <p:val>
                                            <p:strVal val="#ppt_x"/>
                                          </p:val>
                                        </p:tav>
                                        <p:tav tm="100000">
                                          <p:val>
                                            <p:strVal val="#ppt_x"/>
                                          </p:val>
                                        </p:tav>
                                      </p:tavLst>
                                    </p:anim>
                                    <p:anim calcmode="lin" valueType="num">
                                      <p:cBhvr additive="base">
                                        <p:cTn id="3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additive="base">
                                        <p:cTn id="37" dur="500" fill="hold"/>
                                        <p:tgtEl>
                                          <p:spTgt spid="70"/>
                                        </p:tgtEl>
                                        <p:attrNameLst>
                                          <p:attrName>ppt_x</p:attrName>
                                        </p:attrNameLst>
                                      </p:cBhvr>
                                      <p:tavLst>
                                        <p:tav tm="0">
                                          <p:val>
                                            <p:strVal val="#ppt_x"/>
                                          </p:val>
                                        </p:tav>
                                        <p:tav tm="100000">
                                          <p:val>
                                            <p:strVal val="#ppt_x"/>
                                          </p:val>
                                        </p:tav>
                                      </p:tavLst>
                                    </p:anim>
                                    <p:anim calcmode="lin" valueType="num">
                                      <p:cBhvr additive="base">
                                        <p:cTn id="38"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79"/>
                                        </p:tgtEl>
                                        <p:attrNameLst>
                                          <p:attrName>style.visibility</p:attrName>
                                        </p:attrNameLst>
                                      </p:cBhvr>
                                      <p:to>
                                        <p:strVal val="visible"/>
                                      </p:to>
                                    </p:set>
                                    <p:anim calcmode="lin" valueType="num">
                                      <p:cBhvr additive="base">
                                        <p:cTn id="43" dur="500" fill="hold"/>
                                        <p:tgtEl>
                                          <p:spTgt spid="79"/>
                                        </p:tgtEl>
                                        <p:attrNameLst>
                                          <p:attrName>ppt_x</p:attrName>
                                        </p:attrNameLst>
                                      </p:cBhvr>
                                      <p:tavLst>
                                        <p:tav tm="0">
                                          <p:val>
                                            <p:strVal val="0-#ppt_w/2"/>
                                          </p:val>
                                        </p:tav>
                                        <p:tav tm="100000">
                                          <p:val>
                                            <p:strVal val="#ppt_x"/>
                                          </p:val>
                                        </p:tav>
                                      </p:tavLst>
                                    </p:anim>
                                    <p:anim calcmode="lin" valueType="num">
                                      <p:cBhvr additive="base">
                                        <p:cTn id="44"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
                                        </p:tgtEl>
                                        <p:attrNameLst>
                                          <p:attrName>style.visibility</p:attrName>
                                        </p:attrNameLst>
                                      </p:cBhvr>
                                      <p:to>
                                        <p:strVal val="visible"/>
                                      </p:to>
                                    </p:set>
                                    <p:anim calcmode="lin" valueType="num">
                                      <p:cBhvr additive="base">
                                        <p:cTn id="49" dur="500" fill="hold"/>
                                        <p:tgtEl>
                                          <p:spTgt spid="81"/>
                                        </p:tgtEl>
                                        <p:attrNameLst>
                                          <p:attrName>ppt_x</p:attrName>
                                        </p:attrNameLst>
                                      </p:cBhvr>
                                      <p:tavLst>
                                        <p:tav tm="0">
                                          <p:val>
                                            <p:strVal val="#ppt_x"/>
                                          </p:val>
                                        </p:tav>
                                        <p:tav tm="100000">
                                          <p:val>
                                            <p:strVal val="#ppt_x"/>
                                          </p:val>
                                        </p:tav>
                                      </p:tavLst>
                                    </p:anim>
                                    <p:anim calcmode="lin" valueType="num">
                                      <p:cBhvr additive="base">
                                        <p:cTn id="50"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additive="base">
                                        <p:cTn id="55" dur="500" fill="hold"/>
                                        <p:tgtEl>
                                          <p:spTgt spid="64"/>
                                        </p:tgtEl>
                                        <p:attrNameLst>
                                          <p:attrName>ppt_x</p:attrName>
                                        </p:attrNameLst>
                                      </p:cBhvr>
                                      <p:tavLst>
                                        <p:tav tm="0">
                                          <p:val>
                                            <p:strVal val="#ppt_x"/>
                                          </p:val>
                                        </p:tav>
                                        <p:tav tm="100000">
                                          <p:val>
                                            <p:strVal val="#ppt_x"/>
                                          </p:val>
                                        </p:tav>
                                      </p:tavLst>
                                    </p:anim>
                                    <p:anim calcmode="lin" valueType="num">
                                      <p:cBhvr additive="base">
                                        <p:cTn id="56"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8"/>
                                        </p:tgtEl>
                                        <p:attrNameLst>
                                          <p:attrName>style.visibility</p:attrName>
                                        </p:attrNameLst>
                                      </p:cBhvr>
                                      <p:to>
                                        <p:strVal val="visible"/>
                                      </p:to>
                                    </p:set>
                                    <p:anim calcmode="lin" valueType="num">
                                      <p:cBhvr additive="base">
                                        <p:cTn id="61" dur="500" fill="hold"/>
                                        <p:tgtEl>
                                          <p:spTgt spid="78"/>
                                        </p:tgtEl>
                                        <p:attrNameLst>
                                          <p:attrName>ppt_x</p:attrName>
                                        </p:attrNameLst>
                                      </p:cBhvr>
                                      <p:tavLst>
                                        <p:tav tm="0">
                                          <p:val>
                                            <p:strVal val="#ppt_x"/>
                                          </p:val>
                                        </p:tav>
                                        <p:tav tm="100000">
                                          <p:val>
                                            <p:strVal val="#ppt_x"/>
                                          </p:val>
                                        </p:tav>
                                      </p:tavLst>
                                    </p:anim>
                                    <p:anim calcmode="lin" valueType="num">
                                      <p:cBhvr additive="base">
                                        <p:cTn id="62"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3"/>
                                        </p:tgtEl>
                                        <p:attrNameLst>
                                          <p:attrName>style.visibility</p:attrName>
                                        </p:attrNameLst>
                                      </p:cBhvr>
                                      <p:to>
                                        <p:strVal val="visible"/>
                                      </p:to>
                                    </p:set>
                                    <p:anim calcmode="lin" valueType="num">
                                      <p:cBhvr additive="base">
                                        <p:cTn id="67" dur="500" fill="hold"/>
                                        <p:tgtEl>
                                          <p:spTgt spid="83"/>
                                        </p:tgtEl>
                                        <p:attrNameLst>
                                          <p:attrName>ppt_x</p:attrName>
                                        </p:attrNameLst>
                                      </p:cBhvr>
                                      <p:tavLst>
                                        <p:tav tm="0">
                                          <p:val>
                                            <p:strVal val="#ppt_x"/>
                                          </p:val>
                                        </p:tav>
                                        <p:tav tm="100000">
                                          <p:val>
                                            <p:strVal val="#ppt_x"/>
                                          </p:val>
                                        </p:tav>
                                      </p:tavLst>
                                    </p:anim>
                                    <p:anim calcmode="lin" valueType="num">
                                      <p:cBhvr additive="base">
                                        <p:cTn id="68"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90"/>
                                        </p:tgtEl>
                                        <p:attrNameLst>
                                          <p:attrName>style.visibility</p:attrName>
                                        </p:attrNameLst>
                                      </p:cBhvr>
                                      <p:to>
                                        <p:strVal val="visible"/>
                                      </p:to>
                                    </p:set>
                                    <p:anim calcmode="lin" valueType="num">
                                      <p:cBhvr additive="base">
                                        <p:cTn id="73" dur="500" fill="hold"/>
                                        <p:tgtEl>
                                          <p:spTgt spid="90"/>
                                        </p:tgtEl>
                                        <p:attrNameLst>
                                          <p:attrName>ppt_x</p:attrName>
                                        </p:attrNameLst>
                                      </p:cBhvr>
                                      <p:tavLst>
                                        <p:tav tm="0">
                                          <p:val>
                                            <p:strVal val="0-#ppt_w/2"/>
                                          </p:val>
                                        </p:tav>
                                        <p:tav tm="100000">
                                          <p:val>
                                            <p:strVal val="#ppt_x"/>
                                          </p:val>
                                        </p:tav>
                                      </p:tavLst>
                                    </p:anim>
                                    <p:anim calcmode="lin" valueType="num">
                                      <p:cBhvr additive="base">
                                        <p:cTn id="74"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7"/>
                                        </p:tgtEl>
                                        <p:attrNameLst>
                                          <p:attrName>style.visibility</p:attrName>
                                        </p:attrNameLst>
                                      </p:cBhvr>
                                      <p:to>
                                        <p:strVal val="visible"/>
                                      </p:to>
                                    </p:set>
                                    <p:anim calcmode="lin" valueType="num">
                                      <p:cBhvr additive="base">
                                        <p:cTn id="79" dur="500" fill="hold"/>
                                        <p:tgtEl>
                                          <p:spTgt spid="87"/>
                                        </p:tgtEl>
                                        <p:attrNameLst>
                                          <p:attrName>ppt_x</p:attrName>
                                        </p:attrNameLst>
                                      </p:cBhvr>
                                      <p:tavLst>
                                        <p:tav tm="0">
                                          <p:val>
                                            <p:strVal val="#ppt_x"/>
                                          </p:val>
                                        </p:tav>
                                        <p:tav tm="100000">
                                          <p:val>
                                            <p:strVal val="#ppt_x"/>
                                          </p:val>
                                        </p:tav>
                                      </p:tavLst>
                                    </p:anim>
                                    <p:anim calcmode="lin" valueType="num">
                                      <p:cBhvr additive="base">
                                        <p:cTn id="80"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80"/>
                                        </p:tgtEl>
                                        <p:attrNameLst>
                                          <p:attrName>style.visibility</p:attrName>
                                        </p:attrNameLst>
                                      </p:cBhvr>
                                      <p:to>
                                        <p:strVal val="visible"/>
                                      </p:to>
                                    </p:set>
                                    <p:anim calcmode="lin" valueType="num">
                                      <p:cBhvr additive="base">
                                        <p:cTn id="85" dur="500" fill="hold"/>
                                        <p:tgtEl>
                                          <p:spTgt spid="80"/>
                                        </p:tgtEl>
                                        <p:attrNameLst>
                                          <p:attrName>ppt_x</p:attrName>
                                        </p:attrNameLst>
                                      </p:cBhvr>
                                      <p:tavLst>
                                        <p:tav tm="0">
                                          <p:val>
                                            <p:strVal val="#ppt_x"/>
                                          </p:val>
                                        </p:tav>
                                        <p:tav tm="100000">
                                          <p:val>
                                            <p:strVal val="#ppt_x"/>
                                          </p:val>
                                        </p:tav>
                                      </p:tavLst>
                                    </p:anim>
                                    <p:anim calcmode="lin" valueType="num">
                                      <p:cBhvr additive="base">
                                        <p:cTn id="86"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6"/>
                                        </p:tgtEl>
                                        <p:attrNameLst>
                                          <p:attrName>style.visibility</p:attrName>
                                        </p:attrNameLst>
                                      </p:cBhvr>
                                      <p:to>
                                        <p:strVal val="visible"/>
                                      </p:to>
                                    </p:set>
                                    <p:anim calcmode="lin" valueType="num">
                                      <p:cBhvr additive="base">
                                        <p:cTn id="91" dur="500" fill="hold"/>
                                        <p:tgtEl>
                                          <p:spTgt spid="96"/>
                                        </p:tgtEl>
                                        <p:attrNameLst>
                                          <p:attrName>ppt_x</p:attrName>
                                        </p:attrNameLst>
                                      </p:cBhvr>
                                      <p:tavLst>
                                        <p:tav tm="0">
                                          <p:val>
                                            <p:strVal val="#ppt_x"/>
                                          </p:val>
                                        </p:tav>
                                        <p:tav tm="100000">
                                          <p:val>
                                            <p:strVal val="#ppt_x"/>
                                          </p:val>
                                        </p:tav>
                                      </p:tavLst>
                                    </p:anim>
                                    <p:anim calcmode="lin" valueType="num">
                                      <p:cBhvr additive="base">
                                        <p:cTn id="92"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nodeType="clickEffect">
                                  <p:stCondLst>
                                    <p:cond delay="0"/>
                                  </p:stCondLst>
                                  <p:childTnLst>
                                    <p:set>
                                      <p:cBhvr>
                                        <p:cTn id="96" dur="1" fill="hold">
                                          <p:stCondLst>
                                            <p:cond delay="0"/>
                                          </p:stCondLst>
                                        </p:cTn>
                                        <p:tgtEl>
                                          <p:spTgt spid="82"/>
                                        </p:tgtEl>
                                        <p:attrNameLst>
                                          <p:attrName>style.visibility</p:attrName>
                                        </p:attrNameLst>
                                      </p:cBhvr>
                                      <p:to>
                                        <p:strVal val="visible"/>
                                      </p:to>
                                    </p:set>
                                    <p:anim calcmode="lin" valueType="num">
                                      <p:cBhvr additive="base">
                                        <p:cTn id="97" dur="500" fill="hold"/>
                                        <p:tgtEl>
                                          <p:spTgt spid="82"/>
                                        </p:tgtEl>
                                        <p:attrNameLst>
                                          <p:attrName>ppt_x</p:attrName>
                                        </p:attrNameLst>
                                      </p:cBhvr>
                                      <p:tavLst>
                                        <p:tav tm="0">
                                          <p:val>
                                            <p:strVal val="1+#ppt_w/2"/>
                                          </p:val>
                                        </p:tav>
                                        <p:tav tm="100000">
                                          <p:val>
                                            <p:strVal val="#ppt_x"/>
                                          </p:val>
                                        </p:tav>
                                      </p:tavLst>
                                    </p:anim>
                                    <p:anim calcmode="lin" valueType="num">
                                      <p:cBhvr additive="base">
                                        <p:cTn id="98"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84"/>
                                        </p:tgtEl>
                                        <p:attrNameLst>
                                          <p:attrName>style.visibility</p:attrName>
                                        </p:attrNameLst>
                                      </p:cBhvr>
                                      <p:to>
                                        <p:strVal val="visible"/>
                                      </p:to>
                                    </p:set>
                                    <p:anim calcmode="lin" valueType="num">
                                      <p:cBhvr additive="base">
                                        <p:cTn id="103" dur="500" fill="hold"/>
                                        <p:tgtEl>
                                          <p:spTgt spid="84"/>
                                        </p:tgtEl>
                                        <p:attrNameLst>
                                          <p:attrName>ppt_x</p:attrName>
                                        </p:attrNameLst>
                                      </p:cBhvr>
                                      <p:tavLst>
                                        <p:tav tm="0">
                                          <p:val>
                                            <p:strVal val="#ppt_x"/>
                                          </p:val>
                                        </p:tav>
                                        <p:tav tm="100000">
                                          <p:val>
                                            <p:strVal val="#ppt_x"/>
                                          </p:val>
                                        </p:tav>
                                      </p:tavLst>
                                    </p:anim>
                                    <p:anim calcmode="lin" valueType="num">
                                      <p:cBhvr additive="base">
                                        <p:cTn id="104"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97"/>
                                        </p:tgtEl>
                                        <p:attrNameLst>
                                          <p:attrName>style.visibility</p:attrName>
                                        </p:attrNameLst>
                                      </p:cBhvr>
                                      <p:to>
                                        <p:strVal val="visible"/>
                                      </p:to>
                                    </p:set>
                                    <p:anim calcmode="lin" valueType="num">
                                      <p:cBhvr additive="base">
                                        <p:cTn id="109" dur="500" fill="hold"/>
                                        <p:tgtEl>
                                          <p:spTgt spid="97"/>
                                        </p:tgtEl>
                                        <p:attrNameLst>
                                          <p:attrName>ppt_x</p:attrName>
                                        </p:attrNameLst>
                                      </p:cBhvr>
                                      <p:tavLst>
                                        <p:tav tm="0">
                                          <p:val>
                                            <p:strVal val="0-#ppt_w/2"/>
                                          </p:val>
                                        </p:tav>
                                        <p:tav tm="100000">
                                          <p:val>
                                            <p:strVal val="#ppt_x"/>
                                          </p:val>
                                        </p:tav>
                                      </p:tavLst>
                                    </p:anim>
                                    <p:anim calcmode="lin" valueType="num">
                                      <p:cBhvr additive="base">
                                        <p:cTn id="110"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9"/>
                                        </p:tgtEl>
                                        <p:attrNameLst>
                                          <p:attrName>style.visibility</p:attrName>
                                        </p:attrNameLst>
                                      </p:cBhvr>
                                      <p:to>
                                        <p:strVal val="visible"/>
                                      </p:to>
                                    </p:set>
                                    <p:anim calcmode="lin" valueType="num">
                                      <p:cBhvr additive="base">
                                        <p:cTn id="115" dur="500" fill="hold"/>
                                        <p:tgtEl>
                                          <p:spTgt spid="89"/>
                                        </p:tgtEl>
                                        <p:attrNameLst>
                                          <p:attrName>ppt_x</p:attrName>
                                        </p:attrNameLst>
                                      </p:cBhvr>
                                      <p:tavLst>
                                        <p:tav tm="0">
                                          <p:val>
                                            <p:strVal val="#ppt_x"/>
                                          </p:val>
                                        </p:tav>
                                        <p:tav tm="100000">
                                          <p:val>
                                            <p:strVal val="#ppt_x"/>
                                          </p:val>
                                        </p:tav>
                                      </p:tavLst>
                                    </p:anim>
                                    <p:anim calcmode="lin" valueType="num">
                                      <p:cBhvr additive="base">
                                        <p:cTn id="116"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07"/>
                                        </p:tgtEl>
                                        <p:attrNameLst>
                                          <p:attrName>style.visibility</p:attrName>
                                        </p:attrNameLst>
                                      </p:cBhvr>
                                      <p:to>
                                        <p:strVal val="visible"/>
                                      </p:to>
                                    </p:set>
                                    <p:anim calcmode="lin" valueType="num">
                                      <p:cBhvr additive="base">
                                        <p:cTn id="121" dur="500" fill="hold"/>
                                        <p:tgtEl>
                                          <p:spTgt spid="107"/>
                                        </p:tgtEl>
                                        <p:attrNameLst>
                                          <p:attrName>ppt_x</p:attrName>
                                        </p:attrNameLst>
                                      </p:cBhvr>
                                      <p:tavLst>
                                        <p:tav tm="0">
                                          <p:val>
                                            <p:strVal val="#ppt_x"/>
                                          </p:val>
                                        </p:tav>
                                        <p:tav tm="100000">
                                          <p:val>
                                            <p:strVal val="#ppt_x"/>
                                          </p:val>
                                        </p:tav>
                                      </p:tavLst>
                                    </p:anim>
                                    <p:anim calcmode="lin" valueType="num">
                                      <p:cBhvr additive="base">
                                        <p:cTn id="122"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105"/>
                                        </p:tgtEl>
                                        <p:attrNameLst>
                                          <p:attrName>style.visibility</p:attrName>
                                        </p:attrNameLst>
                                      </p:cBhvr>
                                      <p:to>
                                        <p:strVal val="visible"/>
                                      </p:to>
                                    </p:set>
                                    <p:anim calcmode="lin" valueType="num">
                                      <p:cBhvr additive="base">
                                        <p:cTn id="127" dur="500" fill="hold"/>
                                        <p:tgtEl>
                                          <p:spTgt spid="105"/>
                                        </p:tgtEl>
                                        <p:attrNameLst>
                                          <p:attrName>ppt_x</p:attrName>
                                        </p:attrNameLst>
                                      </p:cBhvr>
                                      <p:tavLst>
                                        <p:tav tm="0">
                                          <p:val>
                                            <p:strVal val="#ppt_x"/>
                                          </p:val>
                                        </p:tav>
                                        <p:tav tm="100000">
                                          <p:val>
                                            <p:strVal val="#ppt_x"/>
                                          </p:val>
                                        </p:tav>
                                      </p:tavLst>
                                    </p:anim>
                                    <p:anim calcmode="lin" valueType="num">
                                      <p:cBhvr additive="base">
                                        <p:cTn id="128"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additive="base">
                                        <p:cTn id="133" dur="500" fill="hold"/>
                                        <p:tgtEl>
                                          <p:spTgt spid="110"/>
                                        </p:tgtEl>
                                        <p:attrNameLst>
                                          <p:attrName>ppt_x</p:attrName>
                                        </p:attrNameLst>
                                      </p:cBhvr>
                                      <p:tavLst>
                                        <p:tav tm="0">
                                          <p:val>
                                            <p:strVal val="#ppt_x"/>
                                          </p:val>
                                        </p:tav>
                                        <p:tav tm="100000">
                                          <p:val>
                                            <p:strVal val="#ppt_x"/>
                                          </p:val>
                                        </p:tav>
                                      </p:tavLst>
                                    </p:anim>
                                    <p:anim calcmode="lin" valueType="num">
                                      <p:cBhvr additive="base">
                                        <p:cTn id="134"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113"/>
                                        </p:tgtEl>
                                        <p:attrNameLst>
                                          <p:attrName>style.visibility</p:attrName>
                                        </p:attrNameLst>
                                      </p:cBhvr>
                                      <p:to>
                                        <p:strVal val="visible"/>
                                      </p:to>
                                    </p:set>
                                    <p:anim calcmode="lin" valueType="num">
                                      <p:cBhvr additive="base">
                                        <p:cTn id="139" dur="500" fill="hold"/>
                                        <p:tgtEl>
                                          <p:spTgt spid="113"/>
                                        </p:tgtEl>
                                        <p:attrNameLst>
                                          <p:attrName>ppt_x</p:attrName>
                                        </p:attrNameLst>
                                      </p:cBhvr>
                                      <p:tavLst>
                                        <p:tav tm="0">
                                          <p:val>
                                            <p:strVal val="0-#ppt_w/2"/>
                                          </p:val>
                                        </p:tav>
                                        <p:tav tm="100000">
                                          <p:val>
                                            <p:strVal val="#ppt_x"/>
                                          </p:val>
                                        </p:tav>
                                      </p:tavLst>
                                    </p:anim>
                                    <p:anim calcmode="lin" valueType="num">
                                      <p:cBhvr additive="base">
                                        <p:cTn id="140" dur="500" fill="hold"/>
                                        <p:tgtEl>
                                          <p:spTgt spid="113"/>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18"/>
                                        </p:tgtEl>
                                        <p:attrNameLst>
                                          <p:attrName>style.visibility</p:attrName>
                                        </p:attrNameLst>
                                      </p:cBhvr>
                                      <p:to>
                                        <p:strVal val="visible"/>
                                      </p:to>
                                    </p:set>
                                    <p:anim calcmode="lin" valueType="num">
                                      <p:cBhvr additive="base">
                                        <p:cTn id="145" dur="500" fill="hold"/>
                                        <p:tgtEl>
                                          <p:spTgt spid="118"/>
                                        </p:tgtEl>
                                        <p:attrNameLst>
                                          <p:attrName>ppt_x</p:attrName>
                                        </p:attrNameLst>
                                      </p:cBhvr>
                                      <p:tavLst>
                                        <p:tav tm="0">
                                          <p:val>
                                            <p:strVal val="#ppt_x"/>
                                          </p:val>
                                        </p:tav>
                                        <p:tav tm="100000">
                                          <p:val>
                                            <p:strVal val="#ppt_x"/>
                                          </p:val>
                                        </p:tav>
                                      </p:tavLst>
                                    </p:anim>
                                    <p:anim calcmode="lin" valueType="num">
                                      <p:cBhvr additive="base">
                                        <p:cTn id="146"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123"/>
                                        </p:tgtEl>
                                        <p:attrNameLst>
                                          <p:attrName>style.visibility</p:attrName>
                                        </p:attrNameLst>
                                      </p:cBhvr>
                                      <p:to>
                                        <p:strVal val="visible"/>
                                      </p:to>
                                    </p:set>
                                    <p:anim calcmode="lin" valueType="num">
                                      <p:cBhvr additive="base">
                                        <p:cTn id="151" dur="500" fill="hold"/>
                                        <p:tgtEl>
                                          <p:spTgt spid="123"/>
                                        </p:tgtEl>
                                        <p:attrNameLst>
                                          <p:attrName>ppt_x</p:attrName>
                                        </p:attrNameLst>
                                      </p:cBhvr>
                                      <p:tavLst>
                                        <p:tav tm="0">
                                          <p:val>
                                            <p:strVal val="#ppt_x"/>
                                          </p:val>
                                        </p:tav>
                                        <p:tav tm="100000">
                                          <p:val>
                                            <p:strVal val="#ppt_x"/>
                                          </p:val>
                                        </p:tav>
                                      </p:tavLst>
                                    </p:anim>
                                    <p:anim calcmode="lin" valueType="num">
                                      <p:cBhvr additive="base">
                                        <p:cTn id="152"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124"/>
                                        </p:tgtEl>
                                        <p:attrNameLst>
                                          <p:attrName>style.visibility</p:attrName>
                                        </p:attrNameLst>
                                      </p:cBhvr>
                                      <p:to>
                                        <p:strVal val="visible"/>
                                      </p:to>
                                    </p:set>
                                    <p:anim calcmode="lin" valueType="num">
                                      <p:cBhvr additive="base">
                                        <p:cTn id="157" dur="500" fill="hold"/>
                                        <p:tgtEl>
                                          <p:spTgt spid="124"/>
                                        </p:tgtEl>
                                        <p:attrNameLst>
                                          <p:attrName>ppt_x</p:attrName>
                                        </p:attrNameLst>
                                      </p:cBhvr>
                                      <p:tavLst>
                                        <p:tav tm="0">
                                          <p:val>
                                            <p:strVal val="#ppt_x"/>
                                          </p:val>
                                        </p:tav>
                                        <p:tav tm="100000">
                                          <p:val>
                                            <p:strVal val="#ppt_x"/>
                                          </p:val>
                                        </p:tav>
                                      </p:tavLst>
                                    </p:anim>
                                    <p:anim calcmode="lin" valueType="num">
                                      <p:cBhvr additive="base">
                                        <p:cTn id="158"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2" fill="hold" nodeType="clickEffect">
                                  <p:stCondLst>
                                    <p:cond delay="0"/>
                                  </p:stCondLst>
                                  <p:childTnLst>
                                    <p:set>
                                      <p:cBhvr>
                                        <p:cTn id="162" dur="1" fill="hold">
                                          <p:stCondLst>
                                            <p:cond delay="0"/>
                                          </p:stCondLst>
                                        </p:cTn>
                                        <p:tgtEl>
                                          <p:spTgt spid="95"/>
                                        </p:tgtEl>
                                        <p:attrNameLst>
                                          <p:attrName>style.visibility</p:attrName>
                                        </p:attrNameLst>
                                      </p:cBhvr>
                                      <p:to>
                                        <p:strVal val="visible"/>
                                      </p:to>
                                    </p:set>
                                    <p:anim calcmode="lin" valueType="num">
                                      <p:cBhvr additive="base">
                                        <p:cTn id="163" dur="500" fill="hold"/>
                                        <p:tgtEl>
                                          <p:spTgt spid="95"/>
                                        </p:tgtEl>
                                        <p:attrNameLst>
                                          <p:attrName>ppt_x</p:attrName>
                                        </p:attrNameLst>
                                      </p:cBhvr>
                                      <p:tavLst>
                                        <p:tav tm="0">
                                          <p:val>
                                            <p:strVal val="1+#ppt_w/2"/>
                                          </p:val>
                                        </p:tav>
                                        <p:tav tm="100000">
                                          <p:val>
                                            <p:strVal val="#ppt_x"/>
                                          </p:val>
                                        </p:tav>
                                      </p:tavLst>
                                    </p:anim>
                                    <p:anim calcmode="lin" valueType="num">
                                      <p:cBhvr additive="base">
                                        <p:cTn id="164"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131"/>
                                        </p:tgtEl>
                                        <p:attrNameLst>
                                          <p:attrName>style.visibility</p:attrName>
                                        </p:attrNameLst>
                                      </p:cBhvr>
                                      <p:to>
                                        <p:strVal val="visible"/>
                                      </p:to>
                                    </p:set>
                                    <p:anim calcmode="lin" valueType="num">
                                      <p:cBhvr additive="base">
                                        <p:cTn id="169" dur="500" fill="hold"/>
                                        <p:tgtEl>
                                          <p:spTgt spid="131"/>
                                        </p:tgtEl>
                                        <p:attrNameLst>
                                          <p:attrName>ppt_x</p:attrName>
                                        </p:attrNameLst>
                                      </p:cBhvr>
                                      <p:tavLst>
                                        <p:tav tm="0">
                                          <p:val>
                                            <p:strVal val="#ppt_x"/>
                                          </p:val>
                                        </p:tav>
                                        <p:tav tm="100000">
                                          <p:val>
                                            <p:strVal val="#ppt_x"/>
                                          </p:val>
                                        </p:tav>
                                      </p:tavLst>
                                    </p:anim>
                                    <p:anim calcmode="lin" valueType="num">
                                      <p:cBhvr additive="base">
                                        <p:cTn id="170"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2" fill="hold" nodeType="clickEffect">
                                  <p:stCondLst>
                                    <p:cond delay="0"/>
                                  </p:stCondLst>
                                  <p:childTnLst>
                                    <p:set>
                                      <p:cBhvr>
                                        <p:cTn id="174" dur="1" fill="hold">
                                          <p:stCondLst>
                                            <p:cond delay="0"/>
                                          </p:stCondLst>
                                        </p:cTn>
                                        <p:tgtEl>
                                          <p:spTgt spid="132"/>
                                        </p:tgtEl>
                                        <p:attrNameLst>
                                          <p:attrName>style.visibility</p:attrName>
                                        </p:attrNameLst>
                                      </p:cBhvr>
                                      <p:to>
                                        <p:strVal val="visible"/>
                                      </p:to>
                                    </p:set>
                                    <p:anim calcmode="lin" valueType="num">
                                      <p:cBhvr additive="base">
                                        <p:cTn id="175" dur="500" fill="hold"/>
                                        <p:tgtEl>
                                          <p:spTgt spid="132"/>
                                        </p:tgtEl>
                                        <p:attrNameLst>
                                          <p:attrName>ppt_x</p:attrName>
                                        </p:attrNameLst>
                                      </p:cBhvr>
                                      <p:tavLst>
                                        <p:tav tm="0">
                                          <p:val>
                                            <p:strVal val="1+#ppt_w/2"/>
                                          </p:val>
                                        </p:tav>
                                        <p:tav tm="100000">
                                          <p:val>
                                            <p:strVal val="#ppt_x"/>
                                          </p:val>
                                        </p:tav>
                                      </p:tavLst>
                                    </p:anim>
                                    <p:anim calcmode="lin" valueType="num">
                                      <p:cBhvr additive="base">
                                        <p:cTn id="176" dur="500" fill="hold"/>
                                        <p:tgtEl>
                                          <p:spTgt spid="132"/>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nodeType="clickEffect">
                                  <p:stCondLst>
                                    <p:cond delay="0"/>
                                  </p:stCondLst>
                                  <p:childTnLst>
                                    <p:set>
                                      <p:cBhvr>
                                        <p:cTn id="180" dur="1" fill="hold">
                                          <p:stCondLst>
                                            <p:cond delay="0"/>
                                          </p:stCondLst>
                                        </p:cTn>
                                        <p:tgtEl>
                                          <p:spTgt spid="133"/>
                                        </p:tgtEl>
                                        <p:attrNameLst>
                                          <p:attrName>style.visibility</p:attrName>
                                        </p:attrNameLst>
                                      </p:cBhvr>
                                      <p:to>
                                        <p:strVal val="visible"/>
                                      </p:to>
                                    </p:set>
                                    <p:anim calcmode="lin" valueType="num">
                                      <p:cBhvr additive="base">
                                        <p:cTn id="181" dur="500" fill="hold"/>
                                        <p:tgtEl>
                                          <p:spTgt spid="133"/>
                                        </p:tgtEl>
                                        <p:attrNameLst>
                                          <p:attrName>ppt_x</p:attrName>
                                        </p:attrNameLst>
                                      </p:cBhvr>
                                      <p:tavLst>
                                        <p:tav tm="0">
                                          <p:val>
                                            <p:strVal val="#ppt_x"/>
                                          </p:val>
                                        </p:tav>
                                        <p:tav tm="100000">
                                          <p:val>
                                            <p:strVal val="#ppt_x"/>
                                          </p:val>
                                        </p:tav>
                                      </p:tavLst>
                                    </p:anim>
                                    <p:anim calcmode="lin" valueType="num">
                                      <p:cBhvr additive="base">
                                        <p:cTn id="182" dur="500" fill="hold"/>
                                        <p:tgtEl>
                                          <p:spTgt spid="133"/>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2" fill="hold" nodeType="clickEffect">
                                  <p:stCondLst>
                                    <p:cond delay="0"/>
                                  </p:stCondLst>
                                  <p:childTnLst>
                                    <p:set>
                                      <p:cBhvr>
                                        <p:cTn id="186" dur="1" fill="hold">
                                          <p:stCondLst>
                                            <p:cond delay="0"/>
                                          </p:stCondLst>
                                        </p:cTn>
                                        <p:tgtEl>
                                          <p:spTgt spid="134"/>
                                        </p:tgtEl>
                                        <p:attrNameLst>
                                          <p:attrName>style.visibility</p:attrName>
                                        </p:attrNameLst>
                                      </p:cBhvr>
                                      <p:to>
                                        <p:strVal val="visible"/>
                                      </p:to>
                                    </p:set>
                                    <p:anim calcmode="lin" valueType="num">
                                      <p:cBhvr additive="base">
                                        <p:cTn id="187" dur="500" fill="hold"/>
                                        <p:tgtEl>
                                          <p:spTgt spid="134"/>
                                        </p:tgtEl>
                                        <p:attrNameLst>
                                          <p:attrName>ppt_x</p:attrName>
                                        </p:attrNameLst>
                                      </p:cBhvr>
                                      <p:tavLst>
                                        <p:tav tm="0">
                                          <p:val>
                                            <p:strVal val="1+#ppt_w/2"/>
                                          </p:val>
                                        </p:tav>
                                        <p:tav tm="100000">
                                          <p:val>
                                            <p:strVal val="#ppt_x"/>
                                          </p:val>
                                        </p:tav>
                                      </p:tavLst>
                                    </p:anim>
                                    <p:anim calcmode="lin" valueType="num">
                                      <p:cBhvr additive="base">
                                        <p:cTn id="188" dur="500" fill="hold"/>
                                        <p:tgtEl>
                                          <p:spTgt spid="134"/>
                                        </p:tgtEl>
                                        <p:attrNameLst>
                                          <p:attrName>ppt_y</p:attrName>
                                        </p:attrNameLst>
                                      </p:cBhvr>
                                      <p:tavLst>
                                        <p:tav tm="0">
                                          <p:val>
                                            <p:strVal val="#ppt_y"/>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nodeType="clickEffect">
                                  <p:stCondLst>
                                    <p:cond delay="0"/>
                                  </p:stCondLst>
                                  <p:childTnLst>
                                    <p:set>
                                      <p:cBhvr>
                                        <p:cTn id="192" dur="1" fill="hold">
                                          <p:stCondLst>
                                            <p:cond delay="0"/>
                                          </p:stCondLst>
                                        </p:cTn>
                                        <p:tgtEl>
                                          <p:spTgt spid="135"/>
                                        </p:tgtEl>
                                        <p:attrNameLst>
                                          <p:attrName>style.visibility</p:attrName>
                                        </p:attrNameLst>
                                      </p:cBhvr>
                                      <p:to>
                                        <p:strVal val="visible"/>
                                      </p:to>
                                    </p:set>
                                    <p:anim calcmode="lin" valueType="num">
                                      <p:cBhvr additive="base">
                                        <p:cTn id="193" dur="500" fill="hold"/>
                                        <p:tgtEl>
                                          <p:spTgt spid="135"/>
                                        </p:tgtEl>
                                        <p:attrNameLst>
                                          <p:attrName>ppt_x</p:attrName>
                                        </p:attrNameLst>
                                      </p:cBhvr>
                                      <p:tavLst>
                                        <p:tav tm="0">
                                          <p:val>
                                            <p:strVal val="#ppt_x"/>
                                          </p:val>
                                        </p:tav>
                                        <p:tav tm="100000">
                                          <p:val>
                                            <p:strVal val="#ppt_x"/>
                                          </p:val>
                                        </p:tav>
                                      </p:tavLst>
                                    </p:anim>
                                    <p:anim calcmode="lin" valueType="num">
                                      <p:cBhvr additive="base">
                                        <p:cTn id="194"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8" fill="hold" nodeType="clickEffect">
                                  <p:stCondLst>
                                    <p:cond delay="0"/>
                                  </p:stCondLst>
                                  <p:childTnLst>
                                    <p:set>
                                      <p:cBhvr>
                                        <p:cTn id="198" dur="1" fill="hold">
                                          <p:stCondLst>
                                            <p:cond delay="0"/>
                                          </p:stCondLst>
                                        </p:cTn>
                                        <p:tgtEl>
                                          <p:spTgt spid="136"/>
                                        </p:tgtEl>
                                        <p:attrNameLst>
                                          <p:attrName>style.visibility</p:attrName>
                                        </p:attrNameLst>
                                      </p:cBhvr>
                                      <p:to>
                                        <p:strVal val="visible"/>
                                      </p:to>
                                    </p:set>
                                    <p:anim calcmode="lin" valueType="num">
                                      <p:cBhvr additive="base">
                                        <p:cTn id="199" dur="500" fill="hold"/>
                                        <p:tgtEl>
                                          <p:spTgt spid="136"/>
                                        </p:tgtEl>
                                        <p:attrNameLst>
                                          <p:attrName>ppt_x</p:attrName>
                                        </p:attrNameLst>
                                      </p:cBhvr>
                                      <p:tavLst>
                                        <p:tav tm="0">
                                          <p:val>
                                            <p:strVal val="0-#ppt_w/2"/>
                                          </p:val>
                                        </p:tav>
                                        <p:tav tm="100000">
                                          <p:val>
                                            <p:strVal val="#ppt_x"/>
                                          </p:val>
                                        </p:tav>
                                      </p:tavLst>
                                    </p:anim>
                                    <p:anim calcmode="lin" valueType="num">
                                      <p:cBhvr additive="base">
                                        <p:cTn id="200" dur="500" fill="hold"/>
                                        <p:tgtEl>
                                          <p:spTgt spid="136"/>
                                        </p:tgtEl>
                                        <p:attrNameLst>
                                          <p:attrName>ppt_y</p:attrName>
                                        </p:attrNameLst>
                                      </p:cBhvr>
                                      <p:tavLst>
                                        <p:tav tm="0">
                                          <p:val>
                                            <p:strVal val="#ppt_y"/>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137"/>
                                        </p:tgtEl>
                                        <p:attrNameLst>
                                          <p:attrName>style.visibility</p:attrName>
                                        </p:attrNameLst>
                                      </p:cBhvr>
                                      <p:to>
                                        <p:strVal val="visible"/>
                                      </p:to>
                                    </p:set>
                                    <p:anim calcmode="lin" valueType="num">
                                      <p:cBhvr additive="base">
                                        <p:cTn id="205" dur="500" fill="hold"/>
                                        <p:tgtEl>
                                          <p:spTgt spid="137"/>
                                        </p:tgtEl>
                                        <p:attrNameLst>
                                          <p:attrName>ppt_x</p:attrName>
                                        </p:attrNameLst>
                                      </p:cBhvr>
                                      <p:tavLst>
                                        <p:tav tm="0">
                                          <p:val>
                                            <p:strVal val="#ppt_x"/>
                                          </p:val>
                                        </p:tav>
                                        <p:tav tm="100000">
                                          <p:val>
                                            <p:strVal val="#ppt_x"/>
                                          </p:val>
                                        </p:tav>
                                      </p:tavLst>
                                    </p:anim>
                                    <p:anim calcmode="lin" valueType="num">
                                      <p:cBhvr additive="base">
                                        <p:cTn id="206"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nodeType="clickEffect">
                                  <p:stCondLst>
                                    <p:cond delay="0"/>
                                  </p:stCondLst>
                                  <p:childTnLst>
                                    <p:set>
                                      <p:cBhvr>
                                        <p:cTn id="210" dur="1" fill="hold">
                                          <p:stCondLst>
                                            <p:cond delay="0"/>
                                          </p:stCondLst>
                                        </p:cTn>
                                        <p:tgtEl>
                                          <p:spTgt spid="138"/>
                                        </p:tgtEl>
                                        <p:attrNameLst>
                                          <p:attrName>style.visibility</p:attrName>
                                        </p:attrNameLst>
                                      </p:cBhvr>
                                      <p:to>
                                        <p:strVal val="visible"/>
                                      </p:to>
                                    </p:set>
                                    <p:anim calcmode="lin" valueType="num">
                                      <p:cBhvr additive="base">
                                        <p:cTn id="211" dur="500" fill="hold"/>
                                        <p:tgtEl>
                                          <p:spTgt spid="138"/>
                                        </p:tgtEl>
                                        <p:attrNameLst>
                                          <p:attrName>ppt_x</p:attrName>
                                        </p:attrNameLst>
                                      </p:cBhvr>
                                      <p:tavLst>
                                        <p:tav tm="0">
                                          <p:val>
                                            <p:strVal val="#ppt_x"/>
                                          </p:val>
                                        </p:tav>
                                        <p:tav tm="100000">
                                          <p:val>
                                            <p:strVal val="#ppt_x"/>
                                          </p:val>
                                        </p:tav>
                                      </p:tavLst>
                                    </p:anim>
                                    <p:anim calcmode="lin" valueType="num">
                                      <p:cBhvr additive="base">
                                        <p:cTn id="212" dur="500" fill="hold"/>
                                        <p:tgtEl>
                                          <p:spTgt spid="138"/>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139"/>
                                        </p:tgtEl>
                                        <p:attrNameLst>
                                          <p:attrName>style.visibility</p:attrName>
                                        </p:attrNameLst>
                                      </p:cBhvr>
                                      <p:to>
                                        <p:strVal val="visible"/>
                                      </p:to>
                                    </p:set>
                                    <p:anim calcmode="lin" valueType="num">
                                      <p:cBhvr additive="base">
                                        <p:cTn id="217" dur="500" fill="hold"/>
                                        <p:tgtEl>
                                          <p:spTgt spid="139"/>
                                        </p:tgtEl>
                                        <p:attrNameLst>
                                          <p:attrName>ppt_x</p:attrName>
                                        </p:attrNameLst>
                                      </p:cBhvr>
                                      <p:tavLst>
                                        <p:tav tm="0">
                                          <p:val>
                                            <p:strVal val="#ppt_x"/>
                                          </p:val>
                                        </p:tav>
                                        <p:tav tm="100000">
                                          <p:val>
                                            <p:strVal val="#ppt_x"/>
                                          </p:val>
                                        </p:tav>
                                      </p:tavLst>
                                    </p:anim>
                                    <p:anim calcmode="lin" valueType="num">
                                      <p:cBhvr additive="base">
                                        <p:cTn id="218"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2" fill="hold" nodeType="clickEffect">
                                  <p:stCondLst>
                                    <p:cond delay="0"/>
                                  </p:stCondLst>
                                  <p:childTnLst>
                                    <p:set>
                                      <p:cBhvr>
                                        <p:cTn id="222" dur="1" fill="hold">
                                          <p:stCondLst>
                                            <p:cond delay="0"/>
                                          </p:stCondLst>
                                        </p:cTn>
                                        <p:tgtEl>
                                          <p:spTgt spid="140"/>
                                        </p:tgtEl>
                                        <p:attrNameLst>
                                          <p:attrName>style.visibility</p:attrName>
                                        </p:attrNameLst>
                                      </p:cBhvr>
                                      <p:to>
                                        <p:strVal val="visible"/>
                                      </p:to>
                                    </p:set>
                                    <p:anim calcmode="lin" valueType="num">
                                      <p:cBhvr additive="base">
                                        <p:cTn id="223" dur="500" fill="hold"/>
                                        <p:tgtEl>
                                          <p:spTgt spid="140"/>
                                        </p:tgtEl>
                                        <p:attrNameLst>
                                          <p:attrName>ppt_x</p:attrName>
                                        </p:attrNameLst>
                                      </p:cBhvr>
                                      <p:tavLst>
                                        <p:tav tm="0">
                                          <p:val>
                                            <p:strVal val="1+#ppt_w/2"/>
                                          </p:val>
                                        </p:tav>
                                        <p:tav tm="100000">
                                          <p:val>
                                            <p:strVal val="#ppt_x"/>
                                          </p:val>
                                        </p:tav>
                                      </p:tavLst>
                                    </p:anim>
                                    <p:anim calcmode="lin" valueType="num">
                                      <p:cBhvr additive="base">
                                        <p:cTn id="224" dur="500" fill="hold"/>
                                        <p:tgtEl>
                                          <p:spTgt spid="140"/>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nodeType="clickEffect">
                                  <p:stCondLst>
                                    <p:cond delay="0"/>
                                  </p:stCondLst>
                                  <p:childTnLst>
                                    <p:set>
                                      <p:cBhvr>
                                        <p:cTn id="228" dur="1" fill="hold">
                                          <p:stCondLst>
                                            <p:cond delay="0"/>
                                          </p:stCondLst>
                                        </p:cTn>
                                        <p:tgtEl>
                                          <p:spTgt spid="142"/>
                                        </p:tgtEl>
                                        <p:attrNameLst>
                                          <p:attrName>style.visibility</p:attrName>
                                        </p:attrNameLst>
                                      </p:cBhvr>
                                      <p:to>
                                        <p:strVal val="visible"/>
                                      </p:to>
                                    </p:set>
                                    <p:anim calcmode="lin" valueType="num">
                                      <p:cBhvr additive="base">
                                        <p:cTn id="229" dur="500" fill="hold"/>
                                        <p:tgtEl>
                                          <p:spTgt spid="142"/>
                                        </p:tgtEl>
                                        <p:attrNameLst>
                                          <p:attrName>ppt_x</p:attrName>
                                        </p:attrNameLst>
                                      </p:cBhvr>
                                      <p:tavLst>
                                        <p:tav tm="0">
                                          <p:val>
                                            <p:strVal val="#ppt_x"/>
                                          </p:val>
                                        </p:tav>
                                        <p:tav tm="100000">
                                          <p:val>
                                            <p:strVal val="#ppt_x"/>
                                          </p:val>
                                        </p:tav>
                                      </p:tavLst>
                                    </p:anim>
                                    <p:anim calcmode="lin" valueType="num">
                                      <p:cBhvr additive="base">
                                        <p:cTn id="230"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8" fill="hold" nodeType="clickEffect">
                                  <p:stCondLst>
                                    <p:cond delay="0"/>
                                  </p:stCondLst>
                                  <p:childTnLst>
                                    <p:set>
                                      <p:cBhvr>
                                        <p:cTn id="234" dur="1" fill="hold">
                                          <p:stCondLst>
                                            <p:cond delay="0"/>
                                          </p:stCondLst>
                                        </p:cTn>
                                        <p:tgtEl>
                                          <p:spTgt spid="143"/>
                                        </p:tgtEl>
                                        <p:attrNameLst>
                                          <p:attrName>style.visibility</p:attrName>
                                        </p:attrNameLst>
                                      </p:cBhvr>
                                      <p:to>
                                        <p:strVal val="visible"/>
                                      </p:to>
                                    </p:set>
                                    <p:anim calcmode="lin" valueType="num">
                                      <p:cBhvr additive="base">
                                        <p:cTn id="235" dur="500" fill="hold"/>
                                        <p:tgtEl>
                                          <p:spTgt spid="143"/>
                                        </p:tgtEl>
                                        <p:attrNameLst>
                                          <p:attrName>ppt_x</p:attrName>
                                        </p:attrNameLst>
                                      </p:cBhvr>
                                      <p:tavLst>
                                        <p:tav tm="0">
                                          <p:val>
                                            <p:strVal val="0-#ppt_w/2"/>
                                          </p:val>
                                        </p:tav>
                                        <p:tav tm="100000">
                                          <p:val>
                                            <p:strVal val="#ppt_x"/>
                                          </p:val>
                                        </p:tav>
                                      </p:tavLst>
                                    </p:anim>
                                    <p:anim calcmode="lin" valueType="num">
                                      <p:cBhvr additive="base">
                                        <p:cTn id="236" dur="500" fill="hold"/>
                                        <p:tgtEl>
                                          <p:spTgt spid="143"/>
                                        </p:tgtEl>
                                        <p:attrNameLst>
                                          <p:attrName>ppt_y</p:attrName>
                                        </p:attrNameLst>
                                      </p:cBhvr>
                                      <p:tavLst>
                                        <p:tav tm="0">
                                          <p:val>
                                            <p:strVal val="#ppt_y"/>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144"/>
                                        </p:tgtEl>
                                        <p:attrNameLst>
                                          <p:attrName>style.visibility</p:attrName>
                                        </p:attrNameLst>
                                      </p:cBhvr>
                                      <p:to>
                                        <p:strVal val="visible"/>
                                      </p:to>
                                    </p:set>
                                    <p:anim calcmode="lin" valueType="num">
                                      <p:cBhvr additive="base">
                                        <p:cTn id="241" dur="500" fill="hold"/>
                                        <p:tgtEl>
                                          <p:spTgt spid="144"/>
                                        </p:tgtEl>
                                        <p:attrNameLst>
                                          <p:attrName>ppt_x</p:attrName>
                                        </p:attrNameLst>
                                      </p:cBhvr>
                                      <p:tavLst>
                                        <p:tav tm="0">
                                          <p:val>
                                            <p:strVal val="#ppt_x"/>
                                          </p:val>
                                        </p:tav>
                                        <p:tav tm="100000">
                                          <p:val>
                                            <p:strVal val="#ppt_x"/>
                                          </p:val>
                                        </p:tav>
                                      </p:tavLst>
                                    </p:anim>
                                    <p:anim calcmode="lin" valueType="num">
                                      <p:cBhvr additive="base">
                                        <p:cTn id="242"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2" fill="hold" grpId="0" nodeType="clickEffect">
                                  <p:stCondLst>
                                    <p:cond delay="0"/>
                                  </p:stCondLst>
                                  <p:childTnLst>
                                    <p:set>
                                      <p:cBhvr>
                                        <p:cTn id="246" dur="1" fill="hold">
                                          <p:stCondLst>
                                            <p:cond delay="0"/>
                                          </p:stCondLst>
                                        </p:cTn>
                                        <p:tgtEl>
                                          <p:spTgt spid="154"/>
                                        </p:tgtEl>
                                        <p:attrNameLst>
                                          <p:attrName>style.visibility</p:attrName>
                                        </p:attrNameLst>
                                      </p:cBhvr>
                                      <p:to>
                                        <p:strVal val="visible"/>
                                      </p:to>
                                    </p:set>
                                    <p:anim calcmode="lin" valueType="num">
                                      <p:cBhvr additive="base">
                                        <p:cTn id="247" dur="500" fill="hold"/>
                                        <p:tgtEl>
                                          <p:spTgt spid="154"/>
                                        </p:tgtEl>
                                        <p:attrNameLst>
                                          <p:attrName>ppt_x</p:attrName>
                                        </p:attrNameLst>
                                      </p:cBhvr>
                                      <p:tavLst>
                                        <p:tav tm="0">
                                          <p:val>
                                            <p:strVal val="1+#ppt_w/2"/>
                                          </p:val>
                                        </p:tav>
                                        <p:tav tm="100000">
                                          <p:val>
                                            <p:strVal val="#ppt_x"/>
                                          </p:val>
                                        </p:tav>
                                      </p:tavLst>
                                    </p:anim>
                                    <p:anim calcmode="lin" valueType="num">
                                      <p:cBhvr additive="base">
                                        <p:cTn id="248" dur="500" fill="hold"/>
                                        <p:tgtEl>
                                          <p:spTgt spid="154"/>
                                        </p:tgtEl>
                                        <p:attrNameLst>
                                          <p:attrName>ppt_y</p:attrName>
                                        </p:attrNameLst>
                                      </p:cBhvr>
                                      <p:tavLst>
                                        <p:tav tm="0">
                                          <p:val>
                                            <p:strVal val="#ppt_y"/>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2" fill="hold" nodeType="clickEffect">
                                  <p:stCondLst>
                                    <p:cond delay="0"/>
                                  </p:stCondLst>
                                  <p:childTnLst>
                                    <p:set>
                                      <p:cBhvr>
                                        <p:cTn id="252" dur="1" fill="hold">
                                          <p:stCondLst>
                                            <p:cond delay="0"/>
                                          </p:stCondLst>
                                        </p:cTn>
                                        <p:tgtEl>
                                          <p:spTgt spid="156"/>
                                        </p:tgtEl>
                                        <p:attrNameLst>
                                          <p:attrName>style.visibility</p:attrName>
                                        </p:attrNameLst>
                                      </p:cBhvr>
                                      <p:to>
                                        <p:strVal val="visible"/>
                                      </p:to>
                                    </p:set>
                                    <p:anim calcmode="lin" valueType="num">
                                      <p:cBhvr additive="base">
                                        <p:cTn id="253" dur="500" fill="hold"/>
                                        <p:tgtEl>
                                          <p:spTgt spid="156"/>
                                        </p:tgtEl>
                                        <p:attrNameLst>
                                          <p:attrName>ppt_x</p:attrName>
                                        </p:attrNameLst>
                                      </p:cBhvr>
                                      <p:tavLst>
                                        <p:tav tm="0">
                                          <p:val>
                                            <p:strVal val="1+#ppt_w/2"/>
                                          </p:val>
                                        </p:tav>
                                        <p:tav tm="100000">
                                          <p:val>
                                            <p:strVal val="#ppt_x"/>
                                          </p:val>
                                        </p:tav>
                                      </p:tavLst>
                                    </p:anim>
                                    <p:anim calcmode="lin" valueType="num">
                                      <p:cBhvr additive="base">
                                        <p:cTn id="254" dur="500" fill="hold"/>
                                        <p:tgtEl>
                                          <p:spTgt spid="156"/>
                                        </p:tgtEl>
                                        <p:attrNameLst>
                                          <p:attrName>ppt_y</p:attrName>
                                        </p:attrNameLst>
                                      </p:cBhvr>
                                      <p:tavLst>
                                        <p:tav tm="0">
                                          <p:val>
                                            <p:strVal val="#ppt_y"/>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159"/>
                                        </p:tgtEl>
                                        <p:attrNameLst>
                                          <p:attrName>style.visibility</p:attrName>
                                        </p:attrNameLst>
                                      </p:cBhvr>
                                      <p:to>
                                        <p:strVal val="visible"/>
                                      </p:to>
                                    </p:set>
                                    <p:anim calcmode="lin" valueType="num">
                                      <p:cBhvr additive="base">
                                        <p:cTn id="259" dur="500" fill="hold"/>
                                        <p:tgtEl>
                                          <p:spTgt spid="159"/>
                                        </p:tgtEl>
                                        <p:attrNameLst>
                                          <p:attrName>ppt_x</p:attrName>
                                        </p:attrNameLst>
                                      </p:cBhvr>
                                      <p:tavLst>
                                        <p:tav tm="0">
                                          <p:val>
                                            <p:strVal val="#ppt_x"/>
                                          </p:val>
                                        </p:tav>
                                        <p:tav tm="100000">
                                          <p:val>
                                            <p:strVal val="#ppt_x"/>
                                          </p:val>
                                        </p:tav>
                                      </p:tavLst>
                                    </p:anim>
                                    <p:anim calcmode="lin" valueType="num">
                                      <p:cBhvr additive="base">
                                        <p:cTn id="260"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9" grpId="0"/>
      <p:bldP spid="96" grpId="0"/>
      <p:bldP spid="64" grpId="0" animBg="1"/>
      <p:bldP spid="105" grpId="0"/>
      <p:bldP spid="118" grpId="0"/>
      <p:bldP spid="124" grpId="0"/>
      <p:bldP spid="137" grpId="0"/>
      <p:bldP spid="139" grpId="0"/>
      <p:bldP spid="144" grpId="0"/>
      <p:bldP spid="154" grpId="0" animBg="1"/>
      <p:bldP spid="1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08688"/>
          </a:xfrm>
        </p:spPr>
        <p:txBody>
          <a:bodyPr>
            <a:normAutofit fontScale="90000"/>
          </a:bodyPr>
          <a:lstStyle/>
          <a:p>
            <a:r>
              <a:rPr lang="en-US" dirty="0" smtClean="0"/>
              <a:t>NR-SACK</a:t>
            </a:r>
            <a:endParaRPr lang="en-IN" dirty="0"/>
          </a:p>
        </p:txBody>
      </p:sp>
      <p:sp>
        <p:nvSpPr>
          <p:cNvPr id="3" name="Content Placeholder 2"/>
          <p:cNvSpPr>
            <a:spLocks noGrp="1"/>
          </p:cNvSpPr>
          <p:nvPr>
            <p:ph idx="1"/>
          </p:nvPr>
        </p:nvSpPr>
        <p:spPr>
          <a:xfrm>
            <a:off x="457200" y="1196752"/>
            <a:ext cx="8229600" cy="5127848"/>
          </a:xfrm>
        </p:spPr>
        <p:txBody>
          <a:bodyPr>
            <a:noAutofit/>
          </a:bodyPr>
          <a:lstStyle/>
          <a:p>
            <a:r>
              <a:rPr lang="en-US" sz="2200" dirty="0" smtClean="0">
                <a:latin typeface="+mj-lt"/>
              </a:rPr>
              <a:t>By defintion, data that has been delivered to the application is </a:t>
            </a:r>
            <a:r>
              <a:rPr lang="en-US" sz="2200" i="1" dirty="0" smtClean="0">
                <a:latin typeface="+mj-lt"/>
              </a:rPr>
              <a:t>non-renegable 	</a:t>
            </a:r>
          </a:p>
          <a:p>
            <a:r>
              <a:rPr lang="en-US" sz="2200" dirty="0" smtClean="0">
                <a:latin typeface="+mj-lt"/>
              </a:rPr>
              <a:t>The current SACK mechanism does not differentiate between out of order data that “has been delivered to the application(non-renegable)” vs. data that “has not yet been delivered to the application(renegable)”</a:t>
            </a:r>
          </a:p>
          <a:p>
            <a:r>
              <a:rPr lang="en-US" sz="2200" dirty="0" smtClean="0">
                <a:latin typeface="+mj-lt"/>
              </a:rPr>
              <a:t>We know TCP does not deliver out of order data to the application.</a:t>
            </a:r>
          </a:p>
          <a:p>
            <a:r>
              <a:rPr lang="en-US" sz="2200" dirty="0" smtClean="0">
                <a:latin typeface="+mj-lt"/>
              </a:rPr>
              <a:t>However, TCP can be configured in such a way that </a:t>
            </a:r>
            <a:r>
              <a:rPr lang="en-IN" sz="2200" dirty="0" smtClean="0">
                <a:latin typeface="+mj-lt"/>
              </a:rPr>
              <a:t>the receiving system (OS and/or transport layer implementation) guarantees not to renege the allocated memory until after the data is delivered to the application.</a:t>
            </a:r>
          </a:p>
          <a:p>
            <a:r>
              <a:rPr lang="en-US" sz="2200" dirty="0" smtClean="0">
                <a:latin typeface="+mj-lt"/>
              </a:rPr>
              <a:t>This mechanism(NR-SACK) enable a transport data receiver to explicitly convey non-renegable information to the sender on some or all out of order TCP-PDUs.</a:t>
            </a:r>
            <a:endParaRPr lang="en-IN" sz="2200" dirty="0" smtClean="0">
              <a:latin typeface="+mj-lt"/>
            </a:endParaRPr>
          </a:p>
          <a:p>
            <a:endParaRPr lang="en-US" sz="2200" dirty="0" smtClean="0">
              <a:latin typeface="+mj-lt"/>
            </a:endParaRPr>
          </a:p>
          <a:p>
            <a:endParaRPr lang="en-US" sz="2200" dirty="0" smtClean="0">
              <a:latin typeface="+mj-lt"/>
            </a:endParaRPr>
          </a:p>
          <a:p>
            <a:endParaRPr lang="en-US" sz="2200" dirty="0" smtClean="0">
              <a:latin typeface="+mj-lt"/>
            </a:endParaRPr>
          </a:p>
          <a:p>
            <a:pPr lvl="2">
              <a:buFont typeface="Wingdings" pitchFamily="2" charset="2"/>
              <a:buChar char="Ø"/>
            </a:pPr>
            <a:endParaRPr lang="en-US" sz="2200" dirty="0" smtClean="0">
              <a:latin typeface="+mj-lt"/>
            </a:endParaRPr>
          </a:p>
          <a:p>
            <a:endParaRPr lang="en-US" sz="2200" dirty="0" smtClean="0">
              <a:latin typeface="+mj-lt"/>
            </a:endParaRPr>
          </a:p>
          <a:p>
            <a:endParaRPr lang="en-US" sz="2200" dirty="0" smtClean="0">
              <a:latin typeface="+mj-lt"/>
            </a:endParaRPr>
          </a:p>
          <a:p>
            <a:endParaRPr lang="en-IN" sz="2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640960" cy="852704"/>
          </a:xfrm>
        </p:spPr>
        <p:txBody>
          <a:bodyPr>
            <a:noAutofit/>
          </a:bodyPr>
          <a:lstStyle/>
          <a:p>
            <a:r>
              <a:rPr lang="en-US" sz="4000" dirty="0" smtClean="0"/>
              <a:t>OS configured not to renege - Example</a:t>
            </a:r>
            <a:endParaRPr lang="en-IN" sz="4000" dirty="0"/>
          </a:p>
        </p:txBody>
      </p:sp>
      <p:sp>
        <p:nvSpPr>
          <p:cNvPr id="3" name="Content Placeholder 2"/>
          <p:cNvSpPr>
            <a:spLocks noGrp="1"/>
          </p:cNvSpPr>
          <p:nvPr>
            <p:ph idx="1"/>
          </p:nvPr>
        </p:nvSpPr>
        <p:spPr>
          <a:xfrm>
            <a:off x="457200" y="1556792"/>
            <a:ext cx="8229600" cy="4767808"/>
          </a:xfrm>
        </p:spPr>
        <p:txBody>
          <a:bodyPr>
            <a:normAutofit/>
          </a:bodyPr>
          <a:lstStyle/>
          <a:p>
            <a:r>
              <a:rPr lang="en-IN" sz="2800" dirty="0" smtClean="0">
                <a:latin typeface="+mj-lt"/>
              </a:rPr>
              <a:t>Operating systems allow configuration of transport layer implementations such that out-of-order data is never reneged.</a:t>
            </a:r>
          </a:p>
          <a:p>
            <a:r>
              <a:rPr lang="en-IN" sz="2800" dirty="0" smtClean="0">
                <a:latin typeface="+mj-lt"/>
              </a:rPr>
              <a:t>For example, in FreeBSD, the </a:t>
            </a:r>
            <a:r>
              <a:rPr lang="en-IN" sz="2800" i="1" dirty="0" smtClean="0">
                <a:latin typeface="+mj-lt"/>
              </a:rPr>
              <a:t>net.inet.tcp.do_tcpdrain or net.inet.sctp.do_sctp_drain sysctl parameters can be </a:t>
            </a:r>
            <a:r>
              <a:rPr lang="en-IN" sz="2800" dirty="0" smtClean="0">
                <a:latin typeface="+mj-lt"/>
              </a:rPr>
              <a:t>configured to never renege kernel memory allocated to TCP or SCTP out-of-order data [9]. Thus, out-of-order data can also be rendered non-renegable through simple user configuration.</a:t>
            </a:r>
            <a:endParaRPr lang="en-IN" sz="28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720080"/>
          </a:xfrm>
        </p:spPr>
        <p:txBody>
          <a:bodyPr>
            <a:normAutofit fontScale="90000"/>
          </a:bodyPr>
          <a:lstStyle/>
          <a:p>
            <a:r>
              <a:rPr lang="en-US" dirty="0" smtClean="0"/>
              <a:t>Send buffer utilization (NR-SACK)</a:t>
            </a:r>
            <a:endParaRPr lang="en-IN" dirty="0"/>
          </a:p>
        </p:txBody>
      </p:sp>
      <p:sp>
        <p:nvSpPr>
          <p:cNvPr id="3" name="Content Placeholder 2"/>
          <p:cNvSpPr>
            <a:spLocks noGrp="1"/>
          </p:cNvSpPr>
          <p:nvPr>
            <p:ph idx="1"/>
          </p:nvPr>
        </p:nvSpPr>
        <p:spPr>
          <a:xfrm>
            <a:off x="179512" y="908720"/>
            <a:ext cx="8784976" cy="5949280"/>
          </a:xfrm>
        </p:spPr>
        <p:txBody>
          <a:bodyPr>
            <a:normAutofit/>
          </a:bodyPr>
          <a:lstStyle/>
          <a:p>
            <a:pPr>
              <a:buNone/>
            </a:pPr>
            <a:r>
              <a:rPr lang="en-IN" sz="1800" dirty="0" smtClean="0">
                <a:latin typeface="Calibri" pitchFamily="34" charset="0"/>
                <a:cs typeface="Calibri" pitchFamily="34" charset="0"/>
              </a:rPr>
              <a:t>            Send buffer        TCP Sender                      TCP Receiver               Receive buffer</a:t>
            </a:r>
          </a:p>
        </p:txBody>
      </p:sp>
      <p:sp>
        <p:nvSpPr>
          <p:cNvPr id="59" name="Rectangle 58"/>
          <p:cNvSpPr/>
          <p:nvPr/>
        </p:nvSpPr>
        <p:spPr>
          <a:xfrm>
            <a:off x="2699792" y="1340768"/>
            <a:ext cx="288032" cy="532859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932040" y="1340768"/>
            <a:ext cx="288032" cy="532859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2987824" y="1628800"/>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3288584" y="1360554"/>
            <a:ext cx="508202" cy="338554"/>
          </a:xfrm>
          <a:prstGeom prst="rect">
            <a:avLst/>
          </a:prstGeom>
          <a:noFill/>
        </p:spPr>
        <p:txBody>
          <a:bodyPr wrap="square" rtlCol="0">
            <a:spAutoFit/>
          </a:bodyPr>
          <a:lstStyle/>
          <a:p>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6300192" y="1556792"/>
          <a:ext cx="1843404" cy="365760"/>
        </p:xfrm>
        <a:graphic>
          <a:graphicData uri="http://schemas.openxmlformats.org/drawingml/2006/table">
            <a:tbl>
              <a:tblPr>
                <a:tableStyleId>{2D5ABB26-0587-4C30-8999-92F81FD0307C}</a:tableStyleId>
              </a:tblPr>
              <a:tblGrid>
                <a:gridCol w="307234"/>
                <a:gridCol w="307234"/>
                <a:gridCol w="307234"/>
                <a:gridCol w="307234"/>
                <a:gridCol w="307234"/>
                <a:gridCol w="307234"/>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2987824" y="2060848"/>
            <a:ext cx="720080"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7236296" y="2564904"/>
          <a:ext cx="1382556" cy="365760"/>
        </p:xfrm>
        <a:graphic>
          <a:graphicData uri="http://schemas.openxmlformats.org/drawingml/2006/table">
            <a:tbl>
              <a:tblPr>
                <a:tableStyleId>{2D5ABB26-0587-4C30-8999-92F81FD0307C}</a:tableStyleId>
              </a:tblPr>
              <a:tblGrid>
                <a:gridCol w="230426"/>
                <a:gridCol w="230426"/>
                <a:gridCol w="230426"/>
                <a:gridCol w="230426"/>
                <a:gridCol w="230426"/>
                <a:gridCol w="230426"/>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493108">
            <a:off x="3153617" y="1804782"/>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p:txBody>
      </p:sp>
      <p:cxnSp>
        <p:nvCxnSpPr>
          <p:cNvPr id="82" name="Straight Arrow Connector 81"/>
          <p:cNvCxnSpPr/>
          <p:nvPr/>
        </p:nvCxnSpPr>
        <p:spPr>
          <a:xfrm flipH="1">
            <a:off x="2987824" y="1988840"/>
            <a:ext cx="1944216" cy="13681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292080" y="1772816"/>
            <a:ext cx="792088" cy="338554"/>
          </a:xfrm>
          <a:prstGeom prst="rect">
            <a:avLst/>
          </a:prstGeom>
          <a:noFill/>
        </p:spPr>
        <p:txBody>
          <a:bodyPr wrap="square" rtlCol="0">
            <a:spAutoFit/>
          </a:bodyPr>
          <a:lstStyle/>
          <a:p>
            <a:r>
              <a:rPr lang="en-US" sz="1600" dirty="0" smtClean="0">
                <a:latin typeface="Calibri" pitchFamily="34" charset="0"/>
                <a:cs typeface="Calibri" pitchFamily="34" charset="0"/>
              </a:rPr>
              <a:t>ACK 2</a:t>
            </a:r>
            <a:endParaRPr lang="en-IN" sz="1600" dirty="0">
              <a:latin typeface="Calibri" pitchFamily="34" charset="0"/>
              <a:cs typeface="Calibri" pitchFamily="34" charset="0"/>
            </a:endParaRPr>
          </a:p>
        </p:txBody>
      </p:sp>
      <p:sp>
        <p:nvSpPr>
          <p:cNvPr id="87" name="TextBox 86"/>
          <p:cNvSpPr txBox="1"/>
          <p:nvPr/>
        </p:nvSpPr>
        <p:spPr>
          <a:xfrm rot="275328">
            <a:off x="3144594" y="2296039"/>
            <a:ext cx="492724" cy="338554"/>
          </a:xfrm>
          <a:prstGeom prst="rect">
            <a:avLst/>
          </a:prstGeom>
          <a:noFill/>
        </p:spPr>
        <p:txBody>
          <a:bodyPr wrap="square" rtlCol="0">
            <a:spAutoFit/>
          </a:bodyPr>
          <a:lstStyle/>
          <a:p>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p:txBody>
      </p:sp>
      <p:sp>
        <p:nvSpPr>
          <p:cNvPr id="89" name="TextBox 88"/>
          <p:cNvSpPr txBox="1"/>
          <p:nvPr/>
        </p:nvSpPr>
        <p:spPr>
          <a:xfrm rot="300560">
            <a:off x="3073535" y="2804927"/>
            <a:ext cx="564502" cy="338554"/>
          </a:xfrm>
          <a:prstGeom prst="rect">
            <a:avLst/>
          </a:prstGeom>
          <a:noFill/>
        </p:spPr>
        <p:txBody>
          <a:bodyPr wrap="square" rtlCol="0">
            <a:spAutoFit/>
          </a:bodyPr>
          <a:lstStyle/>
          <a:p>
            <a:r>
              <a:rPr lang="en-US" sz="1600" dirty="0" smtClean="0">
                <a:latin typeface="Calibri" pitchFamily="34" charset="0"/>
                <a:cs typeface="Calibri" pitchFamily="34" charset="0"/>
              </a:rPr>
              <a:t>4</a:t>
            </a:r>
            <a:endParaRPr lang="en-IN" sz="1600" dirty="0">
              <a:latin typeface="Calibri" pitchFamily="34" charset="0"/>
              <a:cs typeface="Calibri" pitchFamily="34" charset="0"/>
            </a:endParaRPr>
          </a:p>
        </p:txBody>
      </p:sp>
      <p:cxnSp>
        <p:nvCxnSpPr>
          <p:cNvPr id="90" name="Straight Arrow Connector 89"/>
          <p:cNvCxnSpPr/>
          <p:nvPr/>
        </p:nvCxnSpPr>
        <p:spPr>
          <a:xfrm>
            <a:off x="2987824" y="2564904"/>
            <a:ext cx="1944216"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2987824" y="2852936"/>
            <a:ext cx="1944216"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220072" y="2564904"/>
            <a:ext cx="1872208"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NR-SACK 3-3</a:t>
            </a:r>
            <a:endParaRPr lang="en-IN" sz="1600" dirty="0">
              <a:solidFill>
                <a:schemeClr val="accent1">
                  <a:lumMod val="75000"/>
                </a:schemeClr>
              </a:solidFill>
              <a:latin typeface="Calibri" pitchFamily="34" charset="0"/>
              <a:cs typeface="Calibri" pitchFamily="34" charset="0"/>
            </a:endParaRPr>
          </a:p>
        </p:txBody>
      </p:sp>
      <p:cxnSp>
        <p:nvCxnSpPr>
          <p:cNvPr id="97" name="Straight Arrow Connector 96"/>
          <p:cNvCxnSpPr/>
          <p:nvPr/>
        </p:nvCxnSpPr>
        <p:spPr>
          <a:xfrm>
            <a:off x="2987824" y="3068960"/>
            <a:ext cx="1944216"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Table 48"/>
          <p:cNvGraphicFramePr>
            <a:graphicFrameLocks noGrp="1"/>
          </p:cNvGraphicFramePr>
          <p:nvPr/>
        </p:nvGraphicFramePr>
        <p:xfrm>
          <a:off x="971600" y="1340768"/>
          <a:ext cx="1612980" cy="365760"/>
        </p:xfrm>
        <a:graphic>
          <a:graphicData uri="http://schemas.openxmlformats.org/drawingml/2006/table">
            <a:tbl>
              <a:tblPr>
                <a:tableStyleId>{2D5ABB26-0587-4C30-8999-92F81FD0307C}</a:tableStyleId>
              </a:tblPr>
              <a:tblGrid>
                <a:gridCol w="403245"/>
                <a:gridCol w="403245"/>
                <a:gridCol w="403245"/>
                <a:gridCol w="403245"/>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4" name="Oval 63"/>
          <p:cNvSpPr/>
          <p:nvPr/>
        </p:nvSpPr>
        <p:spPr>
          <a:xfrm>
            <a:off x="3707904" y="206084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70" name="Table 69"/>
          <p:cNvGraphicFramePr>
            <a:graphicFrameLocks noGrp="1"/>
          </p:cNvGraphicFramePr>
          <p:nvPr/>
        </p:nvGraphicFramePr>
        <p:xfrm>
          <a:off x="971600" y="1844824"/>
          <a:ext cx="1555372" cy="36576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8" name="Table 77"/>
          <p:cNvGraphicFramePr>
            <a:graphicFrameLocks noGrp="1"/>
          </p:cNvGraphicFramePr>
          <p:nvPr/>
        </p:nvGraphicFramePr>
        <p:xfrm>
          <a:off x="6300192" y="1988840"/>
          <a:ext cx="1843404" cy="365760"/>
        </p:xfrm>
        <a:graphic>
          <a:graphicData uri="http://schemas.openxmlformats.org/drawingml/2006/table">
            <a:tbl>
              <a:tblPr>
                <a:tableStyleId>{2D5ABB26-0587-4C30-8999-92F81FD0307C}</a:tableStyleId>
              </a:tblPr>
              <a:tblGrid>
                <a:gridCol w="307234"/>
                <a:gridCol w="307234"/>
                <a:gridCol w="307234"/>
                <a:gridCol w="307234"/>
                <a:gridCol w="307234"/>
                <a:gridCol w="307234"/>
              </a:tblGrid>
              <a:tr h="360040">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3" name="Table 82"/>
          <p:cNvGraphicFramePr>
            <a:graphicFrameLocks noGrp="1"/>
          </p:cNvGraphicFramePr>
          <p:nvPr/>
        </p:nvGraphicFramePr>
        <p:xfrm>
          <a:off x="971600" y="2348880"/>
          <a:ext cx="1555372" cy="36576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4" name="Table 83"/>
          <p:cNvGraphicFramePr>
            <a:graphicFrameLocks noGrp="1"/>
          </p:cNvGraphicFramePr>
          <p:nvPr/>
        </p:nvGraphicFramePr>
        <p:xfrm>
          <a:off x="971600" y="2852936"/>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1</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5" name="TextBox 104"/>
          <p:cNvSpPr txBox="1"/>
          <p:nvPr/>
        </p:nvSpPr>
        <p:spPr>
          <a:xfrm>
            <a:off x="5292080" y="2996952"/>
            <a:ext cx="1800200"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NR-SACK 3-4</a:t>
            </a:r>
            <a:endParaRPr lang="en-IN" sz="1600" dirty="0">
              <a:solidFill>
                <a:schemeClr val="accent1">
                  <a:lumMod val="75000"/>
                </a:schemeClr>
              </a:solidFill>
              <a:latin typeface="Calibri" pitchFamily="34" charset="0"/>
              <a:cs typeface="Calibri" pitchFamily="34" charset="0"/>
            </a:endParaRPr>
          </a:p>
        </p:txBody>
      </p:sp>
      <p:graphicFrame>
        <p:nvGraphicFramePr>
          <p:cNvPr id="107" name="Table 106"/>
          <p:cNvGraphicFramePr>
            <a:graphicFrameLocks noGrp="1"/>
          </p:cNvGraphicFramePr>
          <p:nvPr/>
        </p:nvGraphicFramePr>
        <p:xfrm>
          <a:off x="7236296" y="2996952"/>
          <a:ext cx="1382556" cy="365760"/>
        </p:xfrm>
        <a:graphic>
          <a:graphicData uri="http://schemas.openxmlformats.org/drawingml/2006/table">
            <a:tbl>
              <a:tblPr>
                <a:tableStyleId>{2D5ABB26-0587-4C30-8999-92F81FD0307C}</a:tableStyleId>
              </a:tblPr>
              <a:tblGrid>
                <a:gridCol w="230426"/>
                <a:gridCol w="230426"/>
                <a:gridCol w="230426"/>
                <a:gridCol w="230426"/>
                <a:gridCol w="230426"/>
                <a:gridCol w="230426"/>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0" name="Table 109"/>
          <p:cNvGraphicFramePr>
            <a:graphicFrameLocks noGrp="1"/>
          </p:cNvGraphicFramePr>
          <p:nvPr/>
        </p:nvGraphicFramePr>
        <p:xfrm>
          <a:off x="971600" y="3356992"/>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3" name="Straight Arrow Connector 112"/>
          <p:cNvCxnSpPr/>
          <p:nvPr/>
        </p:nvCxnSpPr>
        <p:spPr>
          <a:xfrm>
            <a:off x="2987824" y="3501008"/>
            <a:ext cx="1944216"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rot="300560">
            <a:off x="3217551" y="3236974"/>
            <a:ext cx="564502" cy="338554"/>
          </a:xfrm>
          <a:prstGeom prst="rect">
            <a:avLst/>
          </a:prstGeom>
          <a:noFill/>
        </p:spPr>
        <p:txBody>
          <a:bodyPr wrap="square" rtlCol="0">
            <a:spAutoFit/>
          </a:bodyPr>
          <a:lstStyle/>
          <a:p>
            <a:r>
              <a:rPr lang="en-US" sz="1600" dirty="0" smtClean="0">
                <a:latin typeface="Calibri" pitchFamily="34" charset="0"/>
                <a:cs typeface="Calibri" pitchFamily="34" charset="0"/>
              </a:rPr>
              <a:t>5</a:t>
            </a:r>
            <a:endParaRPr lang="en-IN" sz="1600" dirty="0">
              <a:latin typeface="Calibri" pitchFamily="34" charset="0"/>
              <a:cs typeface="Calibri" pitchFamily="34" charset="0"/>
            </a:endParaRPr>
          </a:p>
        </p:txBody>
      </p:sp>
      <p:graphicFrame>
        <p:nvGraphicFramePr>
          <p:cNvPr id="123" name="Table 122"/>
          <p:cNvGraphicFramePr>
            <a:graphicFrameLocks noGrp="1"/>
          </p:cNvGraphicFramePr>
          <p:nvPr/>
        </p:nvGraphicFramePr>
        <p:xfrm>
          <a:off x="7236296" y="3501008"/>
          <a:ext cx="1382556" cy="360040"/>
        </p:xfrm>
        <a:graphic>
          <a:graphicData uri="http://schemas.openxmlformats.org/drawingml/2006/table">
            <a:tbl>
              <a:tblPr>
                <a:tableStyleId>{2D5ABB26-0587-4C30-8999-92F81FD0307C}</a:tableStyleId>
              </a:tblPr>
              <a:tblGrid>
                <a:gridCol w="230426"/>
                <a:gridCol w="230426"/>
                <a:gridCol w="230426"/>
                <a:gridCol w="230426"/>
                <a:gridCol w="230426"/>
                <a:gridCol w="230426"/>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4" name="TextBox 123"/>
          <p:cNvSpPr txBox="1"/>
          <p:nvPr/>
        </p:nvSpPr>
        <p:spPr>
          <a:xfrm>
            <a:off x="5292080" y="3501008"/>
            <a:ext cx="1800200"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NR-SACK 3-5</a:t>
            </a:r>
            <a:endParaRPr lang="en-IN" sz="1600" dirty="0">
              <a:solidFill>
                <a:schemeClr val="accent1">
                  <a:lumMod val="75000"/>
                </a:schemeClr>
              </a:solidFill>
              <a:latin typeface="Calibri" pitchFamily="34" charset="0"/>
              <a:cs typeface="Calibri" pitchFamily="34" charset="0"/>
            </a:endParaRPr>
          </a:p>
        </p:txBody>
      </p:sp>
      <p:graphicFrame>
        <p:nvGraphicFramePr>
          <p:cNvPr id="131" name="Table 130"/>
          <p:cNvGraphicFramePr>
            <a:graphicFrameLocks noGrp="1"/>
          </p:cNvGraphicFramePr>
          <p:nvPr/>
        </p:nvGraphicFramePr>
        <p:xfrm>
          <a:off x="971600" y="3861048"/>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mj-lt"/>
                        </a:rPr>
                        <a:t>6</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32" name="Straight Arrow Connector 131"/>
          <p:cNvCxnSpPr/>
          <p:nvPr/>
        </p:nvCxnSpPr>
        <p:spPr>
          <a:xfrm flipH="1">
            <a:off x="2987824" y="3284984"/>
            <a:ext cx="1944216"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3" name="Table 132"/>
          <p:cNvGraphicFramePr>
            <a:graphicFrameLocks noGrp="1"/>
          </p:cNvGraphicFramePr>
          <p:nvPr/>
        </p:nvGraphicFramePr>
        <p:xfrm>
          <a:off x="971600" y="4293096"/>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5</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mj-lt"/>
                        </a:rPr>
                        <a:t>6</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mj-lt"/>
                        </a:rPr>
                        <a:t>7</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34" name="Straight Arrow Connector 133"/>
          <p:cNvCxnSpPr/>
          <p:nvPr/>
        </p:nvCxnSpPr>
        <p:spPr>
          <a:xfrm flipH="1">
            <a:off x="2987824" y="3789040"/>
            <a:ext cx="1944216"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5" name="Table 134"/>
          <p:cNvGraphicFramePr>
            <a:graphicFrameLocks noGrp="1"/>
          </p:cNvGraphicFramePr>
          <p:nvPr/>
        </p:nvGraphicFramePr>
        <p:xfrm>
          <a:off x="971600" y="4725144"/>
          <a:ext cx="1555372" cy="335280"/>
        </p:xfrm>
        <a:graphic>
          <a:graphicData uri="http://schemas.openxmlformats.org/drawingml/2006/table">
            <a:tbl>
              <a:tblPr>
                <a:tableStyleId>{2D5ABB26-0587-4C30-8999-92F81FD0307C}</a:tableStyleId>
              </a:tblPr>
              <a:tblGrid>
                <a:gridCol w="388843"/>
                <a:gridCol w="388843"/>
                <a:gridCol w="388843"/>
                <a:gridCol w="388843"/>
              </a:tblGrid>
              <a:tr h="216024">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6</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latin typeface="+mj-lt"/>
                        </a:rPr>
                        <a:t>7</a:t>
                      </a:r>
                      <a:endParaRPr lang="en-IN" sz="16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36" name="Straight Arrow Connector 135"/>
          <p:cNvCxnSpPr/>
          <p:nvPr/>
        </p:nvCxnSpPr>
        <p:spPr>
          <a:xfrm>
            <a:off x="2987824" y="4437112"/>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rot="493108">
            <a:off x="3297633" y="4181047"/>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7</a:t>
            </a:r>
            <a:endParaRPr lang="en-IN" sz="1600" dirty="0">
              <a:latin typeface="Calibri" pitchFamily="34" charset="0"/>
              <a:cs typeface="Calibri" pitchFamily="34" charset="0"/>
            </a:endParaRPr>
          </a:p>
        </p:txBody>
      </p:sp>
      <p:graphicFrame>
        <p:nvGraphicFramePr>
          <p:cNvPr id="138" name="Table 137"/>
          <p:cNvGraphicFramePr>
            <a:graphicFrameLocks noGrp="1"/>
          </p:cNvGraphicFramePr>
          <p:nvPr/>
        </p:nvGraphicFramePr>
        <p:xfrm>
          <a:off x="6516216" y="5157192"/>
          <a:ext cx="1674186" cy="360040"/>
        </p:xfrm>
        <a:graphic>
          <a:graphicData uri="http://schemas.openxmlformats.org/drawingml/2006/table">
            <a:tbl>
              <a:tblPr>
                <a:tableStyleId>{2D5ABB26-0587-4C30-8999-92F81FD0307C}</a:tableStyleId>
              </a:tblPr>
              <a:tblGrid>
                <a:gridCol w="279031"/>
                <a:gridCol w="279031"/>
                <a:gridCol w="279031"/>
                <a:gridCol w="279031"/>
                <a:gridCol w="279031"/>
                <a:gridCol w="279031"/>
              </a:tblGrid>
              <a:tr h="360040">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6</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latin typeface="+mj-lt"/>
                        </a:rPr>
                        <a:t>7</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39" name="TextBox 138"/>
          <p:cNvSpPr txBox="1"/>
          <p:nvPr/>
        </p:nvSpPr>
        <p:spPr>
          <a:xfrm>
            <a:off x="5292080" y="5157192"/>
            <a:ext cx="792088" cy="338554"/>
          </a:xfrm>
          <a:prstGeom prst="rect">
            <a:avLst/>
          </a:prstGeom>
          <a:noFill/>
        </p:spPr>
        <p:txBody>
          <a:bodyPr wrap="square" rtlCol="0">
            <a:spAutoFit/>
          </a:bodyPr>
          <a:lstStyle/>
          <a:p>
            <a:r>
              <a:rPr lang="en-US" sz="1600" dirty="0" smtClean="0">
                <a:latin typeface="Calibri" pitchFamily="34" charset="0"/>
                <a:cs typeface="Calibri" pitchFamily="34" charset="0"/>
              </a:rPr>
              <a:t>ACK 8</a:t>
            </a:r>
            <a:endParaRPr lang="en-IN" sz="1600" dirty="0">
              <a:latin typeface="Calibri" pitchFamily="34" charset="0"/>
              <a:cs typeface="Calibri" pitchFamily="34" charset="0"/>
            </a:endParaRPr>
          </a:p>
        </p:txBody>
      </p:sp>
      <p:cxnSp>
        <p:nvCxnSpPr>
          <p:cNvPr id="140" name="Straight Arrow Connector 139"/>
          <p:cNvCxnSpPr/>
          <p:nvPr/>
        </p:nvCxnSpPr>
        <p:spPr>
          <a:xfrm flipH="1">
            <a:off x="2987824" y="4365104"/>
            <a:ext cx="1944216"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2" name="Table 141"/>
          <p:cNvGraphicFramePr>
            <a:graphicFrameLocks noGrp="1"/>
          </p:cNvGraphicFramePr>
          <p:nvPr/>
        </p:nvGraphicFramePr>
        <p:xfrm>
          <a:off x="971600" y="5229200"/>
          <a:ext cx="1512168" cy="365760"/>
        </p:xfrm>
        <a:graphic>
          <a:graphicData uri="http://schemas.openxmlformats.org/drawingml/2006/table">
            <a:tbl>
              <a:tblPr>
                <a:tableStyleId>{2D5ABB26-0587-4C30-8999-92F81FD0307C}</a:tableStyleId>
              </a:tblPr>
              <a:tblGrid>
                <a:gridCol w="378042"/>
                <a:gridCol w="378042"/>
                <a:gridCol w="378042"/>
                <a:gridCol w="378042"/>
              </a:tblGrid>
              <a:tr h="360040">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7</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8</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43" name="Straight Arrow Connector 142"/>
          <p:cNvCxnSpPr/>
          <p:nvPr/>
        </p:nvCxnSpPr>
        <p:spPr>
          <a:xfrm>
            <a:off x="2987824" y="4005064"/>
            <a:ext cx="19442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rot="493108">
            <a:off x="3297633" y="5261167"/>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8</a:t>
            </a:r>
            <a:endParaRPr lang="en-IN" sz="1600" dirty="0">
              <a:latin typeface="Calibri" pitchFamily="34" charset="0"/>
              <a:cs typeface="Calibri" pitchFamily="34" charset="0"/>
            </a:endParaRPr>
          </a:p>
        </p:txBody>
      </p:sp>
      <p:sp>
        <p:nvSpPr>
          <p:cNvPr id="145" name="TextBox 144"/>
          <p:cNvSpPr txBox="1"/>
          <p:nvPr/>
        </p:nvSpPr>
        <p:spPr>
          <a:xfrm>
            <a:off x="251520" y="1844824"/>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6" name="TextBox 145"/>
          <p:cNvSpPr txBox="1"/>
          <p:nvPr/>
        </p:nvSpPr>
        <p:spPr>
          <a:xfrm>
            <a:off x="251520" y="2348880"/>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7" name="TextBox 146"/>
          <p:cNvSpPr txBox="1"/>
          <p:nvPr/>
        </p:nvSpPr>
        <p:spPr>
          <a:xfrm>
            <a:off x="251520" y="2852936"/>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8" name="TextBox 147"/>
          <p:cNvSpPr txBox="1"/>
          <p:nvPr/>
        </p:nvSpPr>
        <p:spPr>
          <a:xfrm>
            <a:off x="179512" y="3356992"/>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9" name="TextBox 148"/>
          <p:cNvSpPr txBox="1"/>
          <p:nvPr/>
        </p:nvSpPr>
        <p:spPr>
          <a:xfrm>
            <a:off x="251520" y="3861048"/>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0" name="TextBox 149"/>
          <p:cNvSpPr txBox="1"/>
          <p:nvPr/>
        </p:nvSpPr>
        <p:spPr>
          <a:xfrm>
            <a:off x="251520" y="4293096"/>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1" name="TextBox 150"/>
          <p:cNvSpPr txBox="1"/>
          <p:nvPr/>
        </p:nvSpPr>
        <p:spPr>
          <a:xfrm>
            <a:off x="179512" y="4725144"/>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2" name="TextBox 151"/>
          <p:cNvSpPr txBox="1"/>
          <p:nvPr/>
        </p:nvSpPr>
        <p:spPr>
          <a:xfrm>
            <a:off x="251520" y="5229200"/>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53" name="TextBox 152"/>
          <p:cNvSpPr txBox="1"/>
          <p:nvPr/>
        </p:nvSpPr>
        <p:spPr>
          <a:xfrm>
            <a:off x="251520" y="5733256"/>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graphicFrame>
        <p:nvGraphicFramePr>
          <p:cNvPr id="68" name="Table 67"/>
          <p:cNvGraphicFramePr>
            <a:graphicFrameLocks noGrp="1"/>
          </p:cNvGraphicFramePr>
          <p:nvPr/>
        </p:nvGraphicFramePr>
        <p:xfrm>
          <a:off x="6516216" y="5661248"/>
          <a:ext cx="1656186" cy="365760"/>
        </p:xfrm>
        <a:graphic>
          <a:graphicData uri="http://schemas.openxmlformats.org/drawingml/2006/table">
            <a:tbl>
              <a:tblPr>
                <a:tableStyleId>{2D5ABB26-0587-4C30-8999-92F81FD0307C}</a:tableStyleId>
              </a:tblPr>
              <a:tblGrid>
                <a:gridCol w="276031"/>
                <a:gridCol w="276031"/>
                <a:gridCol w="276031"/>
                <a:gridCol w="276031"/>
                <a:gridCol w="276031"/>
                <a:gridCol w="276031"/>
              </a:tblGrid>
              <a:tr h="216024">
                <a:tc>
                  <a:txBody>
                    <a:bodyPr/>
                    <a:lstStyle/>
                    <a:p>
                      <a:pPr algn="ctr"/>
                      <a:r>
                        <a:rPr lang="en-US" sz="1600" dirty="0" smtClean="0">
                          <a:latin typeface="Calibri" pitchFamily="34" charset="0"/>
                          <a:cs typeface="Calibri" pitchFamily="34" charset="0"/>
                        </a:rPr>
                        <a:t>8</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9" name="TextBox 68"/>
          <p:cNvSpPr txBox="1"/>
          <p:nvPr/>
        </p:nvSpPr>
        <p:spPr>
          <a:xfrm>
            <a:off x="5652120" y="6021288"/>
            <a:ext cx="3096344" cy="830997"/>
          </a:xfrm>
          <a:prstGeom prst="rect">
            <a:avLst/>
          </a:prstGeom>
          <a:noFill/>
        </p:spPr>
        <p:txBody>
          <a:bodyPr wrap="square" rtlCol="0">
            <a:spAutoFit/>
          </a:bodyPr>
          <a:lstStyle/>
          <a:p>
            <a:r>
              <a:rPr lang="en-US" sz="2400" b="1" dirty="0" smtClean="0">
                <a:solidFill>
                  <a:srgbClr val="00B050"/>
                </a:solidFill>
                <a:latin typeface="+mj-lt"/>
              </a:rPr>
              <a:t>No Send buffer blocking</a:t>
            </a:r>
            <a:endParaRPr lang="en-IN" sz="2400" b="1" dirty="0">
              <a:solidFill>
                <a:srgbClr val="00B050"/>
              </a:solidFill>
              <a:latin typeface="+mj-lt"/>
            </a:endParaRPr>
          </a:p>
        </p:txBody>
      </p:sp>
      <p:sp>
        <p:nvSpPr>
          <p:cNvPr id="57" name="Rectangle 56"/>
          <p:cNvSpPr/>
          <p:nvPr/>
        </p:nvSpPr>
        <p:spPr>
          <a:xfrm>
            <a:off x="7164288" y="2492896"/>
            <a:ext cx="1584176" cy="2592288"/>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65" name="Table 64"/>
          <p:cNvGraphicFramePr>
            <a:graphicFrameLocks noGrp="1"/>
          </p:cNvGraphicFramePr>
          <p:nvPr/>
        </p:nvGraphicFramePr>
        <p:xfrm>
          <a:off x="7236296" y="4005064"/>
          <a:ext cx="1368150" cy="360040"/>
        </p:xfrm>
        <a:graphic>
          <a:graphicData uri="http://schemas.openxmlformats.org/drawingml/2006/table">
            <a:tbl>
              <a:tblPr>
                <a:tableStyleId>{2D5ABB26-0587-4C30-8999-92F81FD0307C}</a:tableStyleId>
              </a:tblPr>
              <a:tblGrid>
                <a:gridCol w="228025"/>
                <a:gridCol w="228025"/>
                <a:gridCol w="228025"/>
                <a:gridCol w="228025"/>
                <a:gridCol w="228025"/>
                <a:gridCol w="228025"/>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6</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7" name="TextBox 66"/>
          <p:cNvSpPr txBox="1"/>
          <p:nvPr/>
        </p:nvSpPr>
        <p:spPr>
          <a:xfrm>
            <a:off x="5220072" y="4005064"/>
            <a:ext cx="1944216"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NR-SACK 3-6</a:t>
            </a:r>
            <a:endParaRPr lang="en-IN" sz="1600" dirty="0">
              <a:solidFill>
                <a:schemeClr val="accent1">
                  <a:lumMod val="75000"/>
                </a:schemeClr>
              </a:solidFill>
              <a:latin typeface="Calibri" pitchFamily="34" charset="0"/>
              <a:cs typeface="Calibri" pitchFamily="34" charset="0"/>
            </a:endParaRPr>
          </a:p>
        </p:txBody>
      </p:sp>
      <p:sp>
        <p:nvSpPr>
          <p:cNvPr id="71" name="TextBox 70"/>
          <p:cNvSpPr txBox="1"/>
          <p:nvPr/>
        </p:nvSpPr>
        <p:spPr>
          <a:xfrm rot="493108">
            <a:off x="3225624" y="3748998"/>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6</a:t>
            </a:r>
            <a:endParaRPr lang="en-IN" sz="1600" dirty="0">
              <a:latin typeface="Calibri" pitchFamily="34" charset="0"/>
              <a:cs typeface="Calibri" pitchFamily="34" charset="0"/>
            </a:endParaRPr>
          </a:p>
        </p:txBody>
      </p:sp>
      <p:graphicFrame>
        <p:nvGraphicFramePr>
          <p:cNvPr id="91" name="Table 90"/>
          <p:cNvGraphicFramePr>
            <a:graphicFrameLocks noGrp="1"/>
          </p:cNvGraphicFramePr>
          <p:nvPr/>
        </p:nvGraphicFramePr>
        <p:xfrm>
          <a:off x="7236296" y="4581128"/>
          <a:ext cx="1368150" cy="360040"/>
        </p:xfrm>
        <a:graphic>
          <a:graphicData uri="http://schemas.openxmlformats.org/drawingml/2006/table">
            <a:tbl>
              <a:tblPr>
                <a:tableStyleId>{2D5ABB26-0587-4C30-8999-92F81FD0307C}</a:tableStyleId>
              </a:tblPr>
              <a:tblGrid>
                <a:gridCol w="228025"/>
                <a:gridCol w="228025"/>
                <a:gridCol w="228025"/>
                <a:gridCol w="228025"/>
                <a:gridCol w="228025"/>
                <a:gridCol w="228025"/>
              </a:tblGrid>
              <a:tr h="360040">
                <a:tc>
                  <a:txBody>
                    <a:bodyPr/>
                    <a:lstStyle/>
                    <a:p>
                      <a:pPr algn="ct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mj-lt"/>
                        </a:rPr>
                        <a:t>3</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4</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5</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6</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sz="1600" dirty="0" smtClean="0">
                          <a:latin typeface="+mj-lt"/>
                        </a:rPr>
                        <a:t>7</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92" name="TextBox 91"/>
          <p:cNvSpPr txBox="1"/>
          <p:nvPr/>
        </p:nvSpPr>
        <p:spPr>
          <a:xfrm>
            <a:off x="5220072" y="4581128"/>
            <a:ext cx="1944216" cy="338554"/>
          </a:xfrm>
          <a:prstGeom prst="rect">
            <a:avLst/>
          </a:prstGeom>
          <a:noFill/>
        </p:spPr>
        <p:txBody>
          <a:bodyPr wrap="square" rtlCol="0">
            <a:spAutoFit/>
          </a:bodyPr>
          <a:lstStyle/>
          <a:p>
            <a:r>
              <a:rPr lang="en-US" sz="1600" dirty="0" smtClean="0">
                <a:latin typeface="Calibri" pitchFamily="34" charset="0"/>
                <a:cs typeface="Calibri" pitchFamily="34" charset="0"/>
              </a:rPr>
              <a:t>ACK 2 </a:t>
            </a:r>
            <a:r>
              <a:rPr lang="en-US" sz="1600" dirty="0" smtClean="0">
                <a:solidFill>
                  <a:schemeClr val="accent1">
                    <a:lumMod val="75000"/>
                  </a:schemeClr>
                </a:solidFill>
                <a:latin typeface="Calibri" pitchFamily="34" charset="0"/>
                <a:cs typeface="Calibri" pitchFamily="34" charset="0"/>
              </a:rPr>
              <a:t>NR-SACK 3-7</a:t>
            </a:r>
            <a:endParaRPr lang="en-IN" sz="1600" dirty="0">
              <a:solidFill>
                <a:schemeClr val="accent1">
                  <a:lumMod val="75000"/>
                </a:schemeClr>
              </a:solidFill>
              <a:latin typeface="Calibri" pitchFamily="34" charset="0"/>
              <a:cs typeface="Calibri" pitchFamily="34" charset="0"/>
            </a:endParaRPr>
          </a:p>
        </p:txBody>
      </p:sp>
      <p:cxnSp>
        <p:nvCxnSpPr>
          <p:cNvPr id="99" name="Straight Arrow Connector 98"/>
          <p:cNvCxnSpPr/>
          <p:nvPr/>
        </p:nvCxnSpPr>
        <p:spPr>
          <a:xfrm>
            <a:off x="2987824" y="4869160"/>
            <a:ext cx="1944216"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rot="493108">
            <a:off x="3369641" y="4685103"/>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p:txBody>
      </p:sp>
      <p:cxnSp>
        <p:nvCxnSpPr>
          <p:cNvPr id="104" name="Straight Arrow Connector 103"/>
          <p:cNvCxnSpPr/>
          <p:nvPr/>
        </p:nvCxnSpPr>
        <p:spPr>
          <a:xfrm>
            <a:off x="2987824" y="5445224"/>
            <a:ext cx="194421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2987824" y="4797152"/>
            <a:ext cx="1944216"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8" name="Table 107"/>
          <p:cNvGraphicFramePr>
            <a:graphicFrameLocks noGrp="1"/>
          </p:cNvGraphicFramePr>
          <p:nvPr/>
        </p:nvGraphicFramePr>
        <p:xfrm>
          <a:off x="971600" y="5733256"/>
          <a:ext cx="1512168" cy="365760"/>
        </p:xfrm>
        <a:graphic>
          <a:graphicData uri="http://schemas.openxmlformats.org/drawingml/2006/table">
            <a:tbl>
              <a:tblPr>
                <a:tableStyleId>{2D5ABB26-0587-4C30-8999-92F81FD0307C}</a:tableStyleId>
              </a:tblPr>
              <a:tblGrid>
                <a:gridCol w="378042"/>
                <a:gridCol w="378042"/>
                <a:gridCol w="378042"/>
                <a:gridCol w="378042"/>
              </a:tblGrid>
              <a:tr h="360040">
                <a:tc>
                  <a:txBody>
                    <a:bodyPr/>
                    <a:lstStyle/>
                    <a:p>
                      <a:pPr algn="ctr"/>
                      <a:r>
                        <a:rPr lang="en-US" sz="1600" dirty="0" smtClean="0">
                          <a:latin typeface="Calibri" pitchFamily="34" charset="0"/>
                          <a:cs typeface="Calibri" pitchFamily="34" charset="0"/>
                        </a:rPr>
                        <a:t>2</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8</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5" name="Straight Arrow Connector 114"/>
          <p:cNvCxnSpPr/>
          <p:nvPr/>
        </p:nvCxnSpPr>
        <p:spPr>
          <a:xfrm flipH="1">
            <a:off x="2987824" y="5301208"/>
            <a:ext cx="1944216"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6" name="Table 115"/>
          <p:cNvGraphicFramePr>
            <a:graphicFrameLocks noGrp="1"/>
          </p:cNvGraphicFramePr>
          <p:nvPr/>
        </p:nvGraphicFramePr>
        <p:xfrm>
          <a:off x="971600" y="6165304"/>
          <a:ext cx="1584176" cy="365760"/>
        </p:xfrm>
        <a:graphic>
          <a:graphicData uri="http://schemas.openxmlformats.org/drawingml/2006/table">
            <a:tbl>
              <a:tblPr>
                <a:tableStyleId>{2D5ABB26-0587-4C30-8999-92F81FD0307C}</a:tableStyleId>
              </a:tblPr>
              <a:tblGrid>
                <a:gridCol w="396044"/>
                <a:gridCol w="396044"/>
                <a:gridCol w="396044"/>
                <a:gridCol w="396044"/>
              </a:tblGrid>
              <a:tr h="360040">
                <a:tc>
                  <a:txBody>
                    <a:bodyPr/>
                    <a:lstStyle/>
                    <a:p>
                      <a:pPr algn="ctr"/>
                      <a:r>
                        <a:rPr lang="en-US" sz="1600" dirty="0" smtClean="0">
                          <a:latin typeface="Calibri" pitchFamily="34" charset="0"/>
                          <a:cs typeface="Calibri" pitchFamily="34" charset="0"/>
                        </a:rPr>
                        <a:t>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mj-lt"/>
                        </a:rPr>
                        <a:t>10</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7" name="TextBox 116"/>
          <p:cNvSpPr txBox="1"/>
          <p:nvPr/>
        </p:nvSpPr>
        <p:spPr>
          <a:xfrm>
            <a:off x="5292080" y="5661248"/>
            <a:ext cx="792088" cy="338554"/>
          </a:xfrm>
          <a:prstGeom prst="rect">
            <a:avLst/>
          </a:prstGeom>
          <a:noFill/>
        </p:spPr>
        <p:txBody>
          <a:bodyPr wrap="square" rtlCol="0">
            <a:spAutoFit/>
          </a:bodyPr>
          <a:lstStyle/>
          <a:p>
            <a:r>
              <a:rPr lang="en-US" sz="1600" dirty="0" smtClean="0">
                <a:latin typeface="Calibri" pitchFamily="34" charset="0"/>
                <a:cs typeface="Calibri" pitchFamily="34" charset="0"/>
              </a:rPr>
              <a:t>ACK 9</a:t>
            </a:r>
            <a:endParaRPr lang="en-IN" sz="1600" dirty="0">
              <a:latin typeface="Calibri" pitchFamily="34" charset="0"/>
              <a:cs typeface="Calibri" pitchFamily="34" charset="0"/>
            </a:endParaRPr>
          </a:p>
        </p:txBody>
      </p:sp>
      <p:cxnSp>
        <p:nvCxnSpPr>
          <p:cNvPr id="119" name="Straight Arrow Connector 118"/>
          <p:cNvCxnSpPr/>
          <p:nvPr/>
        </p:nvCxnSpPr>
        <p:spPr>
          <a:xfrm>
            <a:off x="2987824" y="5949280"/>
            <a:ext cx="194421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rot="493108">
            <a:off x="3297633" y="5765222"/>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9</a:t>
            </a:r>
            <a:endParaRPr lang="en-IN" sz="1600" dirty="0">
              <a:latin typeface="Calibri" pitchFamily="34" charset="0"/>
              <a:cs typeface="Calibri" pitchFamily="34" charset="0"/>
            </a:endParaRPr>
          </a:p>
        </p:txBody>
      </p:sp>
      <p:cxnSp>
        <p:nvCxnSpPr>
          <p:cNvPr id="121" name="Straight Arrow Connector 120"/>
          <p:cNvCxnSpPr/>
          <p:nvPr/>
        </p:nvCxnSpPr>
        <p:spPr>
          <a:xfrm flipH="1">
            <a:off x="3203848" y="5805264"/>
            <a:ext cx="1728192"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987824" y="6453336"/>
            <a:ext cx="100811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179512" y="1340768"/>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30" name="TextBox 129"/>
          <p:cNvSpPr txBox="1"/>
          <p:nvPr/>
        </p:nvSpPr>
        <p:spPr>
          <a:xfrm>
            <a:off x="251520" y="6165304"/>
            <a:ext cx="760795" cy="369332"/>
          </a:xfrm>
          <a:prstGeom prst="rect">
            <a:avLst/>
          </a:prstGeom>
          <a:noFill/>
        </p:spPr>
        <p:txBody>
          <a:bodyPr wrap="square" rtlCol="0">
            <a:spAutoFit/>
          </a:bodyPr>
          <a:lstStyle/>
          <a:p>
            <a:r>
              <a:rPr lang="en-US" dirty="0" smtClean="0">
                <a:latin typeface="+mj-lt"/>
              </a:rPr>
              <a:t>100%</a:t>
            </a:r>
            <a:endParaRPr lang="en-IN" dirty="0">
              <a:latin typeface="+mj-lt"/>
            </a:endParaRPr>
          </a:p>
        </p:txBody>
      </p:sp>
      <p:sp>
        <p:nvSpPr>
          <p:cNvPr id="141" name="TextBox 140"/>
          <p:cNvSpPr txBox="1"/>
          <p:nvPr/>
        </p:nvSpPr>
        <p:spPr>
          <a:xfrm rot="493108">
            <a:off x="3153617" y="6197270"/>
            <a:ext cx="471567" cy="338554"/>
          </a:xfrm>
          <a:prstGeom prst="rect">
            <a:avLst/>
          </a:prstGeom>
          <a:noFill/>
        </p:spPr>
        <p:txBody>
          <a:bodyPr wrap="square" rtlCol="0">
            <a:spAutoFit/>
          </a:bodyPr>
          <a:lstStyle/>
          <a:p>
            <a:r>
              <a:rPr lang="en-US" sz="1600" dirty="0" smtClean="0">
                <a:latin typeface="Calibri" pitchFamily="34" charset="0"/>
                <a:cs typeface="Calibri" pitchFamily="34" charset="0"/>
              </a:rPr>
              <a:t>10</a:t>
            </a:r>
            <a:endParaRPr lang="en-IN" sz="16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additive="base">
                                        <p:cTn id="31" dur="500" fill="hold"/>
                                        <p:tgtEl>
                                          <p:spTgt spid="86"/>
                                        </p:tgtEl>
                                        <p:attrNameLst>
                                          <p:attrName>ppt_x</p:attrName>
                                        </p:attrNameLst>
                                      </p:cBhvr>
                                      <p:tavLst>
                                        <p:tav tm="0">
                                          <p:val>
                                            <p:strVal val="#ppt_x"/>
                                          </p:val>
                                        </p:tav>
                                        <p:tav tm="100000">
                                          <p:val>
                                            <p:strVal val="#ppt_x"/>
                                          </p:val>
                                        </p:tav>
                                      </p:tavLst>
                                    </p:anim>
                                    <p:anim calcmode="lin" valueType="num">
                                      <p:cBhvr additive="base">
                                        <p:cTn id="3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1+#ppt_w/2"/>
                                          </p:val>
                                        </p:tav>
                                        <p:tav tm="100000">
                                          <p:val>
                                            <p:strVal val="#ppt_x"/>
                                          </p:val>
                                        </p:tav>
                                      </p:tavLst>
                                    </p:anim>
                                    <p:anim calcmode="lin" valueType="num">
                                      <p:cBhvr additive="base">
                                        <p:cTn id="38"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500" fill="hold"/>
                                        <p:tgtEl>
                                          <p:spTgt spid="70"/>
                                        </p:tgtEl>
                                        <p:attrNameLst>
                                          <p:attrName>ppt_x</p:attrName>
                                        </p:attrNameLst>
                                      </p:cBhvr>
                                      <p:tavLst>
                                        <p:tav tm="0">
                                          <p:val>
                                            <p:strVal val="#ppt_x"/>
                                          </p:val>
                                        </p:tav>
                                        <p:tav tm="100000">
                                          <p:val>
                                            <p:strVal val="#ppt_x"/>
                                          </p:val>
                                        </p:tav>
                                      </p:tavLst>
                                    </p:anim>
                                    <p:anim calcmode="lin" valueType="num">
                                      <p:cBhvr additive="base">
                                        <p:cTn id="4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79"/>
                                        </p:tgtEl>
                                        <p:attrNameLst>
                                          <p:attrName>style.visibility</p:attrName>
                                        </p:attrNameLst>
                                      </p:cBhvr>
                                      <p:to>
                                        <p:strVal val="visible"/>
                                      </p:to>
                                    </p:set>
                                    <p:anim calcmode="lin" valueType="num">
                                      <p:cBhvr additive="base">
                                        <p:cTn id="49" dur="500" fill="hold"/>
                                        <p:tgtEl>
                                          <p:spTgt spid="79"/>
                                        </p:tgtEl>
                                        <p:attrNameLst>
                                          <p:attrName>ppt_x</p:attrName>
                                        </p:attrNameLst>
                                      </p:cBhvr>
                                      <p:tavLst>
                                        <p:tav tm="0">
                                          <p:val>
                                            <p:strVal val="0-#ppt_w/2"/>
                                          </p:val>
                                        </p:tav>
                                        <p:tav tm="100000">
                                          <p:val>
                                            <p:strVal val="#ppt_x"/>
                                          </p:val>
                                        </p:tav>
                                      </p:tavLst>
                                    </p:anim>
                                    <p:anim calcmode="lin" valueType="num">
                                      <p:cBhvr additive="base">
                                        <p:cTn id="50"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additive="base">
                                        <p:cTn id="55" dur="500" fill="hold"/>
                                        <p:tgtEl>
                                          <p:spTgt spid="81"/>
                                        </p:tgtEl>
                                        <p:attrNameLst>
                                          <p:attrName>ppt_x</p:attrName>
                                        </p:attrNameLst>
                                      </p:cBhvr>
                                      <p:tavLst>
                                        <p:tav tm="0">
                                          <p:val>
                                            <p:strVal val="#ppt_x"/>
                                          </p:val>
                                        </p:tav>
                                        <p:tav tm="100000">
                                          <p:val>
                                            <p:strVal val="#ppt_x"/>
                                          </p:val>
                                        </p:tav>
                                      </p:tavLst>
                                    </p:anim>
                                    <p:anim calcmode="lin" valueType="num">
                                      <p:cBhvr additive="base">
                                        <p:cTn id="56"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500" fill="hold"/>
                                        <p:tgtEl>
                                          <p:spTgt spid="64"/>
                                        </p:tgtEl>
                                        <p:attrNameLst>
                                          <p:attrName>ppt_x</p:attrName>
                                        </p:attrNameLst>
                                      </p:cBhvr>
                                      <p:tavLst>
                                        <p:tav tm="0">
                                          <p:val>
                                            <p:strVal val="#ppt_x"/>
                                          </p:val>
                                        </p:tav>
                                        <p:tav tm="100000">
                                          <p:val>
                                            <p:strVal val="#ppt_x"/>
                                          </p:val>
                                        </p:tav>
                                      </p:tavLst>
                                    </p:anim>
                                    <p:anim calcmode="lin" valueType="num">
                                      <p:cBhvr additive="base">
                                        <p:cTn id="62"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8"/>
                                        </p:tgtEl>
                                        <p:attrNameLst>
                                          <p:attrName>style.visibility</p:attrName>
                                        </p:attrNameLst>
                                      </p:cBhvr>
                                      <p:to>
                                        <p:strVal val="visible"/>
                                      </p:to>
                                    </p:set>
                                    <p:anim calcmode="lin" valueType="num">
                                      <p:cBhvr additive="base">
                                        <p:cTn id="67" dur="500" fill="hold"/>
                                        <p:tgtEl>
                                          <p:spTgt spid="78"/>
                                        </p:tgtEl>
                                        <p:attrNameLst>
                                          <p:attrName>ppt_x</p:attrName>
                                        </p:attrNameLst>
                                      </p:cBhvr>
                                      <p:tavLst>
                                        <p:tav tm="0">
                                          <p:val>
                                            <p:strVal val="#ppt_x"/>
                                          </p:val>
                                        </p:tav>
                                        <p:tav tm="100000">
                                          <p:val>
                                            <p:strVal val="#ppt_x"/>
                                          </p:val>
                                        </p:tav>
                                      </p:tavLst>
                                    </p:anim>
                                    <p:anim calcmode="lin" valueType="num">
                                      <p:cBhvr additive="base">
                                        <p:cTn id="68"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3"/>
                                        </p:tgtEl>
                                        <p:attrNameLst>
                                          <p:attrName>style.visibility</p:attrName>
                                        </p:attrNameLst>
                                      </p:cBhvr>
                                      <p:to>
                                        <p:strVal val="visible"/>
                                      </p:to>
                                    </p:set>
                                    <p:anim calcmode="lin" valueType="num">
                                      <p:cBhvr additive="base">
                                        <p:cTn id="73" dur="500" fill="hold"/>
                                        <p:tgtEl>
                                          <p:spTgt spid="83"/>
                                        </p:tgtEl>
                                        <p:attrNameLst>
                                          <p:attrName>ppt_x</p:attrName>
                                        </p:attrNameLst>
                                      </p:cBhvr>
                                      <p:tavLst>
                                        <p:tav tm="0">
                                          <p:val>
                                            <p:strVal val="#ppt_x"/>
                                          </p:val>
                                        </p:tav>
                                        <p:tav tm="100000">
                                          <p:val>
                                            <p:strVal val="#ppt_x"/>
                                          </p:val>
                                        </p:tav>
                                      </p:tavLst>
                                    </p:anim>
                                    <p:anim calcmode="lin" valueType="num">
                                      <p:cBhvr additive="base">
                                        <p:cTn id="74"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additive="base">
                                        <p:cTn id="79" dur="500" fill="hold"/>
                                        <p:tgtEl>
                                          <p:spTgt spid="90"/>
                                        </p:tgtEl>
                                        <p:attrNameLst>
                                          <p:attrName>ppt_x</p:attrName>
                                        </p:attrNameLst>
                                      </p:cBhvr>
                                      <p:tavLst>
                                        <p:tav tm="0">
                                          <p:val>
                                            <p:strVal val="0-#ppt_w/2"/>
                                          </p:val>
                                        </p:tav>
                                        <p:tav tm="100000">
                                          <p:val>
                                            <p:strVal val="#ppt_x"/>
                                          </p:val>
                                        </p:tav>
                                      </p:tavLst>
                                    </p:anim>
                                    <p:anim calcmode="lin" valueType="num">
                                      <p:cBhvr additive="base">
                                        <p:cTn id="8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7"/>
                                        </p:tgtEl>
                                        <p:attrNameLst>
                                          <p:attrName>style.visibility</p:attrName>
                                        </p:attrNameLst>
                                      </p:cBhvr>
                                      <p:to>
                                        <p:strVal val="visible"/>
                                      </p:to>
                                    </p:set>
                                    <p:anim calcmode="lin" valueType="num">
                                      <p:cBhvr additive="base">
                                        <p:cTn id="85" dur="500" fill="hold"/>
                                        <p:tgtEl>
                                          <p:spTgt spid="87"/>
                                        </p:tgtEl>
                                        <p:attrNameLst>
                                          <p:attrName>ppt_x</p:attrName>
                                        </p:attrNameLst>
                                      </p:cBhvr>
                                      <p:tavLst>
                                        <p:tav tm="0">
                                          <p:val>
                                            <p:strVal val="#ppt_x"/>
                                          </p:val>
                                        </p:tav>
                                        <p:tav tm="100000">
                                          <p:val>
                                            <p:strVal val="#ppt_x"/>
                                          </p:val>
                                        </p:tav>
                                      </p:tavLst>
                                    </p:anim>
                                    <p:anim calcmode="lin" valueType="num">
                                      <p:cBhvr additive="base">
                                        <p:cTn id="86"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80"/>
                                        </p:tgtEl>
                                        <p:attrNameLst>
                                          <p:attrName>style.visibility</p:attrName>
                                        </p:attrNameLst>
                                      </p:cBhvr>
                                      <p:to>
                                        <p:strVal val="visible"/>
                                      </p:to>
                                    </p:set>
                                    <p:anim calcmode="lin" valueType="num">
                                      <p:cBhvr additive="base">
                                        <p:cTn id="91" dur="500" fill="hold"/>
                                        <p:tgtEl>
                                          <p:spTgt spid="80"/>
                                        </p:tgtEl>
                                        <p:attrNameLst>
                                          <p:attrName>ppt_x</p:attrName>
                                        </p:attrNameLst>
                                      </p:cBhvr>
                                      <p:tavLst>
                                        <p:tav tm="0">
                                          <p:val>
                                            <p:strVal val="#ppt_x"/>
                                          </p:val>
                                        </p:tav>
                                        <p:tav tm="100000">
                                          <p:val>
                                            <p:strVal val="#ppt_x"/>
                                          </p:val>
                                        </p:tav>
                                      </p:tavLst>
                                    </p:anim>
                                    <p:anim calcmode="lin" valueType="num">
                                      <p:cBhvr additive="base">
                                        <p:cTn id="92"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6"/>
                                        </p:tgtEl>
                                        <p:attrNameLst>
                                          <p:attrName>style.visibility</p:attrName>
                                        </p:attrNameLst>
                                      </p:cBhvr>
                                      <p:to>
                                        <p:strVal val="visible"/>
                                      </p:to>
                                    </p:set>
                                    <p:anim calcmode="lin" valueType="num">
                                      <p:cBhvr additive="base">
                                        <p:cTn id="97" dur="500" fill="hold"/>
                                        <p:tgtEl>
                                          <p:spTgt spid="96"/>
                                        </p:tgtEl>
                                        <p:attrNameLst>
                                          <p:attrName>ppt_x</p:attrName>
                                        </p:attrNameLst>
                                      </p:cBhvr>
                                      <p:tavLst>
                                        <p:tav tm="0">
                                          <p:val>
                                            <p:strVal val="#ppt_x"/>
                                          </p:val>
                                        </p:tav>
                                        <p:tav tm="100000">
                                          <p:val>
                                            <p:strVal val="#ppt_x"/>
                                          </p:val>
                                        </p:tav>
                                      </p:tavLst>
                                    </p:anim>
                                    <p:anim calcmode="lin" valueType="num">
                                      <p:cBhvr additive="base">
                                        <p:cTn id="98"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nodeType="clickEffect">
                                  <p:stCondLst>
                                    <p:cond delay="0"/>
                                  </p:stCondLst>
                                  <p:childTnLst>
                                    <p:set>
                                      <p:cBhvr>
                                        <p:cTn id="102" dur="1" fill="hold">
                                          <p:stCondLst>
                                            <p:cond delay="0"/>
                                          </p:stCondLst>
                                        </p:cTn>
                                        <p:tgtEl>
                                          <p:spTgt spid="95"/>
                                        </p:tgtEl>
                                        <p:attrNameLst>
                                          <p:attrName>style.visibility</p:attrName>
                                        </p:attrNameLst>
                                      </p:cBhvr>
                                      <p:to>
                                        <p:strVal val="visible"/>
                                      </p:to>
                                    </p:set>
                                    <p:anim calcmode="lin" valueType="num">
                                      <p:cBhvr additive="base">
                                        <p:cTn id="103" dur="500" fill="hold"/>
                                        <p:tgtEl>
                                          <p:spTgt spid="95"/>
                                        </p:tgtEl>
                                        <p:attrNameLst>
                                          <p:attrName>ppt_x</p:attrName>
                                        </p:attrNameLst>
                                      </p:cBhvr>
                                      <p:tavLst>
                                        <p:tav tm="0">
                                          <p:val>
                                            <p:strVal val="1+#ppt_w/2"/>
                                          </p:val>
                                        </p:tav>
                                        <p:tav tm="100000">
                                          <p:val>
                                            <p:strVal val="#ppt_x"/>
                                          </p:val>
                                        </p:tav>
                                      </p:tavLst>
                                    </p:anim>
                                    <p:anim calcmode="lin" valueType="num">
                                      <p:cBhvr additive="base">
                                        <p:cTn id="104"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84"/>
                                        </p:tgtEl>
                                        <p:attrNameLst>
                                          <p:attrName>style.visibility</p:attrName>
                                        </p:attrNameLst>
                                      </p:cBhvr>
                                      <p:to>
                                        <p:strVal val="visible"/>
                                      </p:to>
                                    </p:set>
                                    <p:anim calcmode="lin" valueType="num">
                                      <p:cBhvr additive="base">
                                        <p:cTn id="109" dur="500" fill="hold"/>
                                        <p:tgtEl>
                                          <p:spTgt spid="84"/>
                                        </p:tgtEl>
                                        <p:attrNameLst>
                                          <p:attrName>ppt_x</p:attrName>
                                        </p:attrNameLst>
                                      </p:cBhvr>
                                      <p:tavLst>
                                        <p:tav tm="0">
                                          <p:val>
                                            <p:strVal val="#ppt_x"/>
                                          </p:val>
                                        </p:tav>
                                        <p:tav tm="100000">
                                          <p:val>
                                            <p:strVal val="#ppt_x"/>
                                          </p:val>
                                        </p:tav>
                                      </p:tavLst>
                                    </p:anim>
                                    <p:anim calcmode="lin" valueType="num">
                                      <p:cBhvr additive="base">
                                        <p:cTn id="110"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additive="base">
                                        <p:cTn id="115" dur="500" fill="hold"/>
                                        <p:tgtEl>
                                          <p:spTgt spid="97"/>
                                        </p:tgtEl>
                                        <p:attrNameLst>
                                          <p:attrName>ppt_x</p:attrName>
                                        </p:attrNameLst>
                                      </p:cBhvr>
                                      <p:tavLst>
                                        <p:tav tm="0">
                                          <p:val>
                                            <p:strVal val="0-#ppt_w/2"/>
                                          </p:val>
                                        </p:tav>
                                        <p:tav tm="100000">
                                          <p:val>
                                            <p:strVal val="#ppt_x"/>
                                          </p:val>
                                        </p:tav>
                                      </p:tavLst>
                                    </p:anim>
                                    <p:anim calcmode="lin" valueType="num">
                                      <p:cBhvr additive="base">
                                        <p:cTn id="116"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500" fill="hold"/>
                                        <p:tgtEl>
                                          <p:spTgt spid="89"/>
                                        </p:tgtEl>
                                        <p:attrNameLst>
                                          <p:attrName>ppt_x</p:attrName>
                                        </p:attrNameLst>
                                      </p:cBhvr>
                                      <p:tavLst>
                                        <p:tav tm="0">
                                          <p:val>
                                            <p:strVal val="#ppt_x"/>
                                          </p:val>
                                        </p:tav>
                                        <p:tav tm="100000">
                                          <p:val>
                                            <p:strVal val="#ppt_x"/>
                                          </p:val>
                                        </p:tav>
                                      </p:tavLst>
                                    </p:anim>
                                    <p:anim calcmode="lin" valueType="num">
                                      <p:cBhvr additive="base">
                                        <p:cTn id="122"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107"/>
                                        </p:tgtEl>
                                        <p:attrNameLst>
                                          <p:attrName>style.visibility</p:attrName>
                                        </p:attrNameLst>
                                      </p:cBhvr>
                                      <p:to>
                                        <p:strVal val="visible"/>
                                      </p:to>
                                    </p:set>
                                    <p:anim calcmode="lin" valueType="num">
                                      <p:cBhvr additive="base">
                                        <p:cTn id="127" dur="500" fill="hold"/>
                                        <p:tgtEl>
                                          <p:spTgt spid="107"/>
                                        </p:tgtEl>
                                        <p:attrNameLst>
                                          <p:attrName>ppt_x</p:attrName>
                                        </p:attrNameLst>
                                      </p:cBhvr>
                                      <p:tavLst>
                                        <p:tav tm="0">
                                          <p:val>
                                            <p:strVal val="#ppt_x"/>
                                          </p:val>
                                        </p:tav>
                                        <p:tav tm="100000">
                                          <p:val>
                                            <p:strVal val="#ppt_x"/>
                                          </p:val>
                                        </p:tav>
                                      </p:tavLst>
                                    </p:anim>
                                    <p:anim calcmode="lin" valueType="num">
                                      <p:cBhvr additive="base">
                                        <p:cTn id="128"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105"/>
                                        </p:tgtEl>
                                        <p:attrNameLst>
                                          <p:attrName>style.visibility</p:attrName>
                                        </p:attrNameLst>
                                      </p:cBhvr>
                                      <p:to>
                                        <p:strVal val="visible"/>
                                      </p:to>
                                    </p:set>
                                    <p:anim calcmode="lin" valueType="num">
                                      <p:cBhvr additive="base">
                                        <p:cTn id="133" dur="500" fill="hold"/>
                                        <p:tgtEl>
                                          <p:spTgt spid="105"/>
                                        </p:tgtEl>
                                        <p:attrNameLst>
                                          <p:attrName>ppt_x</p:attrName>
                                        </p:attrNameLst>
                                      </p:cBhvr>
                                      <p:tavLst>
                                        <p:tav tm="0">
                                          <p:val>
                                            <p:strVal val="#ppt_x"/>
                                          </p:val>
                                        </p:tav>
                                        <p:tav tm="100000">
                                          <p:val>
                                            <p:strVal val="#ppt_x"/>
                                          </p:val>
                                        </p:tav>
                                      </p:tavLst>
                                    </p:anim>
                                    <p:anim calcmode="lin" valueType="num">
                                      <p:cBhvr additive="base">
                                        <p:cTn id="134"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2" fill="hold" nodeType="clickEffect">
                                  <p:stCondLst>
                                    <p:cond delay="0"/>
                                  </p:stCondLst>
                                  <p:childTnLst>
                                    <p:set>
                                      <p:cBhvr>
                                        <p:cTn id="138" dur="1" fill="hold">
                                          <p:stCondLst>
                                            <p:cond delay="0"/>
                                          </p:stCondLst>
                                        </p:cTn>
                                        <p:tgtEl>
                                          <p:spTgt spid="132"/>
                                        </p:tgtEl>
                                        <p:attrNameLst>
                                          <p:attrName>style.visibility</p:attrName>
                                        </p:attrNameLst>
                                      </p:cBhvr>
                                      <p:to>
                                        <p:strVal val="visible"/>
                                      </p:to>
                                    </p:set>
                                    <p:anim calcmode="lin" valueType="num">
                                      <p:cBhvr additive="base">
                                        <p:cTn id="139" dur="500" fill="hold"/>
                                        <p:tgtEl>
                                          <p:spTgt spid="132"/>
                                        </p:tgtEl>
                                        <p:attrNameLst>
                                          <p:attrName>ppt_x</p:attrName>
                                        </p:attrNameLst>
                                      </p:cBhvr>
                                      <p:tavLst>
                                        <p:tav tm="0">
                                          <p:val>
                                            <p:strVal val="1+#ppt_w/2"/>
                                          </p:val>
                                        </p:tav>
                                        <p:tav tm="100000">
                                          <p:val>
                                            <p:strVal val="#ppt_x"/>
                                          </p:val>
                                        </p:tav>
                                      </p:tavLst>
                                    </p:anim>
                                    <p:anim calcmode="lin" valueType="num">
                                      <p:cBhvr additive="base">
                                        <p:cTn id="140" dur="500" fill="hold"/>
                                        <p:tgtEl>
                                          <p:spTgt spid="132"/>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110"/>
                                        </p:tgtEl>
                                        <p:attrNameLst>
                                          <p:attrName>style.visibility</p:attrName>
                                        </p:attrNameLst>
                                      </p:cBhvr>
                                      <p:to>
                                        <p:strVal val="visible"/>
                                      </p:to>
                                    </p:set>
                                    <p:anim calcmode="lin" valueType="num">
                                      <p:cBhvr additive="base">
                                        <p:cTn id="145" dur="500" fill="hold"/>
                                        <p:tgtEl>
                                          <p:spTgt spid="110"/>
                                        </p:tgtEl>
                                        <p:attrNameLst>
                                          <p:attrName>ppt_x</p:attrName>
                                        </p:attrNameLst>
                                      </p:cBhvr>
                                      <p:tavLst>
                                        <p:tav tm="0">
                                          <p:val>
                                            <p:strVal val="#ppt_x"/>
                                          </p:val>
                                        </p:tav>
                                        <p:tav tm="100000">
                                          <p:val>
                                            <p:strVal val="#ppt_x"/>
                                          </p:val>
                                        </p:tav>
                                      </p:tavLst>
                                    </p:anim>
                                    <p:anim calcmode="lin" valueType="num">
                                      <p:cBhvr additive="base">
                                        <p:cTn id="146"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nodeType="clickEffect">
                                  <p:stCondLst>
                                    <p:cond delay="0"/>
                                  </p:stCondLst>
                                  <p:childTnLst>
                                    <p:set>
                                      <p:cBhvr>
                                        <p:cTn id="150" dur="1" fill="hold">
                                          <p:stCondLst>
                                            <p:cond delay="0"/>
                                          </p:stCondLst>
                                        </p:cTn>
                                        <p:tgtEl>
                                          <p:spTgt spid="113"/>
                                        </p:tgtEl>
                                        <p:attrNameLst>
                                          <p:attrName>style.visibility</p:attrName>
                                        </p:attrNameLst>
                                      </p:cBhvr>
                                      <p:to>
                                        <p:strVal val="visible"/>
                                      </p:to>
                                    </p:set>
                                    <p:anim calcmode="lin" valueType="num">
                                      <p:cBhvr additive="base">
                                        <p:cTn id="151" dur="500" fill="hold"/>
                                        <p:tgtEl>
                                          <p:spTgt spid="113"/>
                                        </p:tgtEl>
                                        <p:attrNameLst>
                                          <p:attrName>ppt_x</p:attrName>
                                        </p:attrNameLst>
                                      </p:cBhvr>
                                      <p:tavLst>
                                        <p:tav tm="0">
                                          <p:val>
                                            <p:strVal val="0-#ppt_w/2"/>
                                          </p:val>
                                        </p:tav>
                                        <p:tav tm="100000">
                                          <p:val>
                                            <p:strVal val="#ppt_x"/>
                                          </p:val>
                                        </p:tav>
                                      </p:tavLst>
                                    </p:anim>
                                    <p:anim calcmode="lin" valueType="num">
                                      <p:cBhvr additive="base">
                                        <p:cTn id="152" dur="500" fill="hold"/>
                                        <p:tgtEl>
                                          <p:spTgt spid="113"/>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118"/>
                                        </p:tgtEl>
                                        <p:attrNameLst>
                                          <p:attrName>style.visibility</p:attrName>
                                        </p:attrNameLst>
                                      </p:cBhvr>
                                      <p:to>
                                        <p:strVal val="visible"/>
                                      </p:to>
                                    </p:set>
                                    <p:anim calcmode="lin" valueType="num">
                                      <p:cBhvr additive="base">
                                        <p:cTn id="157" dur="500" fill="hold"/>
                                        <p:tgtEl>
                                          <p:spTgt spid="118"/>
                                        </p:tgtEl>
                                        <p:attrNameLst>
                                          <p:attrName>ppt_x</p:attrName>
                                        </p:attrNameLst>
                                      </p:cBhvr>
                                      <p:tavLst>
                                        <p:tav tm="0">
                                          <p:val>
                                            <p:strVal val="#ppt_x"/>
                                          </p:val>
                                        </p:tav>
                                        <p:tav tm="100000">
                                          <p:val>
                                            <p:strVal val="#ppt_x"/>
                                          </p:val>
                                        </p:tav>
                                      </p:tavLst>
                                    </p:anim>
                                    <p:anim calcmode="lin" valueType="num">
                                      <p:cBhvr additive="base">
                                        <p:cTn id="15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nodeType="clickEffect">
                                  <p:stCondLst>
                                    <p:cond delay="0"/>
                                  </p:stCondLst>
                                  <p:childTnLst>
                                    <p:set>
                                      <p:cBhvr>
                                        <p:cTn id="162" dur="1" fill="hold">
                                          <p:stCondLst>
                                            <p:cond delay="0"/>
                                          </p:stCondLst>
                                        </p:cTn>
                                        <p:tgtEl>
                                          <p:spTgt spid="123"/>
                                        </p:tgtEl>
                                        <p:attrNameLst>
                                          <p:attrName>style.visibility</p:attrName>
                                        </p:attrNameLst>
                                      </p:cBhvr>
                                      <p:to>
                                        <p:strVal val="visible"/>
                                      </p:to>
                                    </p:set>
                                    <p:anim calcmode="lin" valueType="num">
                                      <p:cBhvr additive="base">
                                        <p:cTn id="163" dur="500" fill="hold"/>
                                        <p:tgtEl>
                                          <p:spTgt spid="123"/>
                                        </p:tgtEl>
                                        <p:attrNameLst>
                                          <p:attrName>ppt_x</p:attrName>
                                        </p:attrNameLst>
                                      </p:cBhvr>
                                      <p:tavLst>
                                        <p:tav tm="0">
                                          <p:val>
                                            <p:strVal val="#ppt_x"/>
                                          </p:val>
                                        </p:tav>
                                        <p:tav tm="100000">
                                          <p:val>
                                            <p:strVal val="#ppt_x"/>
                                          </p:val>
                                        </p:tav>
                                      </p:tavLst>
                                    </p:anim>
                                    <p:anim calcmode="lin" valueType="num">
                                      <p:cBhvr additive="base">
                                        <p:cTn id="164"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124"/>
                                        </p:tgtEl>
                                        <p:attrNameLst>
                                          <p:attrName>style.visibility</p:attrName>
                                        </p:attrNameLst>
                                      </p:cBhvr>
                                      <p:to>
                                        <p:strVal val="visible"/>
                                      </p:to>
                                    </p:set>
                                    <p:anim calcmode="lin" valueType="num">
                                      <p:cBhvr additive="base">
                                        <p:cTn id="169" dur="500" fill="hold"/>
                                        <p:tgtEl>
                                          <p:spTgt spid="124"/>
                                        </p:tgtEl>
                                        <p:attrNameLst>
                                          <p:attrName>ppt_x</p:attrName>
                                        </p:attrNameLst>
                                      </p:cBhvr>
                                      <p:tavLst>
                                        <p:tav tm="0">
                                          <p:val>
                                            <p:strVal val="#ppt_x"/>
                                          </p:val>
                                        </p:tav>
                                        <p:tav tm="100000">
                                          <p:val>
                                            <p:strVal val="#ppt_x"/>
                                          </p:val>
                                        </p:tav>
                                      </p:tavLst>
                                    </p:anim>
                                    <p:anim calcmode="lin" valueType="num">
                                      <p:cBhvr additive="base">
                                        <p:cTn id="170"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2" fill="hold" nodeType="clickEffect">
                                  <p:stCondLst>
                                    <p:cond delay="0"/>
                                  </p:stCondLst>
                                  <p:childTnLst>
                                    <p:set>
                                      <p:cBhvr>
                                        <p:cTn id="174" dur="1" fill="hold">
                                          <p:stCondLst>
                                            <p:cond delay="0"/>
                                          </p:stCondLst>
                                        </p:cTn>
                                        <p:tgtEl>
                                          <p:spTgt spid="134"/>
                                        </p:tgtEl>
                                        <p:attrNameLst>
                                          <p:attrName>style.visibility</p:attrName>
                                        </p:attrNameLst>
                                      </p:cBhvr>
                                      <p:to>
                                        <p:strVal val="visible"/>
                                      </p:to>
                                    </p:set>
                                    <p:anim calcmode="lin" valueType="num">
                                      <p:cBhvr additive="base">
                                        <p:cTn id="175" dur="500" fill="hold"/>
                                        <p:tgtEl>
                                          <p:spTgt spid="134"/>
                                        </p:tgtEl>
                                        <p:attrNameLst>
                                          <p:attrName>ppt_x</p:attrName>
                                        </p:attrNameLst>
                                      </p:cBhvr>
                                      <p:tavLst>
                                        <p:tav tm="0">
                                          <p:val>
                                            <p:strVal val="1+#ppt_w/2"/>
                                          </p:val>
                                        </p:tav>
                                        <p:tav tm="100000">
                                          <p:val>
                                            <p:strVal val="#ppt_x"/>
                                          </p:val>
                                        </p:tav>
                                      </p:tavLst>
                                    </p:anim>
                                    <p:anim calcmode="lin" valueType="num">
                                      <p:cBhvr additive="base">
                                        <p:cTn id="176" dur="500" fill="hold"/>
                                        <p:tgtEl>
                                          <p:spTgt spid="134"/>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nodeType="clickEffect">
                                  <p:stCondLst>
                                    <p:cond delay="0"/>
                                  </p:stCondLst>
                                  <p:childTnLst>
                                    <p:set>
                                      <p:cBhvr>
                                        <p:cTn id="180" dur="1" fill="hold">
                                          <p:stCondLst>
                                            <p:cond delay="0"/>
                                          </p:stCondLst>
                                        </p:cTn>
                                        <p:tgtEl>
                                          <p:spTgt spid="131"/>
                                        </p:tgtEl>
                                        <p:attrNameLst>
                                          <p:attrName>style.visibility</p:attrName>
                                        </p:attrNameLst>
                                      </p:cBhvr>
                                      <p:to>
                                        <p:strVal val="visible"/>
                                      </p:to>
                                    </p:set>
                                    <p:anim calcmode="lin" valueType="num">
                                      <p:cBhvr additive="base">
                                        <p:cTn id="181" dur="500" fill="hold"/>
                                        <p:tgtEl>
                                          <p:spTgt spid="131"/>
                                        </p:tgtEl>
                                        <p:attrNameLst>
                                          <p:attrName>ppt_x</p:attrName>
                                        </p:attrNameLst>
                                      </p:cBhvr>
                                      <p:tavLst>
                                        <p:tav tm="0">
                                          <p:val>
                                            <p:strVal val="#ppt_x"/>
                                          </p:val>
                                        </p:tav>
                                        <p:tav tm="100000">
                                          <p:val>
                                            <p:strVal val="#ppt_x"/>
                                          </p:val>
                                        </p:tav>
                                      </p:tavLst>
                                    </p:anim>
                                    <p:anim calcmode="lin" valueType="num">
                                      <p:cBhvr additive="base">
                                        <p:cTn id="182"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8" fill="hold" nodeType="clickEffect">
                                  <p:stCondLst>
                                    <p:cond delay="0"/>
                                  </p:stCondLst>
                                  <p:childTnLst>
                                    <p:set>
                                      <p:cBhvr>
                                        <p:cTn id="186" dur="1" fill="hold">
                                          <p:stCondLst>
                                            <p:cond delay="0"/>
                                          </p:stCondLst>
                                        </p:cTn>
                                        <p:tgtEl>
                                          <p:spTgt spid="143"/>
                                        </p:tgtEl>
                                        <p:attrNameLst>
                                          <p:attrName>style.visibility</p:attrName>
                                        </p:attrNameLst>
                                      </p:cBhvr>
                                      <p:to>
                                        <p:strVal val="visible"/>
                                      </p:to>
                                    </p:set>
                                    <p:anim calcmode="lin" valueType="num">
                                      <p:cBhvr additive="base">
                                        <p:cTn id="187" dur="500" fill="hold"/>
                                        <p:tgtEl>
                                          <p:spTgt spid="143"/>
                                        </p:tgtEl>
                                        <p:attrNameLst>
                                          <p:attrName>ppt_x</p:attrName>
                                        </p:attrNameLst>
                                      </p:cBhvr>
                                      <p:tavLst>
                                        <p:tav tm="0">
                                          <p:val>
                                            <p:strVal val="0-#ppt_w/2"/>
                                          </p:val>
                                        </p:tav>
                                        <p:tav tm="100000">
                                          <p:val>
                                            <p:strVal val="#ppt_x"/>
                                          </p:val>
                                        </p:tav>
                                      </p:tavLst>
                                    </p:anim>
                                    <p:anim calcmode="lin" valueType="num">
                                      <p:cBhvr additive="base">
                                        <p:cTn id="188" dur="500" fill="hold"/>
                                        <p:tgtEl>
                                          <p:spTgt spid="143"/>
                                        </p:tgtEl>
                                        <p:attrNameLst>
                                          <p:attrName>ppt_y</p:attrName>
                                        </p:attrNameLst>
                                      </p:cBhvr>
                                      <p:tavLst>
                                        <p:tav tm="0">
                                          <p:val>
                                            <p:strVal val="#ppt_y"/>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71"/>
                                        </p:tgtEl>
                                        <p:attrNameLst>
                                          <p:attrName>style.visibility</p:attrName>
                                        </p:attrNameLst>
                                      </p:cBhvr>
                                      <p:to>
                                        <p:strVal val="visible"/>
                                      </p:to>
                                    </p:set>
                                    <p:anim calcmode="lin" valueType="num">
                                      <p:cBhvr additive="base">
                                        <p:cTn id="193" dur="500" fill="hold"/>
                                        <p:tgtEl>
                                          <p:spTgt spid="71"/>
                                        </p:tgtEl>
                                        <p:attrNameLst>
                                          <p:attrName>ppt_x</p:attrName>
                                        </p:attrNameLst>
                                      </p:cBhvr>
                                      <p:tavLst>
                                        <p:tav tm="0">
                                          <p:val>
                                            <p:strVal val="#ppt_x"/>
                                          </p:val>
                                        </p:tav>
                                        <p:tav tm="100000">
                                          <p:val>
                                            <p:strVal val="#ppt_x"/>
                                          </p:val>
                                        </p:tav>
                                      </p:tavLst>
                                    </p:anim>
                                    <p:anim calcmode="lin" valueType="num">
                                      <p:cBhvr additive="base">
                                        <p:cTn id="194"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nodeType="clickEffect">
                                  <p:stCondLst>
                                    <p:cond delay="0"/>
                                  </p:stCondLst>
                                  <p:childTnLst>
                                    <p:set>
                                      <p:cBhvr>
                                        <p:cTn id="198" dur="1" fill="hold">
                                          <p:stCondLst>
                                            <p:cond delay="0"/>
                                          </p:stCondLst>
                                        </p:cTn>
                                        <p:tgtEl>
                                          <p:spTgt spid="65"/>
                                        </p:tgtEl>
                                        <p:attrNameLst>
                                          <p:attrName>style.visibility</p:attrName>
                                        </p:attrNameLst>
                                      </p:cBhvr>
                                      <p:to>
                                        <p:strVal val="visible"/>
                                      </p:to>
                                    </p:set>
                                    <p:anim calcmode="lin" valueType="num">
                                      <p:cBhvr additive="base">
                                        <p:cTn id="199" dur="500" fill="hold"/>
                                        <p:tgtEl>
                                          <p:spTgt spid="65"/>
                                        </p:tgtEl>
                                        <p:attrNameLst>
                                          <p:attrName>ppt_x</p:attrName>
                                        </p:attrNameLst>
                                      </p:cBhvr>
                                      <p:tavLst>
                                        <p:tav tm="0">
                                          <p:val>
                                            <p:strVal val="#ppt_x"/>
                                          </p:val>
                                        </p:tav>
                                        <p:tav tm="100000">
                                          <p:val>
                                            <p:strVal val="#ppt_x"/>
                                          </p:val>
                                        </p:tav>
                                      </p:tavLst>
                                    </p:anim>
                                    <p:anim calcmode="lin" valueType="num">
                                      <p:cBhvr additive="base">
                                        <p:cTn id="20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67"/>
                                        </p:tgtEl>
                                        <p:attrNameLst>
                                          <p:attrName>style.visibility</p:attrName>
                                        </p:attrNameLst>
                                      </p:cBhvr>
                                      <p:to>
                                        <p:strVal val="visible"/>
                                      </p:to>
                                    </p:set>
                                    <p:anim calcmode="lin" valueType="num">
                                      <p:cBhvr additive="base">
                                        <p:cTn id="205" dur="500" fill="hold"/>
                                        <p:tgtEl>
                                          <p:spTgt spid="67"/>
                                        </p:tgtEl>
                                        <p:attrNameLst>
                                          <p:attrName>ppt_x</p:attrName>
                                        </p:attrNameLst>
                                      </p:cBhvr>
                                      <p:tavLst>
                                        <p:tav tm="0">
                                          <p:val>
                                            <p:strVal val="#ppt_x"/>
                                          </p:val>
                                        </p:tav>
                                        <p:tav tm="100000">
                                          <p:val>
                                            <p:strVal val="#ppt_x"/>
                                          </p:val>
                                        </p:tav>
                                      </p:tavLst>
                                    </p:anim>
                                    <p:anim calcmode="lin" valueType="num">
                                      <p:cBhvr additive="base">
                                        <p:cTn id="206"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2" fill="hold" nodeType="clickEffect">
                                  <p:stCondLst>
                                    <p:cond delay="0"/>
                                  </p:stCondLst>
                                  <p:childTnLst>
                                    <p:set>
                                      <p:cBhvr>
                                        <p:cTn id="210" dur="1" fill="hold">
                                          <p:stCondLst>
                                            <p:cond delay="0"/>
                                          </p:stCondLst>
                                        </p:cTn>
                                        <p:tgtEl>
                                          <p:spTgt spid="140"/>
                                        </p:tgtEl>
                                        <p:attrNameLst>
                                          <p:attrName>style.visibility</p:attrName>
                                        </p:attrNameLst>
                                      </p:cBhvr>
                                      <p:to>
                                        <p:strVal val="visible"/>
                                      </p:to>
                                    </p:set>
                                    <p:anim calcmode="lin" valueType="num">
                                      <p:cBhvr additive="base">
                                        <p:cTn id="211" dur="500" fill="hold"/>
                                        <p:tgtEl>
                                          <p:spTgt spid="140"/>
                                        </p:tgtEl>
                                        <p:attrNameLst>
                                          <p:attrName>ppt_x</p:attrName>
                                        </p:attrNameLst>
                                      </p:cBhvr>
                                      <p:tavLst>
                                        <p:tav tm="0">
                                          <p:val>
                                            <p:strVal val="1+#ppt_w/2"/>
                                          </p:val>
                                        </p:tav>
                                        <p:tav tm="100000">
                                          <p:val>
                                            <p:strVal val="#ppt_x"/>
                                          </p:val>
                                        </p:tav>
                                      </p:tavLst>
                                    </p:anim>
                                    <p:anim calcmode="lin" valueType="num">
                                      <p:cBhvr additive="base">
                                        <p:cTn id="212" dur="500" fill="hold"/>
                                        <p:tgtEl>
                                          <p:spTgt spid="140"/>
                                        </p:tgtEl>
                                        <p:attrNameLst>
                                          <p:attrName>ppt_y</p:attrName>
                                        </p:attrNameLst>
                                      </p:cBhvr>
                                      <p:tavLst>
                                        <p:tav tm="0">
                                          <p:val>
                                            <p:strVal val="#ppt_y"/>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nodeType="clickEffect">
                                  <p:stCondLst>
                                    <p:cond delay="0"/>
                                  </p:stCondLst>
                                  <p:childTnLst>
                                    <p:set>
                                      <p:cBhvr>
                                        <p:cTn id="216" dur="1" fill="hold">
                                          <p:stCondLst>
                                            <p:cond delay="0"/>
                                          </p:stCondLst>
                                        </p:cTn>
                                        <p:tgtEl>
                                          <p:spTgt spid="133"/>
                                        </p:tgtEl>
                                        <p:attrNameLst>
                                          <p:attrName>style.visibility</p:attrName>
                                        </p:attrNameLst>
                                      </p:cBhvr>
                                      <p:to>
                                        <p:strVal val="visible"/>
                                      </p:to>
                                    </p:set>
                                    <p:anim calcmode="lin" valueType="num">
                                      <p:cBhvr additive="base">
                                        <p:cTn id="217" dur="500" fill="hold"/>
                                        <p:tgtEl>
                                          <p:spTgt spid="133"/>
                                        </p:tgtEl>
                                        <p:attrNameLst>
                                          <p:attrName>ppt_x</p:attrName>
                                        </p:attrNameLst>
                                      </p:cBhvr>
                                      <p:tavLst>
                                        <p:tav tm="0">
                                          <p:val>
                                            <p:strVal val="#ppt_x"/>
                                          </p:val>
                                        </p:tav>
                                        <p:tav tm="100000">
                                          <p:val>
                                            <p:strVal val="#ppt_x"/>
                                          </p:val>
                                        </p:tav>
                                      </p:tavLst>
                                    </p:anim>
                                    <p:anim calcmode="lin" valueType="num">
                                      <p:cBhvr additive="base">
                                        <p:cTn id="218" dur="500" fill="hold"/>
                                        <p:tgtEl>
                                          <p:spTgt spid="133"/>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8" fill="hold" nodeType="clickEffect">
                                  <p:stCondLst>
                                    <p:cond delay="0"/>
                                  </p:stCondLst>
                                  <p:childTnLst>
                                    <p:set>
                                      <p:cBhvr>
                                        <p:cTn id="222" dur="1" fill="hold">
                                          <p:stCondLst>
                                            <p:cond delay="0"/>
                                          </p:stCondLst>
                                        </p:cTn>
                                        <p:tgtEl>
                                          <p:spTgt spid="136"/>
                                        </p:tgtEl>
                                        <p:attrNameLst>
                                          <p:attrName>style.visibility</p:attrName>
                                        </p:attrNameLst>
                                      </p:cBhvr>
                                      <p:to>
                                        <p:strVal val="visible"/>
                                      </p:to>
                                    </p:set>
                                    <p:anim calcmode="lin" valueType="num">
                                      <p:cBhvr additive="base">
                                        <p:cTn id="223" dur="500" fill="hold"/>
                                        <p:tgtEl>
                                          <p:spTgt spid="136"/>
                                        </p:tgtEl>
                                        <p:attrNameLst>
                                          <p:attrName>ppt_x</p:attrName>
                                        </p:attrNameLst>
                                      </p:cBhvr>
                                      <p:tavLst>
                                        <p:tav tm="0">
                                          <p:val>
                                            <p:strVal val="0-#ppt_w/2"/>
                                          </p:val>
                                        </p:tav>
                                        <p:tav tm="100000">
                                          <p:val>
                                            <p:strVal val="#ppt_x"/>
                                          </p:val>
                                        </p:tav>
                                      </p:tavLst>
                                    </p:anim>
                                    <p:anim calcmode="lin" valueType="num">
                                      <p:cBhvr additive="base">
                                        <p:cTn id="224" dur="500" fill="hold"/>
                                        <p:tgtEl>
                                          <p:spTgt spid="136"/>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137"/>
                                        </p:tgtEl>
                                        <p:attrNameLst>
                                          <p:attrName>style.visibility</p:attrName>
                                        </p:attrNameLst>
                                      </p:cBhvr>
                                      <p:to>
                                        <p:strVal val="visible"/>
                                      </p:to>
                                    </p:set>
                                    <p:anim calcmode="lin" valueType="num">
                                      <p:cBhvr additive="base">
                                        <p:cTn id="229" dur="500" fill="hold"/>
                                        <p:tgtEl>
                                          <p:spTgt spid="137"/>
                                        </p:tgtEl>
                                        <p:attrNameLst>
                                          <p:attrName>ppt_x</p:attrName>
                                        </p:attrNameLst>
                                      </p:cBhvr>
                                      <p:tavLst>
                                        <p:tav tm="0">
                                          <p:val>
                                            <p:strVal val="#ppt_x"/>
                                          </p:val>
                                        </p:tav>
                                        <p:tav tm="100000">
                                          <p:val>
                                            <p:strVal val="#ppt_x"/>
                                          </p:val>
                                        </p:tav>
                                      </p:tavLst>
                                    </p:anim>
                                    <p:anim calcmode="lin" valueType="num">
                                      <p:cBhvr additive="base">
                                        <p:cTn id="230"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nodeType="clickEffect">
                                  <p:stCondLst>
                                    <p:cond delay="0"/>
                                  </p:stCondLst>
                                  <p:childTnLst>
                                    <p:set>
                                      <p:cBhvr>
                                        <p:cTn id="234" dur="1" fill="hold">
                                          <p:stCondLst>
                                            <p:cond delay="0"/>
                                          </p:stCondLst>
                                        </p:cTn>
                                        <p:tgtEl>
                                          <p:spTgt spid="91"/>
                                        </p:tgtEl>
                                        <p:attrNameLst>
                                          <p:attrName>style.visibility</p:attrName>
                                        </p:attrNameLst>
                                      </p:cBhvr>
                                      <p:to>
                                        <p:strVal val="visible"/>
                                      </p:to>
                                    </p:set>
                                    <p:anim calcmode="lin" valueType="num">
                                      <p:cBhvr additive="base">
                                        <p:cTn id="235" dur="500" fill="hold"/>
                                        <p:tgtEl>
                                          <p:spTgt spid="91"/>
                                        </p:tgtEl>
                                        <p:attrNameLst>
                                          <p:attrName>ppt_x</p:attrName>
                                        </p:attrNameLst>
                                      </p:cBhvr>
                                      <p:tavLst>
                                        <p:tav tm="0">
                                          <p:val>
                                            <p:strVal val="#ppt_x"/>
                                          </p:val>
                                        </p:tav>
                                        <p:tav tm="100000">
                                          <p:val>
                                            <p:strVal val="#ppt_x"/>
                                          </p:val>
                                        </p:tav>
                                      </p:tavLst>
                                    </p:anim>
                                    <p:anim calcmode="lin" valueType="num">
                                      <p:cBhvr additive="base">
                                        <p:cTn id="236"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92"/>
                                        </p:tgtEl>
                                        <p:attrNameLst>
                                          <p:attrName>style.visibility</p:attrName>
                                        </p:attrNameLst>
                                      </p:cBhvr>
                                      <p:to>
                                        <p:strVal val="visible"/>
                                      </p:to>
                                    </p:set>
                                    <p:anim calcmode="lin" valueType="num">
                                      <p:cBhvr additive="base">
                                        <p:cTn id="241" dur="500" fill="hold"/>
                                        <p:tgtEl>
                                          <p:spTgt spid="92"/>
                                        </p:tgtEl>
                                        <p:attrNameLst>
                                          <p:attrName>ppt_x</p:attrName>
                                        </p:attrNameLst>
                                      </p:cBhvr>
                                      <p:tavLst>
                                        <p:tav tm="0">
                                          <p:val>
                                            <p:strVal val="#ppt_x"/>
                                          </p:val>
                                        </p:tav>
                                        <p:tav tm="100000">
                                          <p:val>
                                            <p:strVal val="#ppt_x"/>
                                          </p:val>
                                        </p:tav>
                                      </p:tavLst>
                                    </p:anim>
                                    <p:anim calcmode="lin" valueType="num">
                                      <p:cBhvr additive="base">
                                        <p:cTn id="242"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2" fill="hold" nodeType="clickEffect">
                                  <p:stCondLst>
                                    <p:cond delay="0"/>
                                  </p:stCondLst>
                                  <p:childTnLst>
                                    <p:set>
                                      <p:cBhvr>
                                        <p:cTn id="246" dur="1" fill="hold">
                                          <p:stCondLst>
                                            <p:cond delay="0"/>
                                          </p:stCondLst>
                                        </p:cTn>
                                        <p:tgtEl>
                                          <p:spTgt spid="106"/>
                                        </p:tgtEl>
                                        <p:attrNameLst>
                                          <p:attrName>style.visibility</p:attrName>
                                        </p:attrNameLst>
                                      </p:cBhvr>
                                      <p:to>
                                        <p:strVal val="visible"/>
                                      </p:to>
                                    </p:set>
                                    <p:anim calcmode="lin" valueType="num">
                                      <p:cBhvr additive="base">
                                        <p:cTn id="247" dur="500" fill="hold"/>
                                        <p:tgtEl>
                                          <p:spTgt spid="106"/>
                                        </p:tgtEl>
                                        <p:attrNameLst>
                                          <p:attrName>ppt_x</p:attrName>
                                        </p:attrNameLst>
                                      </p:cBhvr>
                                      <p:tavLst>
                                        <p:tav tm="0">
                                          <p:val>
                                            <p:strVal val="1+#ppt_w/2"/>
                                          </p:val>
                                        </p:tav>
                                        <p:tav tm="100000">
                                          <p:val>
                                            <p:strVal val="#ppt_x"/>
                                          </p:val>
                                        </p:tav>
                                      </p:tavLst>
                                    </p:anim>
                                    <p:anim calcmode="lin" valueType="num">
                                      <p:cBhvr additive="base">
                                        <p:cTn id="248" dur="500" fill="hold"/>
                                        <p:tgtEl>
                                          <p:spTgt spid="106"/>
                                        </p:tgtEl>
                                        <p:attrNameLst>
                                          <p:attrName>ppt_y</p:attrName>
                                        </p:attrNameLst>
                                      </p:cBhvr>
                                      <p:tavLst>
                                        <p:tav tm="0">
                                          <p:val>
                                            <p:strVal val="#ppt_y"/>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nodeType="clickEffect">
                                  <p:stCondLst>
                                    <p:cond delay="0"/>
                                  </p:stCondLst>
                                  <p:childTnLst>
                                    <p:set>
                                      <p:cBhvr>
                                        <p:cTn id="252" dur="1" fill="hold">
                                          <p:stCondLst>
                                            <p:cond delay="0"/>
                                          </p:stCondLst>
                                        </p:cTn>
                                        <p:tgtEl>
                                          <p:spTgt spid="135"/>
                                        </p:tgtEl>
                                        <p:attrNameLst>
                                          <p:attrName>style.visibility</p:attrName>
                                        </p:attrNameLst>
                                      </p:cBhvr>
                                      <p:to>
                                        <p:strVal val="visible"/>
                                      </p:to>
                                    </p:set>
                                    <p:anim calcmode="lin" valueType="num">
                                      <p:cBhvr additive="base">
                                        <p:cTn id="253" dur="500" fill="hold"/>
                                        <p:tgtEl>
                                          <p:spTgt spid="135"/>
                                        </p:tgtEl>
                                        <p:attrNameLst>
                                          <p:attrName>ppt_x</p:attrName>
                                        </p:attrNameLst>
                                      </p:cBhvr>
                                      <p:tavLst>
                                        <p:tav tm="0">
                                          <p:val>
                                            <p:strVal val="#ppt_x"/>
                                          </p:val>
                                        </p:tav>
                                        <p:tav tm="100000">
                                          <p:val>
                                            <p:strVal val="#ppt_x"/>
                                          </p:val>
                                        </p:tav>
                                      </p:tavLst>
                                    </p:anim>
                                    <p:anim calcmode="lin" valueType="num">
                                      <p:cBhvr additive="base">
                                        <p:cTn id="254"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8" fill="hold" nodeType="clickEffect">
                                  <p:stCondLst>
                                    <p:cond delay="0"/>
                                  </p:stCondLst>
                                  <p:childTnLst>
                                    <p:set>
                                      <p:cBhvr>
                                        <p:cTn id="258" dur="1" fill="hold">
                                          <p:stCondLst>
                                            <p:cond delay="0"/>
                                          </p:stCondLst>
                                        </p:cTn>
                                        <p:tgtEl>
                                          <p:spTgt spid="99"/>
                                        </p:tgtEl>
                                        <p:attrNameLst>
                                          <p:attrName>style.visibility</p:attrName>
                                        </p:attrNameLst>
                                      </p:cBhvr>
                                      <p:to>
                                        <p:strVal val="visible"/>
                                      </p:to>
                                    </p:set>
                                    <p:anim calcmode="lin" valueType="num">
                                      <p:cBhvr additive="base">
                                        <p:cTn id="259" dur="500" fill="hold"/>
                                        <p:tgtEl>
                                          <p:spTgt spid="99"/>
                                        </p:tgtEl>
                                        <p:attrNameLst>
                                          <p:attrName>ppt_x</p:attrName>
                                        </p:attrNameLst>
                                      </p:cBhvr>
                                      <p:tavLst>
                                        <p:tav tm="0">
                                          <p:val>
                                            <p:strVal val="0-#ppt_w/2"/>
                                          </p:val>
                                        </p:tav>
                                        <p:tav tm="100000">
                                          <p:val>
                                            <p:strVal val="#ppt_x"/>
                                          </p:val>
                                        </p:tav>
                                      </p:tavLst>
                                    </p:anim>
                                    <p:anim calcmode="lin" valueType="num">
                                      <p:cBhvr additive="base">
                                        <p:cTn id="26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100"/>
                                        </p:tgtEl>
                                        <p:attrNameLst>
                                          <p:attrName>style.visibility</p:attrName>
                                        </p:attrNameLst>
                                      </p:cBhvr>
                                      <p:to>
                                        <p:strVal val="visible"/>
                                      </p:to>
                                    </p:set>
                                    <p:anim calcmode="lin" valueType="num">
                                      <p:cBhvr additive="base">
                                        <p:cTn id="265" dur="500" fill="hold"/>
                                        <p:tgtEl>
                                          <p:spTgt spid="100"/>
                                        </p:tgtEl>
                                        <p:attrNameLst>
                                          <p:attrName>ppt_x</p:attrName>
                                        </p:attrNameLst>
                                      </p:cBhvr>
                                      <p:tavLst>
                                        <p:tav tm="0">
                                          <p:val>
                                            <p:strVal val="#ppt_x"/>
                                          </p:val>
                                        </p:tav>
                                        <p:tav tm="100000">
                                          <p:val>
                                            <p:strVal val="#ppt_x"/>
                                          </p:val>
                                        </p:tav>
                                      </p:tavLst>
                                    </p:anim>
                                    <p:anim calcmode="lin" valueType="num">
                                      <p:cBhvr additive="base">
                                        <p:cTn id="26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nodeType="clickEffect">
                                  <p:stCondLst>
                                    <p:cond delay="0"/>
                                  </p:stCondLst>
                                  <p:childTnLst>
                                    <p:set>
                                      <p:cBhvr>
                                        <p:cTn id="270" dur="1" fill="hold">
                                          <p:stCondLst>
                                            <p:cond delay="0"/>
                                          </p:stCondLst>
                                        </p:cTn>
                                        <p:tgtEl>
                                          <p:spTgt spid="138"/>
                                        </p:tgtEl>
                                        <p:attrNameLst>
                                          <p:attrName>style.visibility</p:attrName>
                                        </p:attrNameLst>
                                      </p:cBhvr>
                                      <p:to>
                                        <p:strVal val="visible"/>
                                      </p:to>
                                    </p:set>
                                    <p:anim calcmode="lin" valueType="num">
                                      <p:cBhvr additive="base">
                                        <p:cTn id="271" dur="500" fill="hold"/>
                                        <p:tgtEl>
                                          <p:spTgt spid="138"/>
                                        </p:tgtEl>
                                        <p:attrNameLst>
                                          <p:attrName>ppt_x</p:attrName>
                                        </p:attrNameLst>
                                      </p:cBhvr>
                                      <p:tavLst>
                                        <p:tav tm="0">
                                          <p:val>
                                            <p:strVal val="#ppt_x"/>
                                          </p:val>
                                        </p:tav>
                                        <p:tav tm="100000">
                                          <p:val>
                                            <p:strVal val="#ppt_x"/>
                                          </p:val>
                                        </p:tav>
                                      </p:tavLst>
                                    </p:anim>
                                    <p:anim calcmode="lin" valueType="num">
                                      <p:cBhvr additive="base">
                                        <p:cTn id="272" dur="500" fill="hold"/>
                                        <p:tgtEl>
                                          <p:spTgt spid="138"/>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139"/>
                                        </p:tgtEl>
                                        <p:attrNameLst>
                                          <p:attrName>style.visibility</p:attrName>
                                        </p:attrNameLst>
                                      </p:cBhvr>
                                      <p:to>
                                        <p:strVal val="visible"/>
                                      </p:to>
                                    </p:set>
                                    <p:anim calcmode="lin" valueType="num">
                                      <p:cBhvr additive="base">
                                        <p:cTn id="277" dur="500" fill="hold"/>
                                        <p:tgtEl>
                                          <p:spTgt spid="139"/>
                                        </p:tgtEl>
                                        <p:attrNameLst>
                                          <p:attrName>ppt_x</p:attrName>
                                        </p:attrNameLst>
                                      </p:cBhvr>
                                      <p:tavLst>
                                        <p:tav tm="0">
                                          <p:val>
                                            <p:strVal val="#ppt_x"/>
                                          </p:val>
                                        </p:tav>
                                        <p:tav tm="100000">
                                          <p:val>
                                            <p:strVal val="#ppt_x"/>
                                          </p:val>
                                        </p:tav>
                                      </p:tavLst>
                                    </p:anim>
                                    <p:anim calcmode="lin" valueType="num">
                                      <p:cBhvr additive="base">
                                        <p:cTn id="278"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2" fill="hold" nodeType="clickEffect">
                                  <p:stCondLst>
                                    <p:cond delay="0"/>
                                  </p:stCondLst>
                                  <p:childTnLst>
                                    <p:set>
                                      <p:cBhvr>
                                        <p:cTn id="282" dur="1" fill="hold">
                                          <p:stCondLst>
                                            <p:cond delay="0"/>
                                          </p:stCondLst>
                                        </p:cTn>
                                        <p:tgtEl>
                                          <p:spTgt spid="115"/>
                                        </p:tgtEl>
                                        <p:attrNameLst>
                                          <p:attrName>style.visibility</p:attrName>
                                        </p:attrNameLst>
                                      </p:cBhvr>
                                      <p:to>
                                        <p:strVal val="visible"/>
                                      </p:to>
                                    </p:set>
                                    <p:anim calcmode="lin" valueType="num">
                                      <p:cBhvr additive="base">
                                        <p:cTn id="283" dur="500" fill="hold"/>
                                        <p:tgtEl>
                                          <p:spTgt spid="115"/>
                                        </p:tgtEl>
                                        <p:attrNameLst>
                                          <p:attrName>ppt_x</p:attrName>
                                        </p:attrNameLst>
                                      </p:cBhvr>
                                      <p:tavLst>
                                        <p:tav tm="0">
                                          <p:val>
                                            <p:strVal val="1+#ppt_w/2"/>
                                          </p:val>
                                        </p:tav>
                                        <p:tav tm="100000">
                                          <p:val>
                                            <p:strVal val="#ppt_x"/>
                                          </p:val>
                                        </p:tav>
                                      </p:tavLst>
                                    </p:anim>
                                    <p:anim calcmode="lin" valueType="num">
                                      <p:cBhvr additive="base">
                                        <p:cTn id="284"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nodeType="clickEffect">
                                  <p:stCondLst>
                                    <p:cond delay="0"/>
                                  </p:stCondLst>
                                  <p:childTnLst>
                                    <p:set>
                                      <p:cBhvr>
                                        <p:cTn id="288" dur="1" fill="hold">
                                          <p:stCondLst>
                                            <p:cond delay="0"/>
                                          </p:stCondLst>
                                        </p:cTn>
                                        <p:tgtEl>
                                          <p:spTgt spid="142"/>
                                        </p:tgtEl>
                                        <p:attrNameLst>
                                          <p:attrName>style.visibility</p:attrName>
                                        </p:attrNameLst>
                                      </p:cBhvr>
                                      <p:to>
                                        <p:strVal val="visible"/>
                                      </p:to>
                                    </p:set>
                                    <p:anim calcmode="lin" valueType="num">
                                      <p:cBhvr additive="base">
                                        <p:cTn id="289" dur="500" fill="hold"/>
                                        <p:tgtEl>
                                          <p:spTgt spid="142"/>
                                        </p:tgtEl>
                                        <p:attrNameLst>
                                          <p:attrName>ppt_x</p:attrName>
                                        </p:attrNameLst>
                                      </p:cBhvr>
                                      <p:tavLst>
                                        <p:tav tm="0">
                                          <p:val>
                                            <p:strVal val="#ppt_x"/>
                                          </p:val>
                                        </p:tav>
                                        <p:tav tm="100000">
                                          <p:val>
                                            <p:strVal val="#ppt_x"/>
                                          </p:val>
                                        </p:tav>
                                      </p:tavLst>
                                    </p:anim>
                                    <p:anim calcmode="lin" valueType="num">
                                      <p:cBhvr additive="base">
                                        <p:cTn id="290"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8" fill="hold" nodeType="clickEffect">
                                  <p:stCondLst>
                                    <p:cond delay="0"/>
                                  </p:stCondLst>
                                  <p:childTnLst>
                                    <p:set>
                                      <p:cBhvr>
                                        <p:cTn id="294" dur="1" fill="hold">
                                          <p:stCondLst>
                                            <p:cond delay="0"/>
                                          </p:stCondLst>
                                        </p:cTn>
                                        <p:tgtEl>
                                          <p:spTgt spid="104"/>
                                        </p:tgtEl>
                                        <p:attrNameLst>
                                          <p:attrName>style.visibility</p:attrName>
                                        </p:attrNameLst>
                                      </p:cBhvr>
                                      <p:to>
                                        <p:strVal val="visible"/>
                                      </p:to>
                                    </p:set>
                                    <p:anim calcmode="lin" valueType="num">
                                      <p:cBhvr additive="base">
                                        <p:cTn id="295" dur="500" fill="hold"/>
                                        <p:tgtEl>
                                          <p:spTgt spid="104"/>
                                        </p:tgtEl>
                                        <p:attrNameLst>
                                          <p:attrName>ppt_x</p:attrName>
                                        </p:attrNameLst>
                                      </p:cBhvr>
                                      <p:tavLst>
                                        <p:tav tm="0">
                                          <p:val>
                                            <p:strVal val="0-#ppt_w/2"/>
                                          </p:val>
                                        </p:tav>
                                        <p:tav tm="100000">
                                          <p:val>
                                            <p:strVal val="#ppt_x"/>
                                          </p:val>
                                        </p:tav>
                                      </p:tavLst>
                                    </p:anim>
                                    <p:anim calcmode="lin" valueType="num">
                                      <p:cBhvr additive="base">
                                        <p:cTn id="296"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144"/>
                                        </p:tgtEl>
                                        <p:attrNameLst>
                                          <p:attrName>style.visibility</p:attrName>
                                        </p:attrNameLst>
                                      </p:cBhvr>
                                      <p:to>
                                        <p:strVal val="visible"/>
                                      </p:to>
                                    </p:set>
                                    <p:anim calcmode="lin" valueType="num">
                                      <p:cBhvr additive="base">
                                        <p:cTn id="301" dur="500" fill="hold"/>
                                        <p:tgtEl>
                                          <p:spTgt spid="144"/>
                                        </p:tgtEl>
                                        <p:attrNameLst>
                                          <p:attrName>ppt_x</p:attrName>
                                        </p:attrNameLst>
                                      </p:cBhvr>
                                      <p:tavLst>
                                        <p:tav tm="0">
                                          <p:val>
                                            <p:strVal val="#ppt_x"/>
                                          </p:val>
                                        </p:tav>
                                        <p:tav tm="100000">
                                          <p:val>
                                            <p:strVal val="#ppt_x"/>
                                          </p:val>
                                        </p:tav>
                                      </p:tavLst>
                                    </p:anim>
                                    <p:anim calcmode="lin" valueType="num">
                                      <p:cBhvr additive="base">
                                        <p:cTn id="302"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09" fill="hold">
                      <p:stCondLst>
                        <p:cond delay="indefinite"/>
                      </p:stCondLst>
                      <p:childTnLst>
                        <p:par>
                          <p:cTn id="310" fill="hold">
                            <p:stCondLst>
                              <p:cond delay="0"/>
                            </p:stCondLst>
                            <p:childTnLst>
                              <p:par>
                                <p:cTn id="311" presetID="2" presetClass="entr" presetSubtype="4" fill="hold" grpId="0" nodeType="clickEffect">
                                  <p:stCondLst>
                                    <p:cond delay="0"/>
                                  </p:stCondLst>
                                  <p:childTnLst>
                                    <p:set>
                                      <p:cBhvr>
                                        <p:cTn id="312" dur="1" fill="hold">
                                          <p:stCondLst>
                                            <p:cond delay="0"/>
                                          </p:stCondLst>
                                        </p:cTn>
                                        <p:tgtEl>
                                          <p:spTgt spid="117"/>
                                        </p:tgtEl>
                                        <p:attrNameLst>
                                          <p:attrName>style.visibility</p:attrName>
                                        </p:attrNameLst>
                                      </p:cBhvr>
                                      <p:to>
                                        <p:strVal val="visible"/>
                                      </p:to>
                                    </p:set>
                                    <p:anim calcmode="lin" valueType="num">
                                      <p:cBhvr additive="base">
                                        <p:cTn id="313" dur="500" fill="hold"/>
                                        <p:tgtEl>
                                          <p:spTgt spid="117"/>
                                        </p:tgtEl>
                                        <p:attrNameLst>
                                          <p:attrName>ppt_x</p:attrName>
                                        </p:attrNameLst>
                                      </p:cBhvr>
                                      <p:tavLst>
                                        <p:tav tm="0">
                                          <p:val>
                                            <p:strVal val="#ppt_x"/>
                                          </p:val>
                                        </p:tav>
                                        <p:tav tm="100000">
                                          <p:val>
                                            <p:strVal val="#ppt_x"/>
                                          </p:val>
                                        </p:tav>
                                      </p:tavLst>
                                    </p:anim>
                                    <p:anim calcmode="lin" valueType="num">
                                      <p:cBhvr additive="base">
                                        <p:cTn id="314"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315" fill="hold">
                      <p:stCondLst>
                        <p:cond delay="indefinite"/>
                      </p:stCondLst>
                      <p:childTnLst>
                        <p:par>
                          <p:cTn id="316" fill="hold">
                            <p:stCondLst>
                              <p:cond delay="0"/>
                            </p:stCondLst>
                            <p:childTnLst>
                              <p:par>
                                <p:cTn id="317" presetID="2" presetClass="entr" presetSubtype="2" fill="hold" nodeType="clickEffect">
                                  <p:stCondLst>
                                    <p:cond delay="0"/>
                                  </p:stCondLst>
                                  <p:childTnLst>
                                    <p:set>
                                      <p:cBhvr>
                                        <p:cTn id="318" dur="1" fill="hold">
                                          <p:stCondLst>
                                            <p:cond delay="0"/>
                                          </p:stCondLst>
                                        </p:cTn>
                                        <p:tgtEl>
                                          <p:spTgt spid="121"/>
                                        </p:tgtEl>
                                        <p:attrNameLst>
                                          <p:attrName>style.visibility</p:attrName>
                                        </p:attrNameLst>
                                      </p:cBhvr>
                                      <p:to>
                                        <p:strVal val="visible"/>
                                      </p:to>
                                    </p:set>
                                    <p:anim calcmode="lin" valueType="num">
                                      <p:cBhvr additive="base">
                                        <p:cTn id="319" dur="500" fill="hold"/>
                                        <p:tgtEl>
                                          <p:spTgt spid="121"/>
                                        </p:tgtEl>
                                        <p:attrNameLst>
                                          <p:attrName>ppt_x</p:attrName>
                                        </p:attrNameLst>
                                      </p:cBhvr>
                                      <p:tavLst>
                                        <p:tav tm="0">
                                          <p:val>
                                            <p:strVal val="1+#ppt_w/2"/>
                                          </p:val>
                                        </p:tav>
                                        <p:tav tm="100000">
                                          <p:val>
                                            <p:strVal val="#ppt_x"/>
                                          </p:val>
                                        </p:tav>
                                      </p:tavLst>
                                    </p:anim>
                                    <p:anim calcmode="lin" valueType="num">
                                      <p:cBhvr additive="base">
                                        <p:cTn id="320" dur="500" fill="hold"/>
                                        <p:tgtEl>
                                          <p:spTgt spid="121"/>
                                        </p:tgtEl>
                                        <p:attrNameLst>
                                          <p:attrName>ppt_y</p:attrName>
                                        </p:attrNameLst>
                                      </p:cBhvr>
                                      <p:tavLst>
                                        <p:tav tm="0">
                                          <p:val>
                                            <p:strVal val="#ppt_y"/>
                                          </p:val>
                                        </p:tav>
                                        <p:tav tm="100000">
                                          <p:val>
                                            <p:strVal val="#ppt_y"/>
                                          </p:val>
                                        </p:tav>
                                      </p:tavLst>
                                    </p:anim>
                                  </p:childTnLst>
                                </p:cTn>
                              </p:par>
                            </p:childTnLst>
                          </p:cTn>
                        </p:par>
                      </p:childTnLst>
                    </p:cTn>
                  </p:par>
                  <p:par>
                    <p:cTn id="321" fill="hold">
                      <p:stCondLst>
                        <p:cond delay="indefinite"/>
                      </p:stCondLst>
                      <p:childTnLst>
                        <p:par>
                          <p:cTn id="322" fill="hold">
                            <p:stCondLst>
                              <p:cond delay="0"/>
                            </p:stCondLst>
                            <p:childTnLst>
                              <p:par>
                                <p:cTn id="323" presetID="2" presetClass="entr" presetSubtype="4" fill="hold" nodeType="clickEffect">
                                  <p:stCondLst>
                                    <p:cond delay="0"/>
                                  </p:stCondLst>
                                  <p:childTnLst>
                                    <p:set>
                                      <p:cBhvr>
                                        <p:cTn id="324" dur="1" fill="hold">
                                          <p:stCondLst>
                                            <p:cond delay="0"/>
                                          </p:stCondLst>
                                        </p:cTn>
                                        <p:tgtEl>
                                          <p:spTgt spid="108"/>
                                        </p:tgtEl>
                                        <p:attrNameLst>
                                          <p:attrName>style.visibility</p:attrName>
                                        </p:attrNameLst>
                                      </p:cBhvr>
                                      <p:to>
                                        <p:strVal val="visible"/>
                                      </p:to>
                                    </p:set>
                                    <p:anim calcmode="lin" valueType="num">
                                      <p:cBhvr additive="base">
                                        <p:cTn id="325" dur="500" fill="hold"/>
                                        <p:tgtEl>
                                          <p:spTgt spid="108"/>
                                        </p:tgtEl>
                                        <p:attrNameLst>
                                          <p:attrName>ppt_x</p:attrName>
                                        </p:attrNameLst>
                                      </p:cBhvr>
                                      <p:tavLst>
                                        <p:tav tm="0">
                                          <p:val>
                                            <p:strVal val="#ppt_x"/>
                                          </p:val>
                                        </p:tav>
                                        <p:tav tm="100000">
                                          <p:val>
                                            <p:strVal val="#ppt_x"/>
                                          </p:val>
                                        </p:tav>
                                      </p:tavLst>
                                    </p:anim>
                                    <p:anim calcmode="lin" valueType="num">
                                      <p:cBhvr additive="base">
                                        <p:cTn id="326"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2" presetClass="entr" presetSubtype="8" fill="hold" nodeType="clickEffect">
                                  <p:stCondLst>
                                    <p:cond delay="0"/>
                                  </p:stCondLst>
                                  <p:childTnLst>
                                    <p:set>
                                      <p:cBhvr>
                                        <p:cTn id="330" dur="1" fill="hold">
                                          <p:stCondLst>
                                            <p:cond delay="0"/>
                                          </p:stCondLst>
                                        </p:cTn>
                                        <p:tgtEl>
                                          <p:spTgt spid="119"/>
                                        </p:tgtEl>
                                        <p:attrNameLst>
                                          <p:attrName>style.visibility</p:attrName>
                                        </p:attrNameLst>
                                      </p:cBhvr>
                                      <p:to>
                                        <p:strVal val="visible"/>
                                      </p:to>
                                    </p:set>
                                    <p:anim calcmode="lin" valueType="num">
                                      <p:cBhvr additive="base">
                                        <p:cTn id="331" dur="500" fill="hold"/>
                                        <p:tgtEl>
                                          <p:spTgt spid="119"/>
                                        </p:tgtEl>
                                        <p:attrNameLst>
                                          <p:attrName>ppt_x</p:attrName>
                                        </p:attrNameLst>
                                      </p:cBhvr>
                                      <p:tavLst>
                                        <p:tav tm="0">
                                          <p:val>
                                            <p:strVal val="0-#ppt_w/2"/>
                                          </p:val>
                                        </p:tav>
                                        <p:tav tm="100000">
                                          <p:val>
                                            <p:strVal val="#ppt_x"/>
                                          </p:val>
                                        </p:tav>
                                      </p:tavLst>
                                    </p:anim>
                                    <p:anim calcmode="lin" valueType="num">
                                      <p:cBhvr additive="base">
                                        <p:cTn id="332" dur="500" fill="hold"/>
                                        <p:tgtEl>
                                          <p:spTgt spid="119"/>
                                        </p:tgtEl>
                                        <p:attrNameLst>
                                          <p:attrName>ppt_y</p:attrName>
                                        </p:attrNameLst>
                                      </p:cBhvr>
                                      <p:tavLst>
                                        <p:tav tm="0">
                                          <p:val>
                                            <p:strVal val="#ppt_y"/>
                                          </p:val>
                                        </p:tav>
                                        <p:tav tm="100000">
                                          <p:val>
                                            <p:strVal val="#ppt_y"/>
                                          </p:val>
                                        </p:tav>
                                      </p:tavLst>
                                    </p:anim>
                                  </p:childTnLst>
                                </p:cTn>
                              </p:par>
                            </p:childTnLst>
                          </p:cTn>
                        </p:par>
                      </p:childTnLst>
                    </p:cTn>
                  </p:par>
                  <p:par>
                    <p:cTn id="333" fill="hold">
                      <p:stCondLst>
                        <p:cond delay="indefinite"/>
                      </p:stCondLst>
                      <p:childTnLst>
                        <p:par>
                          <p:cTn id="334" fill="hold">
                            <p:stCondLst>
                              <p:cond delay="0"/>
                            </p:stCondLst>
                            <p:childTnLst>
                              <p:par>
                                <p:cTn id="335" presetID="2" presetClass="entr" presetSubtype="4" fill="hold" grpId="0" nodeType="clickEffect">
                                  <p:stCondLst>
                                    <p:cond delay="0"/>
                                  </p:stCondLst>
                                  <p:childTnLst>
                                    <p:set>
                                      <p:cBhvr>
                                        <p:cTn id="336" dur="1" fill="hold">
                                          <p:stCondLst>
                                            <p:cond delay="0"/>
                                          </p:stCondLst>
                                        </p:cTn>
                                        <p:tgtEl>
                                          <p:spTgt spid="120"/>
                                        </p:tgtEl>
                                        <p:attrNameLst>
                                          <p:attrName>style.visibility</p:attrName>
                                        </p:attrNameLst>
                                      </p:cBhvr>
                                      <p:to>
                                        <p:strVal val="visible"/>
                                      </p:to>
                                    </p:set>
                                    <p:anim calcmode="lin" valueType="num">
                                      <p:cBhvr additive="base">
                                        <p:cTn id="337" dur="500" fill="hold"/>
                                        <p:tgtEl>
                                          <p:spTgt spid="120"/>
                                        </p:tgtEl>
                                        <p:attrNameLst>
                                          <p:attrName>ppt_x</p:attrName>
                                        </p:attrNameLst>
                                      </p:cBhvr>
                                      <p:tavLst>
                                        <p:tav tm="0">
                                          <p:val>
                                            <p:strVal val="#ppt_x"/>
                                          </p:val>
                                        </p:tav>
                                        <p:tav tm="100000">
                                          <p:val>
                                            <p:strVal val="#ppt_x"/>
                                          </p:val>
                                        </p:tav>
                                      </p:tavLst>
                                    </p:anim>
                                    <p:anim calcmode="lin" valueType="num">
                                      <p:cBhvr additive="base">
                                        <p:cTn id="33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2" presetClass="entr" presetSubtype="4" fill="hold" nodeType="clickEffect">
                                  <p:stCondLst>
                                    <p:cond delay="0"/>
                                  </p:stCondLst>
                                  <p:childTnLst>
                                    <p:set>
                                      <p:cBhvr>
                                        <p:cTn id="342" dur="1" fill="hold">
                                          <p:stCondLst>
                                            <p:cond delay="0"/>
                                          </p:stCondLst>
                                        </p:cTn>
                                        <p:tgtEl>
                                          <p:spTgt spid="116"/>
                                        </p:tgtEl>
                                        <p:attrNameLst>
                                          <p:attrName>style.visibility</p:attrName>
                                        </p:attrNameLst>
                                      </p:cBhvr>
                                      <p:to>
                                        <p:strVal val="visible"/>
                                      </p:to>
                                    </p:set>
                                    <p:anim calcmode="lin" valueType="num">
                                      <p:cBhvr additive="base">
                                        <p:cTn id="343" dur="500" fill="hold"/>
                                        <p:tgtEl>
                                          <p:spTgt spid="116"/>
                                        </p:tgtEl>
                                        <p:attrNameLst>
                                          <p:attrName>ppt_x</p:attrName>
                                        </p:attrNameLst>
                                      </p:cBhvr>
                                      <p:tavLst>
                                        <p:tav tm="0">
                                          <p:val>
                                            <p:strVal val="#ppt_x"/>
                                          </p:val>
                                        </p:tav>
                                        <p:tav tm="100000">
                                          <p:val>
                                            <p:strVal val="#ppt_x"/>
                                          </p:val>
                                        </p:tav>
                                      </p:tavLst>
                                    </p:anim>
                                    <p:anim calcmode="lin" valueType="num">
                                      <p:cBhvr additive="base">
                                        <p:cTn id="344"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345" fill="hold">
                      <p:stCondLst>
                        <p:cond delay="indefinite"/>
                      </p:stCondLst>
                      <p:childTnLst>
                        <p:par>
                          <p:cTn id="346" fill="hold">
                            <p:stCondLst>
                              <p:cond delay="0"/>
                            </p:stCondLst>
                            <p:childTnLst>
                              <p:par>
                                <p:cTn id="347" presetID="2" presetClass="entr" presetSubtype="8" fill="hold" nodeType="clickEffect">
                                  <p:stCondLst>
                                    <p:cond delay="0"/>
                                  </p:stCondLst>
                                  <p:childTnLst>
                                    <p:set>
                                      <p:cBhvr>
                                        <p:cTn id="348" dur="1" fill="hold">
                                          <p:stCondLst>
                                            <p:cond delay="0"/>
                                          </p:stCondLst>
                                        </p:cTn>
                                        <p:tgtEl>
                                          <p:spTgt spid="126"/>
                                        </p:tgtEl>
                                        <p:attrNameLst>
                                          <p:attrName>style.visibility</p:attrName>
                                        </p:attrNameLst>
                                      </p:cBhvr>
                                      <p:to>
                                        <p:strVal val="visible"/>
                                      </p:to>
                                    </p:set>
                                    <p:anim calcmode="lin" valueType="num">
                                      <p:cBhvr additive="base">
                                        <p:cTn id="349" dur="500" fill="hold"/>
                                        <p:tgtEl>
                                          <p:spTgt spid="126"/>
                                        </p:tgtEl>
                                        <p:attrNameLst>
                                          <p:attrName>ppt_x</p:attrName>
                                        </p:attrNameLst>
                                      </p:cBhvr>
                                      <p:tavLst>
                                        <p:tav tm="0">
                                          <p:val>
                                            <p:strVal val="0-#ppt_w/2"/>
                                          </p:val>
                                        </p:tav>
                                        <p:tav tm="100000">
                                          <p:val>
                                            <p:strVal val="#ppt_x"/>
                                          </p:val>
                                        </p:tav>
                                      </p:tavLst>
                                    </p:anim>
                                    <p:anim calcmode="lin" valueType="num">
                                      <p:cBhvr additive="base">
                                        <p:cTn id="350" dur="500" fill="hold"/>
                                        <p:tgtEl>
                                          <p:spTgt spid="126"/>
                                        </p:tgtEl>
                                        <p:attrNameLst>
                                          <p:attrName>ppt_y</p:attrName>
                                        </p:attrNameLst>
                                      </p:cBhvr>
                                      <p:tavLst>
                                        <p:tav tm="0">
                                          <p:val>
                                            <p:strVal val="#ppt_y"/>
                                          </p:val>
                                        </p:tav>
                                        <p:tav tm="100000">
                                          <p:val>
                                            <p:strVal val="#ppt_y"/>
                                          </p:val>
                                        </p:tav>
                                      </p:tavLst>
                                    </p:anim>
                                  </p:childTnLst>
                                </p:cTn>
                              </p:par>
                            </p:childTnLst>
                          </p:cTn>
                        </p:par>
                      </p:childTnLst>
                    </p:cTn>
                  </p:par>
                  <p:par>
                    <p:cTn id="351" fill="hold">
                      <p:stCondLst>
                        <p:cond delay="indefinite"/>
                      </p:stCondLst>
                      <p:childTnLst>
                        <p:par>
                          <p:cTn id="352" fill="hold">
                            <p:stCondLst>
                              <p:cond delay="0"/>
                            </p:stCondLst>
                            <p:childTnLst>
                              <p:par>
                                <p:cTn id="353" presetID="2" presetClass="entr" presetSubtype="4" fill="hold" grpId="0" nodeType="clickEffect">
                                  <p:stCondLst>
                                    <p:cond delay="0"/>
                                  </p:stCondLst>
                                  <p:childTnLst>
                                    <p:set>
                                      <p:cBhvr>
                                        <p:cTn id="354" dur="1" fill="hold">
                                          <p:stCondLst>
                                            <p:cond delay="0"/>
                                          </p:stCondLst>
                                        </p:cTn>
                                        <p:tgtEl>
                                          <p:spTgt spid="141"/>
                                        </p:tgtEl>
                                        <p:attrNameLst>
                                          <p:attrName>style.visibility</p:attrName>
                                        </p:attrNameLst>
                                      </p:cBhvr>
                                      <p:to>
                                        <p:strVal val="visible"/>
                                      </p:to>
                                    </p:set>
                                    <p:anim calcmode="lin" valueType="num">
                                      <p:cBhvr additive="base">
                                        <p:cTn id="355" dur="500" fill="hold"/>
                                        <p:tgtEl>
                                          <p:spTgt spid="141"/>
                                        </p:tgtEl>
                                        <p:attrNameLst>
                                          <p:attrName>ppt_x</p:attrName>
                                        </p:attrNameLst>
                                      </p:cBhvr>
                                      <p:tavLst>
                                        <p:tav tm="0">
                                          <p:val>
                                            <p:strVal val="#ppt_x"/>
                                          </p:val>
                                        </p:tav>
                                        <p:tav tm="100000">
                                          <p:val>
                                            <p:strVal val="#ppt_x"/>
                                          </p:val>
                                        </p:tav>
                                      </p:tavLst>
                                    </p:anim>
                                    <p:anim calcmode="lin" valueType="num">
                                      <p:cBhvr additive="base">
                                        <p:cTn id="356" dur="500" fill="hold"/>
                                        <p:tgtEl>
                                          <p:spTgt spid="141"/>
                                        </p:tgtEl>
                                        <p:attrNameLst>
                                          <p:attrName>ppt_y</p:attrName>
                                        </p:attrNameLst>
                                      </p:cBhvr>
                                      <p:tavLst>
                                        <p:tav tm="0">
                                          <p:val>
                                            <p:strVal val="1+#ppt_h/2"/>
                                          </p:val>
                                        </p:tav>
                                        <p:tav tm="100000">
                                          <p:val>
                                            <p:strVal val="#ppt_y"/>
                                          </p:val>
                                        </p:tav>
                                      </p:tavLst>
                                    </p:anim>
                                  </p:childTnLst>
                                </p:cTn>
                              </p:par>
                            </p:childTnLst>
                          </p:cTn>
                        </p:par>
                      </p:childTnLst>
                    </p:cTn>
                  </p:par>
                  <p:par>
                    <p:cTn id="357" fill="hold">
                      <p:stCondLst>
                        <p:cond delay="indefinite"/>
                      </p:stCondLst>
                      <p:childTnLst>
                        <p:par>
                          <p:cTn id="358" fill="hold">
                            <p:stCondLst>
                              <p:cond delay="0"/>
                            </p:stCondLst>
                            <p:childTnLst>
                              <p:par>
                                <p:cTn id="359" presetID="2" presetClass="entr" presetSubtype="4" fill="hold" grpId="0" nodeType="clickEffect">
                                  <p:stCondLst>
                                    <p:cond delay="0"/>
                                  </p:stCondLst>
                                  <p:childTnLst>
                                    <p:set>
                                      <p:cBhvr>
                                        <p:cTn id="360" dur="1" fill="hold">
                                          <p:stCondLst>
                                            <p:cond delay="0"/>
                                          </p:stCondLst>
                                        </p:cTn>
                                        <p:tgtEl>
                                          <p:spTgt spid="69"/>
                                        </p:tgtEl>
                                        <p:attrNameLst>
                                          <p:attrName>style.visibility</p:attrName>
                                        </p:attrNameLst>
                                      </p:cBhvr>
                                      <p:to>
                                        <p:strVal val="visible"/>
                                      </p:to>
                                    </p:set>
                                    <p:anim calcmode="lin" valueType="num">
                                      <p:cBhvr additive="base">
                                        <p:cTn id="361" dur="500" fill="hold"/>
                                        <p:tgtEl>
                                          <p:spTgt spid="69"/>
                                        </p:tgtEl>
                                        <p:attrNameLst>
                                          <p:attrName>ppt_x</p:attrName>
                                        </p:attrNameLst>
                                      </p:cBhvr>
                                      <p:tavLst>
                                        <p:tav tm="0">
                                          <p:val>
                                            <p:strVal val="#ppt_x"/>
                                          </p:val>
                                        </p:tav>
                                        <p:tav tm="100000">
                                          <p:val>
                                            <p:strVal val="#ppt_x"/>
                                          </p:val>
                                        </p:tav>
                                      </p:tavLst>
                                    </p:anim>
                                    <p:anim calcmode="lin" valueType="num">
                                      <p:cBhvr additive="base">
                                        <p:cTn id="36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63" fill="hold">
                      <p:stCondLst>
                        <p:cond delay="indefinite"/>
                      </p:stCondLst>
                      <p:childTnLst>
                        <p:par>
                          <p:cTn id="364" fill="hold">
                            <p:stCondLst>
                              <p:cond delay="0"/>
                            </p:stCondLst>
                            <p:childTnLst>
                              <p:par>
                                <p:cTn id="365" presetID="3" presetClass="entr" presetSubtype="10" fill="hold" grpId="0" nodeType="clickEffect">
                                  <p:stCondLst>
                                    <p:cond delay="0"/>
                                  </p:stCondLst>
                                  <p:childTnLst>
                                    <p:set>
                                      <p:cBhvr>
                                        <p:cTn id="366" dur="1" fill="hold">
                                          <p:stCondLst>
                                            <p:cond delay="0"/>
                                          </p:stCondLst>
                                        </p:cTn>
                                        <p:tgtEl>
                                          <p:spTgt spid="57"/>
                                        </p:tgtEl>
                                        <p:attrNameLst>
                                          <p:attrName>style.visibility</p:attrName>
                                        </p:attrNameLst>
                                      </p:cBhvr>
                                      <p:to>
                                        <p:strVal val="visible"/>
                                      </p:to>
                                    </p:set>
                                    <p:animEffect transition="in" filter="blinds(horizontal)">
                                      <p:cBhvr>
                                        <p:cTn id="36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9" grpId="0"/>
      <p:bldP spid="96" grpId="0"/>
      <p:bldP spid="64" grpId="0" animBg="1"/>
      <p:bldP spid="105" grpId="0"/>
      <p:bldP spid="118" grpId="0"/>
      <p:bldP spid="124" grpId="0"/>
      <p:bldP spid="137" grpId="0"/>
      <p:bldP spid="139" grpId="0"/>
      <p:bldP spid="144" grpId="0"/>
      <p:bldP spid="69" grpId="0"/>
      <p:bldP spid="57" grpId="0" animBg="1"/>
      <p:bldP spid="67" grpId="0"/>
      <p:bldP spid="71" grpId="0"/>
      <p:bldP spid="92" grpId="0"/>
      <p:bldP spid="100" grpId="0"/>
      <p:bldP spid="117" grpId="0"/>
      <p:bldP spid="120" grpId="0"/>
      <p:bldP spid="1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US" dirty="0" smtClean="0"/>
              <a:t>Send buffer utilization</a:t>
            </a:r>
            <a:endParaRPr lang="en-IN" dirty="0"/>
          </a:p>
        </p:txBody>
      </p:sp>
      <p:sp>
        <p:nvSpPr>
          <p:cNvPr id="3" name="Content Placeholder 2"/>
          <p:cNvSpPr>
            <a:spLocks noGrp="1"/>
          </p:cNvSpPr>
          <p:nvPr>
            <p:ph idx="1"/>
          </p:nvPr>
        </p:nvSpPr>
        <p:spPr>
          <a:xfrm>
            <a:off x="457200" y="1628800"/>
            <a:ext cx="8229600" cy="4968552"/>
          </a:xfrm>
        </p:spPr>
        <p:txBody>
          <a:bodyPr/>
          <a:lstStyle/>
          <a:p>
            <a:pPr>
              <a:buNone/>
            </a:pPr>
            <a:r>
              <a:rPr lang="en-US" dirty="0" smtClean="0"/>
              <a:t> </a:t>
            </a:r>
            <a:endParaRPr lang="en-IN" dirty="0"/>
          </a:p>
        </p:txBody>
      </p:sp>
      <p:cxnSp>
        <p:nvCxnSpPr>
          <p:cNvPr id="5" name="Straight Arrow Connector 4"/>
          <p:cNvCxnSpPr/>
          <p:nvPr/>
        </p:nvCxnSpPr>
        <p:spPr>
          <a:xfrm>
            <a:off x="1619672" y="5949280"/>
            <a:ext cx="669674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1619672" y="1772816"/>
            <a:ext cx="0" cy="41764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6200000">
            <a:off x="220162" y="3244334"/>
            <a:ext cx="2160240" cy="369332"/>
          </a:xfrm>
          <a:prstGeom prst="rect">
            <a:avLst/>
          </a:prstGeom>
          <a:noFill/>
        </p:spPr>
        <p:txBody>
          <a:bodyPr wrap="square" rtlCol="0">
            <a:spAutoFit/>
          </a:bodyPr>
          <a:lstStyle/>
          <a:p>
            <a:r>
              <a:rPr lang="en-US" b="1" dirty="0" smtClean="0">
                <a:latin typeface="+mj-lt"/>
              </a:rPr>
              <a:t>RtxQ_Util value</a:t>
            </a:r>
            <a:endParaRPr lang="en-IN" b="1" dirty="0">
              <a:latin typeface="+mj-lt"/>
            </a:endParaRPr>
          </a:p>
        </p:txBody>
      </p:sp>
      <p:sp>
        <p:nvSpPr>
          <p:cNvPr id="12" name="TextBox 11"/>
          <p:cNvSpPr txBox="1"/>
          <p:nvPr/>
        </p:nvSpPr>
        <p:spPr>
          <a:xfrm>
            <a:off x="3419872" y="5949280"/>
            <a:ext cx="2160240" cy="369332"/>
          </a:xfrm>
          <a:prstGeom prst="rect">
            <a:avLst/>
          </a:prstGeom>
          <a:noFill/>
        </p:spPr>
        <p:txBody>
          <a:bodyPr wrap="square" rtlCol="0">
            <a:spAutoFit/>
          </a:bodyPr>
          <a:lstStyle/>
          <a:p>
            <a:r>
              <a:rPr lang="en-US" b="1" dirty="0" smtClean="0">
                <a:latin typeface="+mj-lt"/>
              </a:rPr>
              <a:t>Traffic load (%)</a:t>
            </a:r>
            <a:endParaRPr lang="en-IN" b="1" dirty="0">
              <a:latin typeface="+mj-lt"/>
            </a:endParaRPr>
          </a:p>
        </p:txBody>
      </p:sp>
      <p:cxnSp>
        <p:nvCxnSpPr>
          <p:cNvPr id="15" name="Straight Connector 14"/>
          <p:cNvCxnSpPr/>
          <p:nvPr/>
        </p:nvCxnSpPr>
        <p:spPr>
          <a:xfrm>
            <a:off x="2195736" y="2204864"/>
            <a:ext cx="5472608"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2339752" y="2204864"/>
            <a:ext cx="5207460" cy="1288963"/>
          </a:xfrm>
          <a:custGeom>
            <a:avLst/>
            <a:gdLst>
              <a:gd name="connsiteX0" fmla="*/ 0 w 5295331"/>
              <a:gd name="connsiteY0" fmla="*/ 0 h 1296537"/>
              <a:gd name="connsiteX1" fmla="*/ 3125337 w 5295331"/>
              <a:gd name="connsiteY1" fmla="*/ 573206 h 1296537"/>
              <a:gd name="connsiteX2" fmla="*/ 5295331 w 5295331"/>
              <a:gd name="connsiteY2" fmla="*/ 1296537 h 1296537"/>
              <a:gd name="connsiteX3" fmla="*/ 5295331 w 5295331"/>
              <a:gd name="connsiteY3" fmla="*/ 1296537 h 1296537"/>
              <a:gd name="connsiteX4" fmla="*/ 5295331 w 5295331"/>
              <a:gd name="connsiteY4" fmla="*/ 1296537 h 1296537"/>
              <a:gd name="connsiteX5" fmla="*/ 5295331 w 5295331"/>
              <a:gd name="connsiteY5" fmla="*/ 1296537 h 1296537"/>
              <a:gd name="connsiteX6" fmla="*/ 5295331 w 5295331"/>
              <a:gd name="connsiteY6" fmla="*/ 1296537 h 1296537"/>
              <a:gd name="connsiteX7" fmla="*/ 5295331 w 5295331"/>
              <a:gd name="connsiteY7" fmla="*/ 1296537 h 1296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5331" h="1296537">
                <a:moveTo>
                  <a:pt x="0" y="0"/>
                </a:moveTo>
                <a:cubicBezTo>
                  <a:pt x="1121391" y="178558"/>
                  <a:pt x="2242782" y="357117"/>
                  <a:pt x="3125337" y="573206"/>
                </a:cubicBezTo>
                <a:cubicBezTo>
                  <a:pt x="4007892" y="789295"/>
                  <a:pt x="5295331" y="1296537"/>
                  <a:pt x="5295331" y="1296537"/>
                </a:cubicBezTo>
                <a:lnTo>
                  <a:pt x="5295331" y="1296537"/>
                </a:lnTo>
                <a:lnTo>
                  <a:pt x="5295331" y="1296537"/>
                </a:lnTo>
                <a:lnTo>
                  <a:pt x="5295331" y="1296537"/>
                </a:lnTo>
                <a:lnTo>
                  <a:pt x="5295331" y="1296537"/>
                </a:lnTo>
                <a:lnTo>
                  <a:pt x="5295331" y="1296537"/>
                </a:ln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28" name="Straight Connector 27"/>
          <p:cNvCxnSpPr/>
          <p:nvPr/>
        </p:nvCxnSpPr>
        <p:spPr>
          <a:xfrm>
            <a:off x="5940152" y="5157192"/>
            <a:ext cx="648072"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940152" y="5445224"/>
            <a:ext cx="64807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660232" y="4941168"/>
            <a:ext cx="1656184" cy="369332"/>
          </a:xfrm>
          <a:prstGeom prst="rect">
            <a:avLst/>
          </a:prstGeom>
          <a:noFill/>
        </p:spPr>
        <p:txBody>
          <a:bodyPr wrap="square" rtlCol="0">
            <a:spAutoFit/>
          </a:bodyPr>
          <a:lstStyle/>
          <a:p>
            <a:r>
              <a:rPr lang="en-US" b="1" dirty="0" smtClean="0">
                <a:latin typeface="+mj-lt"/>
              </a:rPr>
              <a:t>NR-SACK</a:t>
            </a:r>
            <a:endParaRPr lang="en-IN" b="1" dirty="0">
              <a:latin typeface="+mj-lt"/>
            </a:endParaRPr>
          </a:p>
        </p:txBody>
      </p:sp>
      <p:sp>
        <p:nvSpPr>
          <p:cNvPr id="32" name="TextBox 31"/>
          <p:cNvSpPr txBox="1"/>
          <p:nvPr/>
        </p:nvSpPr>
        <p:spPr>
          <a:xfrm>
            <a:off x="6732240" y="5229200"/>
            <a:ext cx="1728192" cy="369332"/>
          </a:xfrm>
          <a:prstGeom prst="rect">
            <a:avLst/>
          </a:prstGeom>
          <a:noFill/>
        </p:spPr>
        <p:txBody>
          <a:bodyPr wrap="square" rtlCol="0">
            <a:spAutoFit/>
          </a:bodyPr>
          <a:lstStyle/>
          <a:p>
            <a:r>
              <a:rPr lang="en-US" b="1" dirty="0" smtClean="0">
                <a:latin typeface="+mj-lt"/>
              </a:rPr>
              <a:t>SACK</a:t>
            </a:r>
            <a:endParaRPr lang="en-IN"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864096"/>
          </a:xfrm>
        </p:spPr>
        <p:txBody>
          <a:bodyPr>
            <a:normAutofit/>
          </a:bodyPr>
          <a:lstStyle/>
          <a:p>
            <a:r>
              <a:rPr lang="en-US" dirty="0" smtClean="0"/>
              <a:t>How often reneging happens?</a:t>
            </a:r>
            <a:endParaRPr lang="en-IN" dirty="0"/>
          </a:p>
        </p:txBody>
      </p:sp>
      <p:sp>
        <p:nvSpPr>
          <p:cNvPr id="3" name="Content Placeholder 2"/>
          <p:cNvSpPr>
            <a:spLocks noGrp="1"/>
          </p:cNvSpPr>
          <p:nvPr>
            <p:ph idx="1"/>
          </p:nvPr>
        </p:nvSpPr>
        <p:spPr>
          <a:xfrm>
            <a:off x="457200" y="1484784"/>
            <a:ext cx="8229600" cy="5040560"/>
          </a:xfrm>
        </p:spPr>
        <p:txBody>
          <a:bodyPr>
            <a:normAutofit/>
          </a:bodyPr>
          <a:lstStyle/>
          <a:p>
            <a:pPr marL="274320" lvl="1" indent="-274320">
              <a:buClr>
                <a:schemeClr val="accent3"/>
              </a:buClr>
              <a:buSzPct val="95000"/>
            </a:pPr>
            <a:r>
              <a:rPr lang="en-US" kern="0" dirty="0" smtClean="0">
                <a:solidFill>
                  <a:schemeClr val="bg2">
                    <a:lumMod val="25000"/>
                  </a:schemeClr>
                </a:solidFill>
                <a:latin typeface="+mj-lt"/>
                <a:cs typeface="Arial" pitchFamily="34" charset="0"/>
              </a:rPr>
              <a:t>Hypothesis: “data reneging rarely if ever occurs in practice”</a:t>
            </a:r>
            <a:endParaRPr lang="en-US" dirty="0" smtClean="0">
              <a:solidFill>
                <a:schemeClr val="bg2">
                  <a:lumMod val="25000"/>
                </a:schemeClr>
              </a:solidFill>
              <a:latin typeface="+mj-lt"/>
            </a:endParaRPr>
          </a:p>
          <a:p>
            <a:pPr marL="274320" lvl="1" indent="-274320">
              <a:buClr>
                <a:schemeClr val="accent3"/>
              </a:buClr>
              <a:buSzPct val="95000"/>
            </a:pPr>
            <a:r>
              <a:rPr lang="en-US" dirty="0" smtClean="0">
                <a:latin typeface="+mj-lt"/>
                <a:cs typeface="Arial" pitchFamily="34" charset="0"/>
              </a:rPr>
              <a:t>Suppose reneging occurs 1 in 100,000 TCP flows</a:t>
            </a:r>
          </a:p>
          <a:p>
            <a:pPr marL="274320" lvl="1" indent="-274320">
              <a:buClr>
                <a:schemeClr val="accent3"/>
              </a:buClr>
              <a:buSzPct val="95000"/>
              <a:buNone/>
            </a:pPr>
            <a:r>
              <a:rPr lang="en-US" dirty="0" smtClean="0">
                <a:latin typeface="+mj-lt"/>
                <a:cs typeface="Arial" pitchFamily="34" charset="0"/>
                <a:sym typeface="Wingdings" pitchFamily="2" charset="2"/>
              </a:rPr>
              <a:t>	</a:t>
            </a:r>
            <a:r>
              <a:rPr lang="en-US" dirty="0" smtClean="0">
                <a:latin typeface="+mj-lt"/>
                <a:cs typeface="Arial" pitchFamily="34" charset="0"/>
              </a:rPr>
              <a:t>Case A (</a:t>
            </a:r>
            <a:r>
              <a:rPr lang="en-US" dirty="0" smtClean="0">
                <a:solidFill>
                  <a:schemeClr val="bg2">
                    <a:lumMod val="25000"/>
                  </a:schemeClr>
                </a:solidFill>
                <a:latin typeface="+mj-lt"/>
                <a:cs typeface="Arial" pitchFamily="34" charset="0"/>
              </a:rPr>
              <a:t>current practice</a:t>
            </a:r>
            <a:r>
              <a:rPr lang="en-US" dirty="0" smtClean="0">
                <a:latin typeface="+mj-lt"/>
                <a:cs typeface="Arial" pitchFamily="34" charset="0"/>
              </a:rPr>
              <a:t>): reneging allowed</a:t>
            </a:r>
          </a:p>
          <a:p>
            <a:pPr marL="548640" lvl="2" indent="-274320">
              <a:buClr>
                <a:schemeClr val="accent3"/>
              </a:buClr>
              <a:buSzPct val="95000"/>
            </a:pPr>
            <a:r>
              <a:rPr lang="en-US" sz="2400" dirty="0" smtClean="0">
                <a:latin typeface="+mj-lt"/>
                <a:cs typeface="Arial" pitchFamily="34" charset="0"/>
              </a:rPr>
              <a:t>99,999 non-reneging connections </a:t>
            </a:r>
            <a:r>
              <a:rPr lang="en-US" sz="2400" dirty="0" smtClean="0">
                <a:solidFill>
                  <a:schemeClr val="bg2">
                    <a:lumMod val="25000"/>
                  </a:schemeClr>
                </a:solidFill>
                <a:latin typeface="+mj-lt"/>
                <a:cs typeface="Arial" pitchFamily="34" charset="0"/>
              </a:rPr>
              <a:t>underutilize</a:t>
            </a:r>
            <a:r>
              <a:rPr lang="en-US" sz="2400" dirty="0" smtClean="0">
                <a:latin typeface="+mj-lt"/>
                <a:cs typeface="Arial" pitchFamily="34" charset="0"/>
              </a:rPr>
              <a:t> send buffer and may achieve </a:t>
            </a:r>
            <a:r>
              <a:rPr lang="en-US" sz="2400" dirty="0" smtClean="0">
                <a:solidFill>
                  <a:schemeClr val="bg2">
                    <a:lumMod val="25000"/>
                  </a:schemeClr>
                </a:solidFill>
                <a:latin typeface="+mj-lt"/>
                <a:cs typeface="Arial" pitchFamily="34" charset="0"/>
              </a:rPr>
              <a:t>lower</a:t>
            </a:r>
            <a:r>
              <a:rPr lang="en-US" sz="2400" dirty="0" smtClean="0">
                <a:solidFill>
                  <a:srgbClr val="FF0000"/>
                </a:solidFill>
                <a:latin typeface="+mj-lt"/>
                <a:cs typeface="Arial" pitchFamily="34" charset="0"/>
              </a:rPr>
              <a:t> </a:t>
            </a:r>
            <a:r>
              <a:rPr lang="en-US" sz="2400" dirty="0" smtClean="0">
                <a:latin typeface="+mj-lt"/>
                <a:cs typeface="Arial" pitchFamily="34" charset="0"/>
              </a:rPr>
              <a:t>throughput</a:t>
            </a:r>
          </a:p>
          <a:p>
            <a:pPr marL="548640" lvl="2" indent="-274320">
              <a:buClr>
                <a:schemeClr val="accent3"/>
              </a:buClr>
              <a:buSzPct val="95000"/>
            </a:pPr>
            <a:r>
              <a:rPr lang="en-US" sz="2400" dirty="0" smtClean="0">
                <a:latin typeface="+mj-lt"/>
                <a:cs typeface="Arial" pitchFamily="34" charset="0"/>
              </a:rPr>
              <a:t>1 reneging connection continues (maybe...)</a:t>
            </a:r>
          </a:p>
          <a:p>
            <a:pPr marL="548640" lvl="2" indent="-274320">
              <a:buClr>
                <a:schemeClr val="accent3"/>
              </a:buClr>
              <a:buSzPct val="95000"/>
              <a:buNone/>
            </a:pPr>
            <a:r>
              <a:rPr lang="en-US" sz="2400" dirty="0" smtClean="0">
                <a:latin typeface="+mj-lt"/>
                <a:cs typeface="Arial" pitchFamily="34" charset="0"/>
                <a:sym typeface="Wingdings" pitchFamily="2" charset="2"/>
              </a:rPr>
              <a:t></a:t>
            </a:r>
            <a:r>
              <a:rPr lang="en-US" sz="2400" dirty="0" smtClean="0">
                <a:latin typeface="+mj-lt"/>
                <a:cs typeface="Arial" pitchFamily="34" charset="0"/>
              </a:rPr>
              <a:t>Case B (</a:t>
            </a:r>
            <a:r>
              <a:rPr lang="en-US" sz="2400" dirty="0" smtClean="0">
                <a:solidFill>
                  <a:schemeClr val="bg2">
                    <a:lumMod val="25000"/>
                  </a:schemeClr>
                </a:solidFill>
                <a:latin typeface="+mj-lt"/>
                <a:cs typeface="Arial" pitchFamily="34" charset="0"/>
              </a:rPr>
              <a:t>proposed</a:t>
            </a:r>
            <a:r>
              <a:rPr lang="en-US" sz="2400" dirty="0" smtClean="0">
                <a:solidFill>
                  <a:srgbClr val="FF0000"/>
                </a:solidFill>
                <a:latin typeface="+mj-lt"/>
                <a:cs typeface="Arial" pitchFamily="34" charset="0"/>
              </a:rPr>
              <a:t> </a:t>
            </a:r>
            <a:r>
              <a:rPr lang="en-US" sz="2400" dirty="0" smtClean="0">
                <a:solidFill>
                  <a:schemeClr val="bg2">
                    <a:lumMod val="25000"/>
                  </a:schemeClr>
                </a:solidFill>
                <a:latin typeface="+mj-lt"/>
                <a:cs typeface="Arial" pitchFamily="34" charset="0"/>
              </a:rPr>
              <a:t>change</a:t>
            </a:r>
            <a:r>
              <a:rPr lang="en-US" sz="2400" dirty="0" smtClean="0">
                <a:latin typeface="+mj-lt"/>
                <a:cs typeface="Arial" pitchFamily="34" charset="0"/>
              </a:rPr>
              <a:t>): reneging forbidden</a:t>
            </a:r>
          </a:p>
          <a:p>
            <a:pPr marL="548640" lvl="2" indent="-274320">
              <a:buClr>
                <a:schemeClr val="accent3"/>
              </a:buClr>
              <a:buSzPct val="95000"/>
            </a:pPr>
            <a:r>
              <a:rPr lang="en-US" sz="2400" dirty="0" smtClean="0">
                <a:latin typeface="+mj-lt"/>
                <a:cs typeface="Arial" pitchFamily="34" charset="0"/>
              </a:rPr>
              <a:t>99,999 connections have </a:t>
            </a:r>
            <a:r>
              <a:rPr lang="en-US" sz="2400" dirty="0" smtClean="0">
                <a:solidFill>
                  <a:schemeClr val="bg2">
                    <a:lumMod val="25000"/>
                  </a:schemeClr>
                </a:solidFill>
                <a:latin typeface="+mj-lt"/>
                <a:cs typeface="Arial" pitchFamily="34" charset="0"/>
              </a:rPr>
              <a:t>equal or better </a:t>
            </a:r>
            <a:r>
              <a:rPr lang="en-US" sz="2400" dirty="0" smtClean="0">
                <a:latin typeface="+mj-lt"/>
                <a:cs typeface="Arial" pitchFamily="34" charset="0"/>
              </a:rPr>
              <a:t>send buffer utilization and for SCTP potential greater throughput</a:t>
            </a:r>
          </a:p>
          <a:p>
            <a:pPr marL="548640" lvl="2" indent="-274320">
              <a:buClr>
                <a:schemeClr val="accent3"/>
              </a:buClr>
              <a:buSzPct val="95000"/>
            </a:pPr>
            <a:r>
              <a:rPr lang="en-US" sz="2400" dirty="0" smtClean="0">
                <a:latin typeface="+mj-lt"/>
                <a:cs typeface="Arial" pitchFamily="34" charset="0"/>
              </a:rPr>
              <a:t>1 reneging connection is </a:t>
            </a:r>
            <a:r>
              <a:rPr lang="en-US" sz="2400" dirty="0" smtClean="0">
                <a:solidFill>
                  <a:schemeClr val="bg2">
                    <a:lumMod val="25000"/>
                  </a:schemeClr>
                </a:solidFill>
                <a:latin typeface="+mj-lt"/>
                <a:cs typeface="Arial" pitchFamily="34" charset="0"/>
              </a:rPr>
              <a:t>RESET </a:t>
            </a:r>
          </a:p>
          <a:p>
            <a:pPr marL="548640" lvl="2" indent="-274320">
              <a:buClr>
                <a:schemeClr val="accent3"/>
              </a:buClr>
              <a:buSzPct val="95000"/>
              <a:buNone/>
            </a:pPr>
            <a:endParaRPr lang="en-US" sz="2400" dirty="0" smtClean="0">
              <a:latin typeface="+mj-lt"/>
              <a:cs typeface="Arial" pitchFamily="34" charset="0"/>
            </a:endParaRPr>
          </a:p>
          <a:p>
            <a:endParaRPr lang="en-IN" sz="24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52704"/>
          </a:xfrm>
        </p:spPr>
        <p:txBody>
          <a:bodyPr/>
          <a:lstStyle/>
          <a:p>
            <a:r>
              <a:rPr lang="en-US" dirty="0" smtClean="0"/>
              <a:t>NR-SACK Advantages</a:t>
            </a:r>
            <a:endParaRPr lang="en-IN" dirty="0"/>
          </a:p>
        </p:txBody>
      </p:sp>
      <p:sp>
        <p:nvSpPr>
          <p:cNvPr id="3" name="Content Placeholder 2"/>
          <p:cNvSpPr>
            <a:spLocks noGrp="1"/>
          </p:cNvSpPr>
          <p:nvPr>
            <p:ph idx="1"/>
          </p:nvPr>
        </p:nvSpPr>
        <p:spPr>
          <a:xfrm>
            <a:off x="457200" y="1484784"/>
            <a:ext cx="8229600" cy="4839816"/>
          </a:xfrm>
        </p:spPr>
        <p:txBody>
          <a:bodyPr>
            <a:normAutofit/>
          </a:bodyPr>
          <a:lstStyle/>
          <a:p>
            <a:pPr lvl="1"/>
            <a:endParaRPr lang="en-US" sz="2800" dirty="0" smtClean="0">
              <a:latin typeface="+mj-lt"/>
            </a:endParaRPr>
          </a:p>
          <a:p>
            <a:pPr lvl="1"/>
            <a:r>
              <a:rPr lang="en-US" sz="2800" dirty="0" smtClean="0">
                <a:latin typeface="+mj-lt"/>
              </a:rPr>
              <a:t>All SACKs are non-renegable (NR-SACKs)</a:t>
            </a:r>
          </a:p>
          <a:p>
            <a:pPr lvl="1"/>
            <a:r>
              <a:rPr lang="en-US" sz="2800" dirty="0" smtClean="0">
                <a:latin typeface="+mj-lt"/>
              </a:rPr>
              <a:t>Data receiver takes responsibility for all selectively acked data</a:t>
            </a:r>
          </a:p>
          <a:p>
            <a:pPr lvl="1"/>
            <a:r>
              <a:rPr lang="en-US" sz="2800" dirty="0" smtClean="0">
                <a:latin typeface="+mj-lt"/>
              </a:rPr>
              <a:t>Data sender can remove NR-SACKed data from send buffer</a:t>
            </a:r>
          </a:p>
          <a:p>
            <a:pPr lvl="1"/>
            <a:r>
              <a:rPr lang="en-US" sz="2800" dirty="0" smtClean="0">
                <a:latin typeface="+mj-lt"/>
              </a:rPr>
              <a:t> always improved send buffer utilization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IN" dirty="0"/>
          </a:p>
        </p:txBody>
      </p:sp>
      <p:sp>
        <p:nvSpPr>
          <p:cNvPr id="3" name="Content Placeholder 2"/>
          <p:cNvSpPr>
            <a:spLocks noGrp="1"/>
          </p:cNvSpPr>
          <p:nvPr>
            <p:ph idx="1"/>
          </p:nvPr>
        </p:nvSpPr>
        <p:spPr/>
        <p:txBody>
          <a:bodyPr>
            <a:normAutofit/>
          </a:bodyPr>
          <a:lstStyle/>
          <a:p>
            <a:r>
              <a:rPr lang="en-US" sz="2800" dirty="0" smtClean="0">
                <a:latin typeface="+mj-lt"/>
              </a:rPr>
              <a:t>SACK</a:t>
            </a:r>
          </a:p>
          <a:p>
            <a:r>
              <a:rPr lang="en-US" sz="2800" dirty="0" smtClean="0">
                <a:latin typeface="+mj-lt"/>
              </a:rPr>
              <a:t>SACK Extension (D-SACK)</a:t>
            </a:r>
            <a:endParaRPr lang="en-IN" sz="2800" dirty="0" smtClean="0">
              <a:latin typeface="+mj-lt"/>
            </a:endParaRPr>
          </a:p>
          <a:p>
            <a:r>
              <a:rPr lang="en-IN" sz="2800" dirty="0" smtClean="0">
                <a:latin typeface="+mj-lt"/>
              </a:rPr>
              <a:t>SACKs vs. NR-SACKs</a:t>
            </a:r>
          </a:p>
          <a:p>
            <a:r>
              <a:rPr lang="en-IN" sz="2800" dirty="0" smtClean="0">
                <a:latin typeface="+mj-lt"/>
              </a:rPr>
              <a:t>SACKs waste RtxQ (kernel memory) when out-of-order data is non-renegable</a:t>
            </a:r>
          </a:p>
          <a:p>
            <a:r>
              <a:rPr lang="en-IN" sz="2800" dirty="0" smtClean="0">
                <a:latin typeface="+mj-lt"/>
              </a:rPr>
              <a:t>NR-SACKs utilize RtxQ more efficiently</a:t>
            </a:r>
          </a:p>
          <a:p>
            <a:r>
              <a:rPr lang="en-IN" sz="2800" dirty="0" smtClean="0">
                <a:latin typeface="+mj-lt"/>
              </a:rPr>
              <a:t>NR-SACKs reduce send buffer blocking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a:bodyPr>
          <a:lstStyle/>
          <a:p>
            <a:r>
              <a:rPr lang="en-US" sz="2400" dirty="0" smtClean="0">
                <a:latin typeface="+mj-lt"/>
                <a:cs typeface="Calibri" pitchFamily="34" charset="0"/>
              </a:rPr>
              <a:t>Nasif Ekiz, PEL, University of Delaware</a:t>
            </a:r>
          </a:p>
          <a:p>
            <a:r>
              <a:rPr lang="en-US" sz="2400" dirty="0" smtClean="0">
                <a:latin typeface="+mj-lt"/>
                <a:cs typeface="Calibri" pitchFamily="34" charset="0"/>
              </a:rPr>
              <a:t>RFC 2018 – TCP SACK Options</a:t>
            </a:r>
          </a:p>
          <a:p>
            <a:pPr>
              <a:buNone/>
            </a:pPr>
            <a:r>
              <a:rPr lang="en-US" sz="2400" dirty="0" smtClean="0">
                <a:latin typeface="+mj-lt"/>
                <a:cs typeface="Calibri" pitchFamily="34" charset="0"/>
              </a:rPr>
              <a:t>	 http://www.ietf.org/rfc/rfc2018.txt</a:t>
            </a:r>
            <a:endParaRPr lang="en-IN" sz="2400" dirty="0" smtClean="0">
              <a:latin typeface="+mj-lt"/>
              <a:cs typeface="Calibri" pitchFamily="34" charset="0"/>
            </a:endParaRPr>
          </a:p>
          <a:p>
            <a:r>
              <a:rPr lang="en-US" sz="2400" smtClean="0">
                <a:latin typeface="+mj-lt"/>
                <a:cs typeface="Calibri" pitchFamily="34" charset="0"/>
              </a:rPr>
              <a:t>NRSACK</a:t>
            </a:r>
            <a:r>
              <a:rPr lang="en-US" sz="2400" dirty="0" smtClean="0">
                <a:latin typeface="+mj-lt"/>
                <a:cs typeface="Calibri" pitchFamily="34" charset="0"/>
              </a:rPr>
              <a:t>, CIS, Udel</a:t>
            </a:r>
          </a:p>
          <a:p>
            <a:pPr>
              <a:buNone/>
            </a:pPr>
            <a:r>
              <a:rPr lang="en-IN" sz="2400" dirty="0" smtClean="0">
                <a:latin typeface="+mj-lt"/>
                <a:cs typeface="Calibri" pitchFamily="34" charset="0"/>
              </a:rPr>
              <a:t>	http://www.eecis.udel.edu/~nataraja/papers/nr-sacks-TR.pdf</a:t>
            </a:r>
          </a:p>
          <a:p>
            <a:endParaRPr lang="en-IN" sz="2400" dirty="0">
              <a:latin typeface="+mj-lt"/>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4" name="Content Placeholder 3"/>
          <p:cNvSpPr txBox="1">
            <a:spLocks noGrp="1"/>
          </p:cNvSpPr>
          <p:nvPr>
            <p:ph idx="1"/>
          </p:nvPr>
        </p:nvSpPr>
        <p:spPr>
          <a:xfrm rot="20330024">
            <a:off x="457200" y="2648530"/>
            <a:ext cx="8229600" cy="1323439"/>
          </a:xfrm>
          <a:prstGeom prst="rect">
            <a:avLst/>
          </a:prstGeom>
          <a:noFill/>
        </p:spPr>
        <p:txBody>
          <a:bodyPr wrap="square" rtlCol="0">
            <a:spAutoFit/>
          </a:bodyPr>
          <a:lstStyle/>
          <a:p>
            <a:pPr algn="ctr">
              <a:buNone/>
            </a:pPr>
            <a:r>
              <a:rPr lang="en-US" sz="8000" dirty="0" smtClean="0">
                <a:solidFill>
                  <a:schemeClr val="bg2">
                    <a:lumMod val="10000"/>
                  </a:schemeClr>
                </a:solidFill>
                <a:latin typeface="Calibri" pitchFamily="34" charset="0"/>
                <a:cs typeface="Calibri" pitchFamily="34" charset="0"/>
              </a:rPr>
              <a:t>Thank You!!!</a:t>
            </a:r>
            <a:endParaRPr lang="en-IN" sz="8000" dirty="0">
              <a:solidFill>
                <a:schemeClr val="bg2">
                  <a:lumMod val="1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38368"/>
          </a:xfrm>
        </p:spPr>
        <p:txBody>
          <a:bodyPr/>
          <a:lstStyle/>
          <a:p>
            <a:r>
              <a:rPr lang="en-US" dirty="0" smtClean="0"/>
              <a:t>TCP Features</a:t>
            </a:r>
            <a:endParaRPr lang="en-IN" dirty="0"/>
          </a:p>
        </p:txBody>
      </p:sp>
      <p:sp>
        <p:nvSpPr>
          <p:cNvPr id="3" name="Content Placeholder 2"/>
          <p:cNvSpPr>
            <a:spLocks noGrp="1"/>
          </p:cNvSpPr>
          <p:nvPr>
            <p:ph idx="1"/>
          </p:nvPr>
        </p:nvSpPr>
        <p:spPr>
          <a:xfrm>
            <a:off x="457200" y="1484784"/>
            <a:ext cx="8229600" cy="5112568"/>
          </a:xfrm>
        </p:spPr>
        <p:txBody>
          <a:bodyPr>
            <a:noAutofit/>
          </a:bodyPr>
          <a:lstStyle/>
          <a:p>
            <a:r>
              <a:rPr lang="en-US" sz="2000" b="1" dirty="0" smtClean="0">
                <a:latin typeface="Calibri" pitchFamily="34" charset="0"/>
                <a:cs typeface="Calibri" pitchFamily="34" charset="0"/>
              </a:rPr>
              <a:t>Byte number</a:t>
            </a:r>
          </a:p>
          <a:p>
            <a:pPr lvl="2"/>
            <a:r>
              <a:rPr lang="en-US" sz="2000" dirty="0" smtClean="0">
                <a:latin typeface="Calibri" pitchFamily="34" charset="0"/>
                <a:cs typeface="Calibri" pitchFamily="34" charset="0"/>
              </a:rPr>
              <a:t>TCP numbers all data bytes that are stored in the sending buffer before transmission</a:t>
            </a:r>
            <a:endParaRPr lang="en-IN" sz="2000" dirty="0" smtClean="0">
              <a:latin typeface="Calibri" pitchFamily="34" charset="0"/>
              <a:cs typeface="Calibri" pitchFamily="34" charset="0"/>
            </a:endParaRPr>
          </a:p>
          <a:p>
            <a:pPr lvl="2"/>
            <a:r>
              <a:rPr lang="en-US" sz="2000" dirty="0" smtClean="0">
                <a:latin typeface="Calibri" pitchFamily="34" charset="0"/>
                <a:cs typeface="Calibri" pitchFamily="34" charset="0"/>
              </a:rPr>
              <a:t>TCP chooses an arbitrary number between 0 to </a:t>
            </a:r>
            <a:r>
              <a:rPr lang="en-IN" sz="2000" dirty="0" smtClean="0"/>
              <a:t>2</a:t>
            </a:r>
            <a:r>
              <a:rPr lang="en-IN" sz="2000" baseline="30000" dirty="0" smtClean="0"/>
              <a:t>32</a:t>
            </a:r>
            <a:r>
              <a:rPr lang="en-IN" sz="2000" dirty="0" smtClean="0"/>
              <a:t>-1 </a:t>
            </a:r>
          </a:p>
          <a:p>
            <a:pPr lvl="2">
              <a:buNone/>
            </a:pPr>
            <a:endParaRPr lang="en-US" sz="2000" b="1" dirty="0" smtClean="0">
              <a:latin typeface="Calibri" pitchFamily="34" charset="0"/>
              <a:cs typeface="Calibri" pitchFamily="34" charset="0"/>
            </a:endParaRPr>
          </a:p>
          <a:p>
            <a:pPr marL="274320" lvl="2" indent="-274320">
              <a:buClr>
                <a:schemeClr val="accent1"/>
              </a:buClr>
              <a:buSzPct val="85000"/>
              <a:buFont typeface="Wingdings 2"/>
              <a:buChar char=""/>
            </a:pPr>
            <a:r>
              <a:rPr lang="en-US" sz="2000" b="1" dirty="0" smtClean="0">
                <a:latin typeface="Calibri" pitchFamily="34" charset="0"/>
                <a:cs typeface="Calibri" pitchFamily="34" charset="0"/>
              </a:rPr>
              <a:t>Sequence number</a:t>
            </a:r>
          </a:p>
          <a:p>
            <a:pPr lvl="2"/>
            <a:r>
              <a:rPr lang="en-US" sz="2000" dirty="0" smtClean="0">
                <a:latin typeface="Calibri" pitchFamily="34" charset="0"/>
                <a:cs typeface="Calibri" pitchFamily="34" charset="0"/>
              </a:rPr>
              <a:t>TCP assigns a sequence number to each byte in TCP-PDU</a:t>
            </a:r>
            <a:endParaRPr lang="en-IN" sz="2000" dirty="0" smtClean="0">
              <a:latin typeface="Calibri" pitchFamily="34" charset="0"/>
              <a:cs typeface="Calibri" pitchFamily="34" charset="0"/>
            </a:endParaRPr>
          </a:p>
          <a:p>
            <a:pPr lvl="2"/>
            <a:r>
              <a:rPr lang="en-US" sz="2000" dirty="0" smtClean="0">
                <a:latin typeface="Calibri" pitchFamily="34" charset="0"/>
                <a:cs typeface="Calibri" pitchFamily="34" charset="0"/>
              </a:rPr>
              <a:t>The sequence number in a TCP-PDU is the number of the first byte of data carried in that TCP-PDU.</a:t>
            </a:r>
            <a:r>
              <a:rPr lang="en-IN" sz="2000" dirty="0" smtClean="0"/>
              <a:t> </a:t>
            </a:r>
          </a:p>
          <a:p>
            <a:pPr lvl="2"/>
            <a:endParaRPr lang="en-US" sz="2000" b="1" dirty="0" smtClean="0">
              <a:latin typeface="Calibri" pitchFamily="34" charset="0"/>
              <a:cs typeface="Calibri" pitchFamily="34" charset="0"/>
            </a:endParaRPr>
          </a:p>
          <a:p>
            <a:r>
              <a:rPr lang="en-US" sz="2000" b="1" dirty="0" smtClean="0">
                <a:latin typeface="Calibri" pitchFamily="34" charset="0"/>
                <a:cs typeface="Calibri" pitchFamily="34" charset="0"/>
              </a:rPr>
              <a:t>Acknowledgement number</a:t>
            </a:r>
          </a:p>
          <a:p>
            <a:pPr lvl="2"/>
            <a:r>
              <a:rPr lang="en-US" sz="2000" dirty="0" smtClean="0">
                <a:latin typeface="Calibri" pitchFamily="34" charset="0"/>
                <a:cs typeface="Calibri" pitchFamily="34" charset="0"/>
              </a:rPr>
              <a:t>TCP uses acknowledgement number which defines the number of the next byte expected to receive.</a:t>
            </a:r>
          </a:p>
          <a:p>
            <a:pPr lvl="2"/>
            <a:r>
              <a:rPr lang="en-US" sz="2000" dirty="0" smtClean="0">
                <a:latin typeface="Calibri" pitchFamily="34" charset="0"/>
                <a:cs typeface="Calibri" pitchFamily="34" charset="0"/>
              </a:rPr>
              <a:t>The acknowldegement number is cumulative</a:t>
            </a:r>
          </a:p>
          <a:p>
            <a:endParaRPr lang="en-US" sz="2000" b="1" dirty="0" smtClean="0">
              <a:latin typeface="Calibri" pitchFamily="34" charset="0"/>
              <a:cs typeface="Calibri" pitchFamily="34" charset="0"/>
            </a:endParaRPr>
          </a:p>
          <a:p>
            <a:pPr lvl="2">
              <a:buNone/>
            </a:pPr>
            <a:endParaRPr lang="en-US" sz="2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852704"/>
          </a:xfrm>
        </p:spPr>
        <p:txBody>
          <a:bodyPr/>
          <a:lstStyle/>
          <a:p>
            <a:r>
              <a:rPr lang="en-US" dirty="0" smtClean="0"/>
              <a:t>TCP without SACK</a:t>
            </a:r>
            <a:endParaRPr lang="en-IN" dirty="0"/>
          </a:p>
        </p:txBody>
      </p:sp>
      <p:sp>
        <p:nvSpPr>
          <p:cNvPr id="3" name="Content Placeholder 2"/>
          <p:cNvSpPr>
            <a:spLocks noGrp="1"/>
          </p:cNvSpPr>
          <p:nvPr>
            <p:ph idx="1"/>
          </p:nvPr>
        </p:nvSpPr>
        <p:spPr>
          <a:xfrm>
            <a:off x="457200" y="1412776"/>
            <a:ext cx="8229600" cy="5112568"/>
          </a:xfrm>
        </p:spPr>
        <p:txBody>
          <a:bodyPr>
            <a:noAutofit/>
          </a:bodyPr>
          <a:lstStyle/>
          <a:p>
            <a:pPr>
              <a:spcBef>
                <a:spcPct val="50000"/>
              </a:spcBef>
              <a:buFontTx/>
              <a:buChar char="•"/>
            </a:pPr>
            <a:r>
              <a:rPr lang="en-US" sz="2000" b="1" dirty="0" smtClean="0">
                <a:latin typeface="Calibri" pitchFamily="34" charset="0"/>
                <a:cs typeface="Calibri" pitchFamily="34" charset="0"/>
              </a:rPr>
              <a:t>TCP uses cumulative ACKs</a:t>
            </a:r>
          </a:p>
          <a:p>
            <a:pPr lvl="2">
              <a:spcBef>
                <a:spcPct val="50000"/>
              </a:spcBef>
              <a:buFontTx/>
              <a:buChar char="•"/>
            </a:pPr>
            <a:r>
              <a:rPr lang="en-US" sz="2000" dirty="0" smtClean="0">
                <a:latin typeface="Calibri" pitchFamily="34" charset="0"/>
                <a:cs typeface="Calibri" pitchFamily="34" charset="0"/>
              </a:rPr>
              <a:t> Receiver cum-ACKs the data received  by sending the number of the next byte expected</a:t>
            </a:r>
          </a:p>
          <a:p>
            <a:pPr lvl="2">
              <a:spcBef>
                <a:spcPct val="50000"/>
              </a:spcBef>
              <a:buFontTx/>
              <a:buChar char="•"/>
            </a:pPr>
            <a:r>
              <a:rPr lang="en-US" sz="2000" dirty="0" smtClean="0">
                <a:latin typeface="Calibri" pitchFamily="34" charset="0"/>
                <a:cs typeface="Calibri" pitchFamily="34" charset="0"/>
              </a:rPr>
              <a:t> Data sender is not aware of out of order TCP-PDUs</a:t>
            </a:r>
          </a:p>
          <a:p>
            <a:pPr lvl="2">
              <a:spcBef>
                <a:spcPct val="50000"/>
              </a:spcBef>
              <a:buFontTx/>
              <a:buChar char="•"/>
            </a:pPr>
            <a:r>
              <a:rPr lang="en-US" sz="2000" dirty="0" smtClean="0">
                <a:latin typeface="Calibri" pitchFamily="34" charset="0"/>
                <a:cs typeface="Calibri" pitchFamily="34" charset="0"/>
              </a:rPr>
              <a:t> Receiver can send duplicate ACKs as a result of data loss/delay</a:t>
            </a:r>
          </a:p>
          <a:p>
            <a:pPr>
              <a:spcBef>
                <a:spcPct val="50000"/>
              </a:spcBef>
              <a:buFontTx/>
              <a:buChar char="•"/>
            </a:pPr>
            <a:r>
              <a:rPr lang="en-US" sz="2000" dirty="0" smtClean="0">
                <a:latin typeface="Calibri" pitchFamily="34" charset="0"/>
                <a:cs typeface="Calibri" pitchFamily="34" charset="0"/>
              </a:rPr>
              <a:t> </a:t>
            </a:r>
            <a:r>
              <a:rPr lang="en-US" sz="2000" b="1" dirty="0" smtClean="0">
                <a:latin typeface="Calibri" pitchFamily="34" charset="0"/>
                <a:cs typeface="Calibri" pitchFamily="34" charset="0"/>
              </a:rPr>
              <a:t>TCP without SACK</a:t>
            </a:r>
            <a:r>
              <a:rPr lang="en-US" sz="2000" dirty="0" smtClean="0">
                <a:latin typeface="Calibri" pitchFamily="34" charset="0"/>
                <a:cs typeface="Calibri" pitchFamily="34" charset="0"/>
              </a:rPr>
              <a:t>	</a:t>
            </a:r>
          </a:p>
          <a:p>
            <a:pPr lvl="2">
              <a:spcBef>
                <a:spcPct val="50000"/>
              </a:spcBef>
              <a:buFontTx/>
              <a:buChar char="•"/>
            </a:pPr>
            <a:r>
              <a:rPr lang="en-US" sz="2000" dirty="0" smtClean="0">
                <a:latin typeface="Calibri" pitchFamily="34" charset="0"/>
                <a:cs typeface="Calibri" pitchFamily="34" charset="0"/>
              </a:rPr>
              <a:t>TCP does not report the bytes that have arrived out of order. </a:t>
            </a:r>
          </a:p>
          <a:p>
            <a:pPr lvl="2">
              <a:spcBef>
                <a:spcPct val="50000"/>
              </a:spcBef>
              <a:buFontTx/>
              <a:buChar char="•"/>
            </a:pPr>
            <a:r>
              <a:rPr lang="en-US" sz="2000" dirty="0" smtClean="0">
                <a:latin typeface="Calibri" pitchFamily="34" charset="0"/>
                <a:cs typeface="Calibri" pitchFamily="34" charset="0"/>
              </a:rPr>
              <a:t>If some TCP-PDUs are lost/dropped, the sender waits until a time-out and then send all TCP-PDUs that are not cum-ACKed.</a:t>
            </a:r>
          </a:p>
          <a:p>
            <a:pPr lvl="2">
              <a:spcBef>
                <a:spcPct val="50000"/>
              </a:spcBef>
              <a:buFontTx/>
              <a:buChar char="•"/>
            </a:pPr>
            <a:r>
              <a:rPr lang="en-US" sz="2000" dirty="0" smtClean="0">
                <a:latin typeface="Calibri" pitchFamily="34" charset="0"/>
                <a:cs typeface="Calibri" pitchFamily="34" charset="0"/>
              </a:rPr>
              <a:t> The TCP sender unnecessarily retransmits data that has already been received without any data loss at the receiver end</a:t>
            </a:r>
          </a:p>
          <a:p>
            <a:pPr lvl="2">
              <a:spcBef>
                <a:spcPct val="50000"/>
              </a:spcBef>
              <a:buFontTx/>
              <a:buChar char="•"/>
            </a:pPr>
            <a:r>
              <a:rPr lang="en-US" sz="2000" dirty="0" smtClean="0">
                <a:latin typeface="Calibri" pitchFamily="34" charset="0"/>
                <a:cs typeface="Calibri" pitchFamily="34" charset="0"/>
              </a:rPr>
              <a:t>Can result in reduced overall throughput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733656" cy="720080"/>
          </a:xfrm>
        </p:spPr>
        <p:txBody>
          <a:bodyPr>
            <a:noAutofit/>
          </a:bodyPr>
          <a:lstStyle/>
          <a:p>
            <a:r>
              <a:rPr lang="en-US" sz="3300" dirty="0" smtClean="0"/>
              <a:t>Example - TCP without SACK after fast retransmit</a:t>
            </a:r>
            <a:endParaRPr lang="en-IN" sz="3300" dirty="0"/>
          </a:p>
        </p:txBody>
      </p:sp>
      <p:sp>
        <p:nvSpPr>
          <p:cNvPr id="3" name="Content Placeholder 2"/>
          <p:cNvSpPr>
            <a:spLocks noGrp="1"/>
          </p:cNvSpPr>
          <p:nvPr>
            <p:ph idx="1"/>
          </p:nvPr>
        </p:nvSpPr>
        <p:spPr>
          <a:xfrm>
            <a:off x="179512" y="1340768"/>
            <a:ext cx="8784976" cy="5256584"/>
          </a:xfrm>
        </p:spPr>
        <p:txBody>
          <a:bodyPr>
            <a:normAutofit/>
          </a:bodyPr>
          <a:lstStyle/>
          <a:p>
            <a:pPr>
              <a:buNone/>
            </a:pPr>
            <a:r>
              <a:rPr lang="en-IN" sz="1800" dirty="0" smtClean="0">
                <a:latin typeface="Calibri" pitchFamily="34" charset="0"/>
                <a:cs typeface="Calibri" pitchFamily="34" charset="0"/>
              </a:rPr>
              <a:t>   Timer     TCP Sender                                  TCP Receiver</a:t>
            </a:r>
          </a:p>
        </p:txBody>
      </p:sp>
      <p:sp>
        <p:nvSpPr>
          <p:cNvPr id="59" name="Rectangle 58"/>
          <p:cNvSpPr/>
          <p:nvPr/>
        </p:nvSpPr>
        <p:spPr>
          <a:xfrm>
            <a:off x="1403648" y="1772816"/>
            <a:ext cx="360040" cy="47525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427984" y="1844824"/>
            <a:ext cx="288032" cy="46085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1763688" y="191683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2351564" y="174347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4932041" y="1988840"/>
          <a:ext cx="4032448" cy="579120"/>
        </p:xfrm>
        <a:graphic>
          <a:graphicData uri="http://schemas.openxmlformats.org/drawingml/2006/table">
            <a:tbl>
              <a:tblPr>
                <a:tableStyleId>{2D5ABB26-0587-4C30-8999-92F81FD0307C}</a:tableStyleId>
              </a:tblPr>
              <a:tblGrid>
                <a:gridCol w="576064"/>
                <a:gridCol w="576064"/>
                <a:gridCol w="576064"/>
                <a:gridCol w="576064"/>
                <a:gridCol w="576064"/>
                <a:gridCol w="576064"/>
                <a:gridCol w="576064"/>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1763688" y="2204864"/>
            <a:ext cx="266429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932040" y="2636912"/>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432048">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275328">
            <a:off x="2207548" y="2031504"/>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82" name="Straight Arrow Connector 81"/>
          <p:cNvCxnSpPr/>
          <p:nvPr/>
        </p:nvCxnSpPr>
        <p:spPr>
          <a:xfrm flipH="1">
            <a:off x="1763688" y="2780928"/>
            <a:ext cx="26642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rot="21367939">
            <a:off x="2709980" y="25289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sp>
        <p:nvSpPr>
          <p:cNvPr id="87" name="TextBox 86"/>
          <p:cNvSpPr txBox="1"/>
          <p:nvPr/>
        </p:nvSpPr>
        <p:spPr>
          <a:xfrm rot="275328">
            <a:off x="2135540" y="289560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sp>
        <p:nvSpPr>
          <p:cNvPr id="88" name="TextBox 87"/>
          <p:cNvSpPr txBox="1"/>
          <p:nvPr/>
        </p:nvSpPr>
        <p:spPr>
          <a:xfrm rot="275328">
            <a:off x="2135540" y="318363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p:txBody>
      </p:sp>
      <p:sp>
        <p:nvSpPr>
          <p:cNvPr id="89" name="TextBox 88"/>
          <p:cNvSpPr txBox="1"/>
          <p:nvPr/>
        </p:nvSpPr>
        <p:spPr>
          <a:xfrm rot="275328">
            <a:off x="2207548" y="397572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p:txBody>
      </p:sp>
      <p:cxnSp>
        <p:nvCxnSpPr>
          <p:cNvPr id="90" name="Straight Arrow Connector 89"/>
          <p:cNvCxnSpPr/>
          <p:nvPr/>
        </p:nvCxnSpPr>
        <p:spPr>
          <a:xfrm>
            <a:off x="1763688" y="3068960"/>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3131840" y="3068960"/>
            <a:ext cx="864096"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itchFamily="34" charset="0"/>
                <a:cs typeface="Calibri" pitchFamily="34" charset="0"/>
              </a:rPr>
              <a:t>loss</a:t>
            </a:r>
            <a:endParaRPr lang="en-IN" sz="2000" dirty="0">
              <a:solidFill>
                <a:schemeClr val="tx1"/>
              </a:solidFill>
              <a:latin typeface="Calibri" pitchFamily="34" charset="0"/>
              <a:cs typeface="Calibri" pitchFamily="34" charset="0"/>
            </a:endParaRPr>
          </a:p>
        </p:txBody>
      </p:sp>
      <p:cxnSp>
        <p:nvCxnSpPr>
          <p:cNvPr id="93" name="Straight Arrow Connector 92"/>
          <p:cNvCxnSpPr/>
          <p:nvPr/>
        </p:nvCxnSpPr>
        <p:spPr>
          <a:xfrm>
            <a:off x="1763688" y="335699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Table 93"/>
          <p:cNvGraphicFramePr>
            <a:graphicFrameLocks noGrp="1"/>
          </p:cNvGraphicFramePr>
          <p:nvPr/>
        </p:nvGraphicFramePr>
        <p:xfrm>
          <a:off x="4932040" y="3429000"/>
          <a:ext cx="3897075" cy="601216"/>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763688" y="378904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21367939">
            <a:off x="2853997" y="360905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97" name="Straight Arrow Connector 96"/>
          <p:cNvCxnSpPr/>
          <p:nvPr/>
        </p:nvCxnSpPr>
        <p:spPr>
          <a:xfrm>
            <a:off x="1763688" y="4149080"/>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932039" y="4149080"/>
          <a:ext cx="3969084" cy="601216"/>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9" name="TextBox 98"/>
          <p:cNvSpPr txBox="1"/>
          <p:nvPr/>
        </p:nvSpPr>
        <p:spPr>
          <a:xfrm rot="21367939">
            <a:off x="2853997" y="43291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100" name="Straight Arrow Connector 99"/>
          <p:cNvCxnSpPr/>
          <p:nvPr/>
        </p:nvCxnSpPr>
        <p:spPr>
          <a:xfrm flipH="1">
            <a:off x="1763688" y="450912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51520" y="1700808"/>
            <a:ext cx="93610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3" name="Oval 102"/>
          <p:cNvSpPr/>
          <p:nvPr/>
        </p:nvSpPr>
        <p:spPr>
          <a:xfrm>
            <a:off x="251520" y="3068960"/>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4" name="Oval 103"/>
          <p:cNvSpPr/>
          <p:nvPr/>
        </p:nvSpPr>
        <p:spPr>
          <a:xfrm>
            <a:off x="251520" y="2780928"/>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06" name="Straight Connector 105"/>
          <p:cNvCxnSpPr>
            <a:stCxn id="102" idx="4"/>
            <a:endCxn id="104" idx="0"/>
          </p:cNvCxnSpPr>
          <p:nvPr/>
        </p:nvCxnSpPr>
        <p:spPr>
          <a:xfrm>
            <a:off x="719572" y="2132856"/>
            <a:ext cx="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3" idx="4"/>
            <a:endCxn id="114" idx="0"/>
          </p:cNvCxnSpPr>
          <p:nvPr/>
        </p:nvCxnSpPr>
        <p:spPr>
          <a:xfrm>
            <a:off x="719572" y="3356992"/>
            <a:ext cx="0" cy="2088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179512" y="5445224"/>
            <a:ext cx="1080120"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restart</a:t>
            </a:r>
            <a:endParaRPr lang="en-IN" sz="1600" dirty="0">
              <a:solidFill>
                <a:schemeClr val="tx1"/>
              </a:solidFill>
              <a:latin typeface="Calibri" pitchFamily="34" charset="0"/>
              <a:cs typeface="Calibri" pitchFamily="34" charset="0"/>
            </a:endParaRPr>
          </a:p>
        </p:txBody>
      </p:sp>
      <p:cxnSp>
        <p:nvCxnSpPr>
          <p:cNvPr id="115" name="Straight Arrow Connector 114"/>
          <p:cNvCxnSpPr/>
          <p:nvPr/>
        </p:nvCxnSpPr>
        <p:spPr>
          <a:xfrm>
            <a:off x="1763688" y="5805264"/>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rot="275328">
            <a:off x="2638688" y="5726585"/>
            <a:ext cx="1646920" cy="338554"/>
          </a:xfrm>
          <a:prstGeom prst="rect">
            <a:avLst/>
          </a:prstGeom>
          <a:noFill/>
        </p:spPr>
        <p:txBody>
          <a:bodyPr wrap="square" rtlCol="0">
            <a:spAutoFit/>
          </a:bodyPr>
          <a:lstStyle/>
          <a:p>
            <a:r>
              <a:rPr lang="en-US" sz="1600" dirty="0" smtClean="0">
                <a:latin typeface="Calibri" pitchFamily="34" charset="0"/>
                <a:cs typeface="Calibri" pitchFamily="34" charset="0"/>
              </a:rPr>
              <a:t>300-699 resent</a:t>
            </a:r>
            <a:endParaRPr lang="en-IN" sz="1600" dirty="0">
              <a:latin typeface="Calibri" pitchFamily="34" charset="0"/>
              <a:cs typeface="Calibri" pitchFamily="34" charset="0"/>
            </a:endParaRPr>
          </a:p>
        </p:txBody>
      </p:sp>
      <p:graphicFrame>
        <p:nvGraphicFramePr>
          <p:cNvPr id="117" name="Table 116"/>
          <p:cNvGraphicFramePr>
            <a:graphicFrameLocks noGrp="1"/>
          </p:cNvGraphicFramePr>
          <p:nvPr/>
        </p:nvGraphicFramePr>
        <p:xfrm>
          <a:off x="4932039" y="4869160"/>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sz="1600" dirty="0" smtClean="0">
                          <a:latin typeface="+mj-lt"/>
                        </a:rPr>
                        <a:t>600-699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9" name="Straight Arrow Connector 118"/>
          <p:cNvCxnSpPr/>
          <p:nvPr/>
        </p:nvCxnSpPr>
        <p:spPr>
          <a:xfrm flipH="1">
            <a:off x="1763688" y="6165304"/>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rot="21367939">
            <a:off x="2853995" y="598532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700</a:t>
            </a:r>
            <a:endParaRPr lang="en-IN" sz="1600" dirty="0">
              <a:latin typeface="Calibri" pitchFamily="34" charset="0"/>
              <a:cs typeface="Calibri" pitchFamily="34" charset="0"/>
            </a:endParaRPr>
          </a:p>
        </p:txBody>
      </p:sp>
      <p:sp>
        <p:nvSpPr>
          <p:cNvPr id="121" name="Oval 120"/>
          <p:cNvSpPr/>
          <p:nvPr/>
        </p:nvSpPr>
        <p:spPr>
          <a:xfrm>
            <a:off x="251520" y="6165304"/>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22" name="Straight Connector 121"/>
          <p:cNvCxnSpPr>
            <a:stCxn id="114" idx="4"/>
            <a:endCxn id="121" idx="0"/>
          </p:cNvCxnSpPr>
          <p:nvPr/>
        </p:nvCxnSpPr>
        <p:spPr>
          <a:xfrm>
            <a:off x="719572" y="5733256"/>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763688" y="479715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5328">
            <a:off x="2855620" y="4695801"/>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600-699</a:t>
            </a:r>
            <a:endParaRPr lang="en-IN" sz="1600" dirty="0">
              <a:latin typeface="Calibri" pitchFamily="34" charset="0"/>
              <a:cs typeface="Calibri" pitchFamily="34" charset="0"/>
            </a:endParaRPr>
          </a:p>
        </p:txBody>
      </p:sp>
      <p:sp>
        <p:nvSpPr>
          <p:cNvPr id="52" name="TextBox 51"/>
          <p:cNvSpPr txBox="1"/>
          <p:nvPr/>
        </p:nvSpPr>
        <p:spPr>
          <a:xfrm rot="21367939">
            <a:off x="2349940" y="4977211"/>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53" name="Straight Arrow Connector 52"/>
          <p:cNvCxnSpPr/>
          <p:nvPr/>
        </p:nvCxnSpPr>
        <p:spPr>
          <a:xfrm flipH="1">
            <a:off x="1763688" y="5157192"/>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nvGraphicFramePr>
        <p:xfrm>
          <a:off x="4932040" y="5733256"/>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mj-lt"/>
                        </a:rPr>
                        <a:t>600-699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3" name="TextBox 72"/>
          <p:cNvSpPr txBox="1"/>
          <p:nvPr/>
        </p:nvSpPr>
        <p:spPr>
          <a:xfrm>
            <a:off x="1845884" y="5409260"/>
            <a:ext cx="1718004" cy="338554"/>
          </a:xfrm>
          <a:prstGeom prst="rect">
            <a:avLst/>
          </a:prstGeom>
          <a:noFill/>
        </p:spPr>
        <p:txBody>
          <a:bodyPr wrap="square" rtlCol="0">
            <a:spAutoFit/>
          </a:bodyPr>
          <a:lstStyle/>
          <a:p>
            <a:r>
              <a:rPr lang="en-US" sz="1600" b="1" dirty="0" smtClean="0">
                <a:latin typeface="Calibri" pitchFamily="34" charset="0"/>
                <a:cs typeface="Calibri" pitchFamily="34" charset="0"/>
              </a:rPr>
              <a:t>fast retransmit</a:t>
            </a:r>
            <a:endParaRPr lang="en-IN" sz="1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1+#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500" fill="hold"/>
                                        <p:tgtEl>
                                          <p:spTgt spid="79"/>
                                        </p:tgtEl>
                                        <p:attrNameLst>
                                          <p:attrName>ppt_x</p:attrName>
                                        </p:attrNameLst>
                                      </p:cBhvr>
                                      <p:tavLst>
                                        <p:tav tm="0">
                                          <p:val>
                                            <p:strVal val="0-#ppt_w/2"/>
                                          </p:val>
                                        </p:tav>
                                        <p:tav tm="100000">
                                          <p:val>
                                            <p:strVal val="#ppt_x"/>
                                          </p:val>
                                        </p:tav>
                                      </p:tavLst>
                                    </p:anim>
                                    <p:anim calcmode="lin" valueType="num">
                                      <p:cBhvr additive="base">
                                        <p:cTn id="32"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ppt_x"/>
                                          </p:val>
                                        </p:tav>
                                        <p:tav tm="100000">
                                          <p:val>
                                            <p:strVal val="#ppt_x"/>
                                          </p:val>
                                        </p:tav>
                                      </p:tavLst>
                                    </p:anim>
                                    <p:anim calcmode="lin" valueType="num">
                                      <p:cBhvr additive="base">
                                        <p:cTn id="3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ppt_x"/>
                                          </p:val>
                                        </p:tav>
                                        <p:tav tm="100000">
                                          <p:val>
                                            <p:strVal val="#ppt_x"/>
                                          </p:val>
                                        </p:tav>
                                      </p:tavLst>
                                    </p:anim>
                                    <p:anim calcmode="lin" valueType="num">
                                      <p:cBhvr additive="base">
                                        <p:cTn id="44"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additive="base">
                                        <p:cTn id="49" dur="500" fill="hold"/>
                                        <p:tgtEl>
                                          <p:spTgt spid="82"/>
                                        </p:tgtEl>
                                        <p:attrNameLst>
                                          <p:attrName>ppt_x</p:attrName>
                                        </p:attrNameLst>
                                      </p:cBhvr>
                                      <p:tavLst>
                                        <p:tav tm="0">
                                          <p:val>
                                            <p:strVal val="1+#ppt_w/2"/>
                                          </p:val>
                                        </p:tav>
                                        <p:tav tm="100000">
                                          <p:val>
                                            <p:strVal val="#ppt_x"/>
                                          </p:val>
                                        </p:tav>
                                      </p:tavLst>
                                    </p:anim>
                                    <p:anim calcmode="lin" valueType="num">
                                      <p:cBhvr additive="base">
                                        <p:cTn id="50"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
                                        </p:tgtEl>
                                        <p:attrNameLst>
                                          <p:attrName>style.visibility</p:attrName>
                                        </p:attrNameLst>
                                      </p:cBhvr>
                                      <p:to>
                                        <p:strVal val="visible"/>
                                      </p:to>
                                    </p:set>
                                    <p:anim calcmode="lin" valueType="num">
                                      <p:cBhvr additive="base">
                                        <p:cTn id="55" dur="500" fill="hold"/>
                                        <p:tgtEl>
                                          <p:spTgt spid="86"/>
                                        </p:tgtEl>
                                        <p:attrNameLst>
                                          <p:attrName>ppt_x</p:attrName>
                                        </p:attrNameLst>
                                      </p:cBhvr>
                                      <p:tavLst>
                                        <p:tav tm="0">
                                          <p:val>
                                            <p:strVal val="#ppt_x"/>
                                          </p:val>
                                        </p:tav>
                                        <p:tav tm="100000">
                                          <p:val>
                                            <p:strVal val="#ppt_x"/>
                                          </p:val>
                                        </p:tav>
                                      </p:tavLst>
                                    </p:anim>
                                    <p:anim calcmode="lin" valueType="num">
                                      <p:cBhvr additive="base">
                                        <p:cTn id="5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6"/>
                                        </p:tgtEl>
                                        <p:attrNameLst>
                                          <p:attrName>style.visibility</p:attrName>
                                        </p:attrNameLst>
                                      </p:cBhvr>
                                      <p:to>
                                        <p:strVal val="visible"/>
                                      </p:to>
                                    </p:set>
                                    <p:anim calcmode="lin" valueType="num">
                                      <p:cBhvr additive="base">
                                        <p:cTn id="61" dur="500" fill="hold"/>
                                        <p:tgtEl>
                                          <p:spTgt spid="106"/>
                                        </p:tgtEl>
                                        <p:attrNameLst>
                                          <p:attrName>ppt_x</p:attrName>
                                        </p:attrNameLst>
                                      </p:cBhvr>
                                      <p:tavLst>
                                        <p:tav tm="0">
                                          <p:val>
                                            <p:strVal val="#ppt_x"/>
                                          </p:val>
                                        </p:tav>
                                        <p:tav tm="100000">
                                          <p:val>
                                            <p:strVal val="#ppt_x"/>
                                          </p:val>
                                        </p:tav>
                                      </p:tavLst>
                                    </p:anim>
                                    <p:anim calcmode="lin" valueType="num">
                                      <p:cBhvr additive="base">
                                        <p:cTn id="62"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04"/>
                                        </p:tgtEl>
                                        <p:attrNameLst>
                                          <p:attrName>style.visibility</p:attrName>
                                        </p:attrNameLst>
                                      </p:cBhvr>
                                      <p:to>
                                        <p:strVal val="visible"/>
                                      </p:to>
                                    </p:set>
                                    <p:anim calcmode="lin" valueType="num">
                                      <p:cBhvr additive="base">
                                        <p:cTn id="67" dur="500" fill="hold"/>
                                        <p:tgtEl>
                                          <p:spTgt spid="104"/>
                                        </p:tgtEl>
                                        <p:attrNameLst>
                                          <p:attrName>ppt_x</p:attrName>
                                        </p:attrNameLst>
                                      </p:cBhvr>
                                      <p:tavLst>
                                        <p:tav tm="0">
                                          <p:val>
                                            <p:strVal val="1+#ppt_w/2"/>
                                          </p:val>
                                        </p:tav>
                                        <p:tav tm="100000">
                                          <p:val>
                                            <p:strVal val="#ppt_x"/>
                                          </p:val>
                                        </p:tav>
                                      </p:tavLst>
                                    </p:anim>
                                    <p:anim calcmode="lin" valueType="num">
                                      <p:cBhvr additive="base">
                                        <p:cTn id="68"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additive="base">
                                        <p:cTn id="73" dur="500" fill="hold"/>
                                        <p:tgtEl>
                                          <p:spTgt spid="103"/>
                                        </p:tgtEl>
                                        <p:attrNameLst>
                                          <p:attrName>ppt_x</p:attrName>
                                        </p:attrNameLst>
                                      </p:cBhvr>
                                      <p:tavLst>
                                        <p:tav tm="0">
                                          <p:val>
                                            <p:strVal val="1+#ppt_w/2"/>
                                          </p:val>
                                        </p:tav>
                                        <p:tav tm="100000">
                                          <p:val>
                                            <p:strVal val="#ppt_x"/>
                                          </p:val>
                                        </p:tav>
                                      </p:tavLst>
                                    </p:anim>
                                    <p:anim calcmode="lin" valueType="num">
                                      <p:cBhvr additive="base">
                                        <p:cTn id="74" dur="500" fill="hold"/>
                                        <p:tgtEl>
                                          <p:spTgt spid="10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additive="base">
                                        <p:cTn id="79" dur="500" fill="hold"/>
                                        <p:tgtEl>
                                          <p:spTgt spid="90"/>
                                        </p:tgtEl>
                                        <p:attrNameLst>
                                          <p:attrName>ppt_x</p:attrName>
                                        </p:attrNameLst>
                                      </p:cBhvr>
                                      <p:tavLst>
                                        <p:tav tm="0">
                                          <p:val>
                                            <p:strVal val="0-#ppt_w/2"/>
                                          </p:val>
                                        </p:tav>
                                        <p:tav tm="100000">
                                          <p:val>
                                            <p:strVal val="#ppt_x"/>
                                          </p:val>
                                        </p:tav>
                                      </p:tavLst>
                                    </p:anim>
                                    <p:anim calcmode="lin" valueType="num">
                                      <p:cBhvr additive="base">
                                        <p:cTn id="8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7"/>
                                        </p:tgtEl>
                                        <p:attrNameLst>
                                          <p:attrName>style.visibility</p:attrName>
                                        </p:attrNameLst>
                                      </p:cBhvr>
                                      <p:to>
                                        <p:strVal val="visible"/>
                                      </p:to>
                                    </p:set>
                                    <p:anim calcmode="lin" valueType="num">
                                      <p:cBhvr additive="base">
                                        <p:cTn id="85" dur="500" fill="hold"/>
                                        <p:tgtEl>
                                          <p:spTgt spid="87"/>
                                        </p:tgtEl>
                                        <p:attrNameLst>
                                          <p:attrName>ppt_x</p:attrName>
                                        </p:attrNameLst>
                                      </p:cBhvr>
                                      <p:tavLst>
                                        <p:tav tm="0">
                                          <p:val>
                                            <p:strVal val="#ppt_x"/>
                                          </p:val>
                                        </p:tav>
                                        <p:tav tm="100000">
                                          <p:val>
                                            <p:strVal val="#ppt_x"/>
                                          </p:val>
                                        </p:tav>
                                      </p:tavLst>
                                    </p:anim>
                                    <p:anim calcmode="lin" valueType="num">
                                      <p:cBhvr additive="base">
                                        <p:cTn id="86"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cBhvr additive="base">
                                        <p:cTn id="91" dur="500" fill="hold"/>
                                        <p:tgtEl>
                                          <p:spTgt spid="92"/>
                                        </p:tgtEl>
                                        <p:attrNameLst>
                                          <p:attrName>ppt_x</p:attrName>
                                        </p:attrNameLst>
                                      </p:cBhvr>
                                      <p:tavLst>
                                        <p:tav tm="0">
                                          <p:val>
                                            <p:strVal val="1+#ppt_w/2"/>
                                          </p:val>
                                        </p:tav>
                                        <p:tav tm="100000">
                                          <p:val>
                                            <p:strVal val="#ppt_x"/>
                                          </p:val>
                                        </p:tav>
                                      </p:tavLst>
                                    </p:anim>
                                    <p:anim calcmode="lin" valueType="num">
                                      <p:cBhvr additive="base">
                                        <p:cTn id="92"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93"/>
                                        </p:tgtEl>
                                        <p:attrNameLst>
                                          <p:attrName>style.visibility</p:attrName>
                                        </p:attrNameLst>
                                      </p:cBhvr>
                                      <p:to>
                                        <p:strVal val="visible"/>
                                      </p:to>
                                    </p:set>
                                    <p:anim calcmode="lin" valueType="num">
                                      <p:cBhvr additive="base">
                                        <p:cTn id="97" dur="500" fill="hold"/>
                                        <p:tgtEl>
                                          <p:spTgt spid="93"/>
                                        </p:tgtEl>
                                        <p:attrNameLst>
                                          <p:attrName>ppt_x</p:attrName>
                                        </p:attrNameLst>
                                      </p:cBhvr>
                                      <p:tavLst>
                                        <p:tav tm="0">
                                          <p:val>
                                            <p:strVal val="0-#ppt_w/2"/>
                                          </p:val>
                                        </p:tav>
                                        <p:tav tm="100000">
                                          <p:val>
                                            <p:strVal val="#ppt_x"/>
                                          </p:val>
                                        </p:tav>
                                      </p:tavLst>
                                    </p:anim>
                                    <p:anim calcmode="lin" valueType="num">
                                      <p:cBhvr additive="base">
                                        <p:cTn id="98"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8"/>
                                        </p:tgtEl>
                                        <p:attrNameLst>
                                          <p:attrName>style.visibility</p:attrName>
                                        </p:attrNameLst>
                                      </p:cBhvr>
                                      <p:to>
                                        <p:strVal val="visible"/>
                                      </p:to>
                                    </p:set>
                                    <p:anim calcmode="lin" valueType="num">
                                      <p:cBhvr additive="base">
                                        <p:cTn id="103" dur="500" fill="hold"/>
                                        <p:tgtEl>
                                          <p:spTgt spid="88"/>
                                        </p:tgtEl>
                                        <p:attrNameLst>
                                          <p:attrName>ppt_x</p:attrName>
                                        </p:attrNameLst>
                                      </p:cBhvr>
                                      <p:tavLst>
                                        <p:tav tm="0">
                                          <p:val>
                                            <p:strVal val="#ppt_x"/>
                                          </p:val>
                                        </p:tav>
                                        <p:tav tm="100000">
                                          <p:val>
                                            <p:strVal val="#ppt_x"/>
                                          </p:val>
                                        </p:tav>
                                      </p:tavLst>
                                    </p:anim>
                                    <p:anim calcmode="lin" valueType="num">
                                      <p:cBhvr additive="base">
                                        <p:cTn id="10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94"/>
                                        </p:tgtEl>
                                        <p:attrNameLst>
                                          <p:attrName>style.visibility</p:attrName>
                                        </p:attrNameLst>
                                      </p:cBhvr>
                                      <p:to>
                                        <p:strVal val="visible"/>
                                      </p:to>
                                    </p:set>
                                    <p:anim calcmode="lin" valueType="num">
                                      <p:cBhvr additive="base">
                                        <p:cTn id="109" dur="500" fill="hold"/>
                                        <p:tgtEl>
                                          <p:spTgt spid="94"/>
                                        </p:tgtEl>
                                        <p:attrNameLst>
                                          <p:attrName>ppt_x</p:attrName>
                                        </p:attrNameLst>
                                      </p:cBhvr>
                                      <p:tavLst>
                                        <p:tav tm="0">
                                          <p:val>
                                            <p:strVal val="#ppt_x"/>
                                          </p:val>
                                        </p:tav>
                                        <p:tav tm="100000">
                                          <p:val>
                                            <p:strVal val="#ppt_x"/>
                                          </p:val>
                                        </p:tav>
                                      </p:tavLst>
                                    </p:anim>
                                    <p:anim calcmode="lin" valueType="num">
                                      <p:cBhvr additive="base">
                                        <p:cTn id="110"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nodeType="clickEffect">
                                  <p:stCondLst>
                                    <p:cond delay="0"/>
                                  </p:stCondLst>
                                  <p:childTnLst>
                                    <p:set>
                                      <p:cBhvr>
                                        <p:cTn id="114" dur="1" fill="hold">
                                          <p:stCondLst>
                                            <p:cond delay="0"/>
                                          </p:stCondLst>
                                        </p:cTn>
                                        <p:tgtEl>
                                          <p:spTgt spid="95"/>
                                        </p:tgtEl>
                                        <p:attrNameLst>
                                          <p:attrName>style.visibility</p:attrName>
                                        </p:attrNameLst>
                                      </p:cBhvr>
                                      <p:to>
                                        <p:strVal val="visible"/>
                                      </p:to>
                                    </p:set>
                                    <p:anim calcmode="lin" valueType="num">
                                      <p:cBhvr additive="base">
                                        <p:cTn id="115" dur="500" fill="hold"/>
                                        <p:tgtEl>
                                          <p:spTgt spid="95"/>
                                        </p:tgtEl>
                                        <p:attrNameLst>
                                          <p:attrName>ppt_x</p:attrName>
                                        </p:attrNameLst>
                                      </p:cBhvr>
                                      <p:tavLst>
                                        <p:tav tm="0">
                                          <p:val>
                                            <p:strVal val="1+#ppt_w/2"/>
                                          </p:val>
                                        </p:tav>
                                        <p:tav tm="100000">
                                          <p:val>
                                            <p:strVal val="#ppt_x"/>
                                          </p:val>
                                        </p:tav>
                                      </p:tavLst>
                                    </p:anim>
                                    <p:anim calcmode="lin" valueType="num">
                                      <p:cBhvr additive="base">
                                        <p:cTn id="116"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96"/>
                                        </p:tgtEl>
                                        <p:attrNameLst>
                                          <p:attrName>style.visibility</p:attrName>
                                        </p:attrNameLst>
                                      </p:cBhvr>
                                      <p:to>
                                        <p:strVal val="visible"/>
                                      </p:to>
                                    </p:set>
                                    <p:anim calcmode="lin" valueType="num">
                                      <p:cBhvr additive="base">
                                        <p:cTn id="121" dur="500" fill="hold"/>
                                        <p:tgtEl>
                                          <p:spTgt spid="96"/>
                                        </p:tgtEl>
                                        <p:attrNameLst>
                                          <p:attrName>ppt_x</p:attrName>
                                        </p:attrNameLst>
                                      </p:cBhvr>
                                      <p:tavLst>
                                        <p:tav tm="0">
                                          <p:val>
                                            <p:strVal val="#ppt_x"/>
                                          </p:val>
                                        </p:tav>
                                        <p:tav tm="100000">
                                          <p:val>
                                            <p:strVal val="#ppt_x"/>
                                          </p:val>
                                        </p:tav>
                                      </p:tavLst>
                                    </p:anim>
                                    <p:anim calcmode="lin" valueType="num">
                                      <p:cBhvr additive="base">
                                        <p:cTn id="122"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0-#ppt_w/2"/>
                                          </p:val>
                                        </p:tav>
                                        <p:tav tm="100000">
                                          <p:val>
                                            <p:strVal val="#ppt_x"/>
                                          </p:val>
                                        </p:tav>
                                      </p:tavLst>
                                    </p:anim>
                                    <p:anim calcmode="lin" valueType="num">
                                      <p:cBhvr additive="base">
                                        <p:cTn id="128"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anim calcmode="lin" valueType="num">
                                      <p:cBhvr additive="base">
                                        <p:cTn id="133" dur="500" fill="hold"/>
                                        <p:tgtEl>
                                          <p:spTgt spid="89"/>
                                        </p:tgtEl>
                                        <p:attrNameLst>
                                          <p:attrName>ppt_x</p:attrName>
                                        </p:attrNameLst>
                                      </p:cBhvr>
                                      <p:tavLst>
                                        <p:tav tm="0">
                                          <p:val>
                                            <p:strVal val="#ppt_x"/>
                                          </p:val>
                                        </p:tav>
                                        <p:tav tm="100000">
                                          <p:val>
                                            <p:strVal val="#ppt_x"/>
                                          </p:val>
                                        </p:tav>
                                      </p:tavLst>
                                    </p:anim>
                                    <p:anim calcmode="lin" valueType="num">
                                      <p:cBhvr additive="base">
                                        <p:cTn id="13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98"/>
                                        </p:tgtEl>
                                        <p:attrNameLst>
                                          <p:attrName>style.visibility</p:attrName>
                                        </p:attrNameLst>
                                      </p:cBhvr>
                                      <p:to>
                                        <p:strVal val="visible"/>
                                      </p:to>
                                    </p:set>
                                    <p:anim calcmode="lin" valueType="num">
                                      <p:cBhvr additive="base">
                                        <p:cTn id="139" dur="500" fill="hold"/>
                                        <p:tgtEl>
                                          <p:spTgt spid="98"/>
                                        </p:tgtEl>
                                        <p:attrNameLst>
                                          <p:attrName>ppt_x</p:attrName>
                                        </p:attrNameLst>
                                      </p:cBhvr>
                                      <p:tavLst>
                                        <p:tav tm="0">
                                          <p:val>
                                            <p:strVal val="#ppt_x"/>
                                          </p:val>
                                        </p:tav>
                                        <p:tav tm="100000">
                                          <p:val>
                                            <p:strVal val="#ppt_x"/>
                                          </p:val>
                                        </p:tav>
                                      </p:tavLst>
                                    </p:anim>
                                    <p:anim calcmode="lin" valueType="num">
                                      <p:cBhvr additive="base">
                                        <p:cTn id="14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nodeType="clickEffect">
                                  <p:stCondLst>
                                    <p:cond delay="0"/>
                                  </p:stCondLst>
                                  <p:childTnLst>
                                    <p:set>
                                      <p:cBhvr>
                                        <p:cTn id="144" dur="1" fill="hold">
                                          <p:stCondLst>
                                            <p:cond delay="0"/>
                                          </p:stCondLst>
                                        </p:cTn>
                                        <p:tgtEl>
                                          <p:spTgt spid="100"/>
                                        </p:tgtEl>
                                        <p:attrNameLst>
                                          <p:attrName>style.visibility</p:attrName>
                                        </p:attrNameLst>
                                      </p:cBhvr>
                                      <p:to>
                                        <p:strVal val="visible"/>
                                      </p:to>
                                    </p:set>
                                    <p:anim calcmode="lin" valueType="num">
                                      <p:cBhvr additive="base">
                                        <p:cTn id="145" dur="500" fill="hold"/>
                                        <p:tgtEl>
                                          <p:spTgt spid="100"/>
                                        </p:tgtEl>
                                        <p:attrNameLst>
                                          <p:attrName>ppt_x</p:attrName>
                                        </p:attrNameLst>
                                      </p:cBhvr>
                                      <p:tavLst>
                                        <p:tav tm="0">
                                          <p:val>
                                            <p:strVal val="1+#ppt_w/2"/>
                                          </p:val>
                                        </p:tav>
                                        <p:tav tm="100000">
                                          <p:val>
                                            <p:strVal val="#ppt_x"/>
                                          </p:val>
                                        </p:tav>
                                      </p:tavLst>
                                    </p:anim>
                                    <p:anim calcmode="lin" valueType="num">
                                      <p:cBhvr additive="base">
                                        <p:cTn id="146"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99"/>
                                        </p:tgtEl>
                                        <p:attrNameLst>
                                          <p:attrName>style.visibility</p:attrName>
                                        </p:attrNameLst>
                                      </p:cBhvr>
                                      <p:to>
                                        <p:strVal val="visible"/>
                                      </p:to>
                                    </p:set>
                                    <p:anim calcmode="lin" valueType="num">
                                      <p:cBhvr additive="base">
                                        <p:cTn id="151" dur="500" fill="hold"/>
                                        <p:tgtEl>
                                          <p:spTgt spid="99"/>
                                        </p:tgtEl>
                                        <p:attrNameLst>
                                          <p:attrName>ppt_x</p:attrName>
                                        </p:attrNameLst>
                                      </p:cBhvr>
                                      <p:tavLst>
                                        <p:tav tm="0">
                                          <p:val>
                                            <p:strVal val="#ppt_x"/>
                                          </p:val>
                                        </p:tav>
                                        <p:tav tm="100000">
                                          <p:val>
                                            <p:strVal val="#ppt_x"/>
                                          </p:val>
                                        </p:tav>
                                      </p:tavLst>
                                    </p:anim>
                                    <p:anim calcmode="lin" valueType="num">
                                      <p:cBhvr additive="base">
                                        <p:cTn id="15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nodeType="clickEffect">
                                  <p:stCondLst>
                                    <p:cond delay="0"/>
                                  </p:stCondLst>
                                  <p:childTnLst>
                                    <p:set>
                                      <p:cBhvr>
                                        <p:cTn id="156" dur="1" fill="hold">
                                          <p:stCondLst>
                                            <p:cond delay="0"/>
                                          </p:stCondLst>
                                        </p:cTn>
                                        <p:tgtEl>
                                          <p:spTgt spid="47"/>
                                        </p:tgtEl>
                                        <p:attrNameLst>
                                          <p:attrName>style.visibility</p:attrName>
                                        </p:attrNameLst>
                                      </p:cBhvr>
                                      <p:to>
                                        <p:strVal val="visible"/>
                                      </p:to>
                                    </p:set>
                                    <p:anim calcmode="lin" valueType="num">
                                      <p:cBhvr additive="base">
                                        <p:cTn id="157" dur="500" fill="hold"/>
                                        <p:tgtEl>
                                          <p:spTgt spid="47"/>
                                        </p:tgtEl>
                                        <p:attrNameLst>
                                          <p:attrName>ppt_x</p:attrName>
                                        </p:attrNameLst>
                                      </p:cBhvr>
                                      <p:tavLst>
                                        <p:tav tm="0">
                                          <p:val>
                                            <p:strVal val="0-#ppt_w/2"/>
                                          </p:val>
                                        </p:tav>
                                        <p:tav tm="100000">
                                          <p:val>
                                            <p:strVal val="#ppt_x"/>
                                          </p:val>
                                        </p:tav>
                                      </p:tavLst>
                                    </p:anim>
                                    <p:anim calcmode="lin" valueType="num">
                                      <p:cBhvr additive="base">
                                        <p:cTn id="158"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8"/>
                                        </p:tgtEl>
                                        <p:attrNameLst>
                                          <p:attrName>style.visibility</p:attrName>
                                        </p:attrNameLst>
                                      </p:cBhvr>
                                      <p:to>
                                        <p:strVal val="visible"/>
                                      </p:to>
                                    </p:set>
                                    <p:anim calcmode="lin" valueType="num">
                                      <p:cBhvr additive="base">
                                        <p:cTn id="163" dur="500" fill="hold"/>
                                        <p:tgtEl>
                                          <p:spTgt spid="48"/>
                                        </p:tgtEl>
                                        <p:attrNameLst>
                                          <p:attrName>ppt_x</p:attrName>
                                        </p:attrNameLst>
                                      </p:cBhvr>
                                      <p:tavLst>
                                        <p:tav tm="0">
                                          <p:val>
                                            <p:strVal val="#ppt_x"/>
                                          </p:val>
                                        </p:tav>
                                        <p:tav tm="100000">
                                          <p:val>
                                            <p:strVal val="#ppt_x"/>
                                          </p:val>
                                        </p:tav>
                                      </p:tavLst>
                                    </p:anim>
                                    <p:anim calcmode="lin" valueType="num">
                                      <p:cBhvr additive="base">
                                        <p:cTn id="16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117"/>
                                        </p:tgtEl>
                                        <p:attrNameLst>
                                          <p:attrName>style.visibility</p:attrName>
                                        </p:attrNameLst>
                                      </p:cBhvr>
                                      <p:to>
                                        <p:strVal val="visible"/>
                                      </p:to>
                                    </p:set>
                                    <p:anim calcmode="lin" valueType="num">
                                      <p:cBhvr additive="base">
                                        <p:cTn id="169" dur="500" fill="hold"/>
                                        <p:tgtEl>
                                          <p:spTgt spid="117"/>
                                        </p:tgtEl>
                                        <p:attrNameLst>
                                          <p:attrName>ppt_x</p:attrName>
                                        </p:attrNameLst>
                                      </p:cBhvr>
                                      <p:tavLst>
                                        <p:tav tm="0">
                                          <p:val>
                                            <p:strVal val="#ppt_x"/>
                                          </p:val>
                                        </p:tav>
                                        <p:tav tm="100000">
                                          <p:val>
                                            <p:strVal val="#ppt_x"/>
                                          </p:val>
                                        </p:tav>
                                      </p:tavLst>
                                    </p:anim>
                                    <p:anim calcmode="lin" valueType="num">
                                      <p:cBhvr additive="base">
                                        <p:cTn id="170"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2" fill="hold" nodeType="click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500" fill="hold"/>
                                        <p:tgtEl>
                                          <p:spTgt spid="53"/>
                                        </p:tgtEl>
                                        <p:attrNameLst>
                                          <p:attrName>ppt_x</p:attrName>
                                        </p:attrNameLst>
                                      </p:cBhvr>
                                      <p:tavLst>
                                        <p:tav tm="0">
                                          <p:val>
                                            <p:strVal val="1+#ppt_w/2"/>
                                          </p:val>
                                        </p:tav>
                                        <p:tav tm="100000">
                                          <p:val>
                                            <p:strVal val="#ppt_x"/>
                                          </p:val>
                                        </p:tav>
                                      </p:tavLst>
                                    </p:anim>
                                    <p:anim calcmode="lin" valueType="num">
                                      <p:cBhvr additive="base">
                                        <p:cTn id="176"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2"/>
                                        </p:tgtEl>
                                        <p:attrNameLst>
                                          <p:attrName>style.visibility</p:attrName>
                                        </p:attrNameLst>
                                      </p:cBhvr>
                                      <p:to>
                                        <p:strVal val="visible"/>
                                      </p:to>
                                    </p:set>
                                    <p:anim calcmode="lin" valueType="num">
                                      <p:cBhvr additive="base">
                                        <p:cTn id="181" dur="500" fill="hold"/>
                                        <p:tgtEl>
                                          <p:spTgt spid="52"/>
                                        </p:tgtEl>
                                        <p:attrNameLst>
                                          <p:attrName>ppt_x</p:attrName>
                                        </p:attrNameLst>
                                      </p:cBhvr>
                                      <p:tavLst>
                                        <p:tav tm="0">
                                          <p:val>
                                            <p:strVal val="#ppt_x"/>
                                          </p:val>
                                        </p:tav>
                                        <p:tav tm="100000">
                                          <p:val>
                                            <p:strVal val="#ppt_x"/>
                                          </p:val>
                                        </p:tav>
                                      </p:tavLst>
                                    </p:anim>
                                    <p:anim calcmode="lin" valueType="num">
                                      <p:cBhvr additive="base">
                                        <p:cTn id="18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111"/>
                                        </p:tgtEl>
                                        <p:attrNameLst>
                                          <p:attrName>style.visibility</p:attrName>
                                        </p:attrNameLst>
                                      </p:cBhvr>
                                      <p:to>
                                        <p:strVal val="visible"/>
                                      </p:to>
                                    </p:set>
                                    <p:anim calcmode="lin" valueType="num">
                                      <p:cBhvr additive="base">
                                        <p:cTn id="187" dur="500" fill="hold"/>
                                        <p:tgtEl>
                                          <p:spTgt spid="111"/>
                                        </p:tgtEl>
                                        <p:attrNameLst>
                                          <p:attrName>ppt_x</p:attrName>
                                        </p:attrNameLst>
                                      </p:cBhvr>
                                      <p:tavLst>
                                        <p:tav tm="0">
                                          <p:val>
                                            <p:strVal val="#ppt_x"/>
                                          </p:val>
                                        </p:tav>
                                        <p:tav tm="100000">
                                          <p:val>
                                            <p:strVal val="#ppt_x"/>
                                          </p:val>
                                        </p:tav>
                                      </p:tavLst>
                                    </p:anim>
                                    <p:anim calcmode="lin" valueType="num">
                                      <p:cBhvr additive="base">
                                        <p:cTn id="18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2" fill="hold" grpId="0" nodeType="click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additive="base">
                                        <p:cTn id="193" dur="500" fill="hold"/>
                                        <p:tgtEl>
                                          <p:spTgt spid="114"/>
                                        </p:tgtEl>
                                        <p:attrNameLst>
                                          <p:attrName>ppt_x</p:attrName>
                                        </p:attrNameLst>
                                      </p:cBhvr>
                                      <p:tavLst>
                                        <p:tav tm="0">
                                          <p:val>
                                            <p:strVal val="1+#ppt_w/2"/>
                                          </p:val>
                                        </p:tav>
                                        <p:tav tm="100000">
                                          <p:val>
                                            <p:strVal val="#ppt_x"/>
                                          </p:val>
                                        </p:tav>
                                      </p:tavLst>
                                    </p:anim>
                                    <p:anim calcmode="lin" valueType="num">
                                      <p:cBhvr additive="base">
                                        <p:cTn id="194"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73"/>
                                        </p:tgtEl>
                                        <p:attrNameLst>
                                          <p:attrName>style.visibility</p:attrName>
                                        </p:attrNameLst>
                                      </p:cBhvr>
                                      <p:to>
                                        <p:strVal val="visible"/>
                                      </p:to>
                                    </p:set>
                                    <p:anim calcmode="lin" valueType="num">
                                      <p:cBhvr additive="base">
                                        <p:cTn id="199" dur="500" fill="hold"/>
                                        <p:tgtEl>
                                          <p:spTgt spid="73"/>
                                        </p:tgtEl>
                                        <p:attrNameLst>
                                          <p:attrName>ppt_x</p:attrName>
                                        </p:attrNameLst>
                                      </p:cBhvr>
                                      <p:tavLst>
                                        <p:tav tm="0">
                                          <p:val>
                                            <p:strVal val="#ppt_x"/>
                                          </p:val>
                                        </p:tav>
                                        <p:tav tm="100000">
                                          <p:val>
                                            <p:strVal val="#ppt_x"/>
                                          </p:val>
                                        </p:tav>
                                      </p:tavLst>
                                    </p:anim>
                                    <p:anim calcmode="lin" valueType="num">
                                      <p:cBhvr additive="base">
                                        <p:cTn id="20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8" fill="hold" nodeType="clickEffect">
                                  <p:stCondLst>
                                    <p:cond delay="0"/>
                                  </p:stCondLst>
                                  <p:childTnLst>
                                    <p:set>
                                      <p:cBhvr>
                                        <p:cTn id="204" dur="1" fill="hold">
                                          <p:stCondLst>
                                            <p:cond delay="0"/>
                                          </p:stCondLst>
                                        </p:cTn>
                                        <p:tgtEl>
                                          <p:spTgt spid="115"/>
                                        </p:tgtEl>
                                        <p:attrNameLst>
                                          <p:attrName>style.visibility</p:attrName>
                                        </p:attrNameLst>
                                      </p:cBhvr>
                                      <p:to>
                                        <p:strVal val="visible"/>
                                      </p:to>
                                    </p:set>
                                    <p:anim calcmode="lin" valueType="num">
                                      <p:cBhvr additive="base">
                                        <p:cTn id="205" dur="500" fill="hold"/>
                                        <p:tgtEl>
                                          <p:spTgt spid="115"/>
                                        </p:tgtEl>
                                        <p:attrNameLst>
                                          <p:attrName>ppt_x</p:attrName>
                                        </p:attrNameLst>
                                      </p:cBhvr>
                                      <p:tavLst>
                                        <p:tav tm="0">
                                          <p:val>
                                            <p:strVal val="0-#ppt_w/2"/>
                                          </p:val>
                                        </p:tav>
                                        <p:tav tm="100000">
                                          <p:val>
                                            <p:strVal val="#ppt_x"/>
                                          </p:val>
                                        </p:tav>
                                      </p:tavLst>
                                    </p:anim>
                                    <p:anim calcmode="lin" valueType="num">
                                      <p:cBhvr additive="base">
                                        <p:cTn id="20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116"/>
                                        </p:tgtEl>
                                        <p:attrNameLst>
                                          <p:attrName>style.visibility</p:attrName>
                                        </p:attrNameLst>
                                      </p:cBhvr>
                                      <p:to>
                                        <p:strVal val="visible"/>
                                      </p:to>
                                    </p:set>
                                    <p:anim calcmode="lin" valueType="num">
                                      <p:cBhvr additive="base">
                                        <p:cTn id="211" dur="500" fill="hold"/>
                                        <p:tgtEl>
                                          <p:spTgt spid="116"/>
                                        </p:tgtEl>
                                        <p:attrNameLst>
                                          <p:attrName>ppt_x</p:attrName>
                                        </p:attrNameLst>
                                      </p:cBhvr>
                                      <p:tavLst>
                                        <p:tav tm="0">
                                          <p:val>
                                            <p:strVal val="#ppt_x"/>
                                          </p:val>
                                        </p:tav>
                                        <p:tav tm="100000">
                                          <p:val>
                                            <p:strVal val="#ppt_x"/>
                                          </p:val>
                                        </p:tav>
                                      </p:tavLst>
                                    </p:anim>
                                    <p:anim calcmode="lin" valueType="num">
                                      <p:cBhvr additive="base">
                                        <p:cTn id="21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nodeType="clickEffect">
                                  <p:stCondLst>
                                    <p:cond delay="0"/>
                                  </p:stCondLst>
                                  <p:childTnLst>
                                    <p:set>
                                      <p:cBhvr>
                                        <p:cTn id="216" dur="1" fill="hold">
                                          <p:stCondLst>
                                            <p:cond delay="0"/>
                                          </p:stCondLst>
                                        </p:cTn>
                                        <p:tgtEl>
                                          <p:spTgt spid="69"/>
                                        </p:tgtEl>
                                        <p:attrNameLst>
                                          <p:attrName>style.visibility</p:attrName>
                                        </p:attrNameLst>
                                      </p:cBhvr>
                                      <p:to>
                                        <p:strVal val="visible"/>
                                      </p:to>
                                    </p:set>
                                    <p:anim calcmode="lin" valueType="num">
                                      <p:cBhvr additive="base">
                                        <p:cTn id="217" dur="500" fill="hold"/>
                                        <p:tgtEl>
                                          <p:spTgt spid="69"/>
                                        </p:tgtEl>
                                        <p:attrNameLst>
                                          <p:attrName>ppt_x</p:attrName>
                                        </p:attrNameLst>
                                      </p:cBhvr>
                                      <p:tavLst>
                                        <p:tav tm="0">
                                          <p:val>
                                            <p:strVal val="#ppt_x"/>
                                          </p:val>
                                        </p:tav>
                                        <p:tav tm="100000">
                                          <p:val>
                                            <p:strVal val="#ppt_x"/>
                                          </p:val>
                                        </p:tav>
                                      </p:tavLst>
                                    </p:anim>
                                    <p:anim calcmode="lin" valueType="num">
                                      <p:cBhvr additive="base">
                                        <p:cTn id="21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2" fill="hold" nodeType="clickEffect">
                                  <p:stCondLst>
                                    <p:cond delay="0"/>
                                  </p:stCondLst>
                                  <p:childTnLst>
                                    <p:set>
                                      <p:cBhvr>
                                        <p:cTn id="222" dur="1" fill="hold">
                                          <p:stCondLst>
                                            <p:cond delay="0"/>
                                          </p:stCondLst>
                                        </p:cTn>
                                        <p:tgtEl>
                                          <p:spTgt spid="119"/>
                                        </p:tgtEl>
                                        <p:attrNameLst>
                                          <p:attrName>style.visibility</p:attrName>
                                        </p:attrNameLst>
                                      </p:cBhvr>
                                      <p:to>
                                        <p:strVal val="visible"/>
                                      </p:to>
                                    </p:set>
                                    <p:anim calcmode="lin" valueType="num">
                                      <p:cBhvr additive="base">
                                        <p:cTn id="223" dur="500" fill="hold"/>
                                        <p:tgtEl>
                                          <p:spTgt spid="119"/>
                                        </p:tgtEl>
                                        <p:attrNameLst>
                                          <p:attrName>ppt_x</p:attrName>
                                        </p:attrNameLst>
                                      </p:cBhvr>
                                      <p:tavLst>
                                        <p:tav tm="0">
                                          <p:val>
                                            <p:strVal val="1+#ppt_w/2"/>
                                          </p:val>
                                        </p:tav>
                                        <p:tav tm="100000">
                                          <p:val>
                                            <p:strVal val="#ppt_x"/>
                                          </p:val>
                                        </p:tav>
                                      </p:tavLst>
                                    </p:anim>
                                    <p:anim calcmode="lin" valueType="num">
                                      <p:cBhvr additive="base">
                                        <p:cTn id="224" dur="500" fill="hold"/>
                                        <p:tgtEl>
                                          <p:spTgt spid="119"/>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120"/>
                                        </p:tgtEl>
                                        <p:attrNameLst>
                                          <p:attrName>style.visibility</p:attrName>
                                        </p:attrNameLst>
                                      </p:cBhvr>
                                      <p:to>
                                        <p:strVal val="visible"/>
                                      </p:to>
                                    </p:set>
                                    <p:anim calcmode="lin" valueType="num">
                                      <p:cBhvr additive="base">
                                        <p:cTn id="229" dur="500" fill="hold"/>
                                        <p:tgtEl>
                                          <p:spTgt spid="120"/>
                                        </p:tgtEl>
                                        <p:attrNameLst>
                                          <p:attrName>ppt_x</p:attrName>
                                        </p:attrNameLst>
                                      </p:cBhvr>
                                      <p:tavLst>
                                        <p:tav tm="0">
                                          <p:val>
                                            <p:strVal val="#ppt_x"/>
                                          </p:val>
                                        </p:tav>
                                        <p:tav tm="100000">
                                          <p:val>
                                            <p:strVal val="#ppt_x"/>
                                          </p:val>
                                        </p:tav>
                                      </p:tavLst>
                                    </p:anim>
                                    <p:anim calcmode="lin" valueType="num">
                                      <p:cBhvr additive="base">
                                        <p:cTn id="23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nodeType="clickEffect">
                                  <p:stCondLst>
                                    <p:cond delay="0"/>
                                  </p:stCondLst>
                                  <p:childTnLst>
                                    <p:set>
                                      <p:cBhvr>
                                        <p:cTn id="234" dur="1" fill="hold">
                                          <p:stCondLst>
                                            <p:cond delay="0"/>
                                          </p:stCondLst>
                                        </p:cTn>
                                        <p:tgtEl>
                                          <p:spTgt spid="122"/>
                                        </p:tgtEl>
                                        <p:attrNameLst>
                                          <p:attrName>style.visibility</p:attrName>
                                        </p:attrNameLst>
                                      </p:cBhvr>
                                      <p:to>
                                        <p:strVal val="visible"/>
                                      </p:to>
                                    </p:set>
                                    <p:anim calcmode="lin" valueType="num">
                                      <p:cBhvr additive="base">
                                        <p:cTn id="235" dur="500" fill="hold"/>
                                        <p:tgtEl>
                                          <p:spTgt spid="122"/>
                                        </p:tgtEl>
                                        <p:attrNameLst>
                                          <p:attrName>ppt_x</p:attrName>
                                        </p:attrNameLst>
                                      </p:cBhvr>
                                      <p:tavLst>
                                        <p:tav tm="0">
                                          <p:val>
                                            <p:strVal val="#ppt_x"/>
                                          </p:val>
                                        </p:tav>
                                        <p:tav tm="100000">
                                          <p:val>
                                            <p:strVal val="#ppt_x"/>
                                          </p:val>
                                        </p:tav>
                                      </p:tavLst>
                                    </p:anim>
                                    <p:anim calcmode="lin" valueType="num">
                                      <p:cBhvr additive="base">
                                        <p:cTn id="23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2" fill="hold" grpId="0" nodeType="clickEffect">
                                  <p:stCondLst>
                                    <p:cond delay="0"/>
                                  </p:stCondLst>
                                  <p:childTnLst>
                                    <p:set>
                                      <p:cBhvr>
                                        <p:cTn id="240" dur="1" fill="hold">
                                          <p:stCondLst>
                                            <p:cond delay="0"/>
                                          </p:stCondLst>
                                        </p:cTn>
                                        <p:tgtEl>
                                          <p:spTgt spid="121"/>
                                        </p:tgtEl>
                                        <p:attrNameLst>
                                          <p:attrName>style.visibility</p:attrName>
                                        </p:attrNameLst>
                                      </p:cBhvr>
                                      <p:to>
                                        <p:strVal val="visible"/>
                                      </p:to>
                                    </p:set>
                                    <p:anim calcmode="lin" valueType="num">
                                      <p:cBhvr additive="base">
                                        <p:cTn id="241" dur="500" fill="hold"/>
                                        <p:tgtEl>
                                          <p:spTgt spid="121"/>
                                        </p:tgtEl>
                                        <p:attrNameLst>
                                          <p:attrName>ppt_x</p:attrName>
                                        </p:attrNameLst>
                                      </p:cBhvr>
                                      <p:tavLst>
                                        <p:tav tm="0">
                                          <p:val>
                                            <p:strVal val="1+#ppt_w/2"/>
                                          </p:val>
                                        </p:tav>
                                        <p:tav tm="100000">
                                          <p:val>
                                            <p:strVal val="#ppt_x"/>
                                          </p:val>
                                        </p:tav>
                                      </p:tavLst>
                                    </p:anim>
                                    <p:anim calcmode="lin" valueType="num">
                                      <p:cBhvr additive="base">
                                        <p:cTn id="242"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8" grpId="0"/>
      <p:bldP spid="89" grpId="0"/>
      <p:bldP spid="92" grpId="0" animBg="1"/>
      <p:bldP spid="96" grpId="0"/>
      <p:bldP spid="99" grpId="0"/>
      <p:bldP spid="102" grpId="0" animBg="1"/>
      <p:bldP spid="103" grpId="0" animBg="1"/>
      <p:bldP spid="104" grpId="0" animBg="1"/>
      <p:bldP spid="114" grpId="0" animBg="1"/>
      <p:bldP spid="116" grpId="0"/>
      <p:bldP spid="120" grpId="0"/>
      <p:bldP spid="121" grpId="0" animBg="1"/>
      <p:bldP spid="48" grpId="0"/>
      <p:bldP spid="5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8229600" cy="792088"/>
          </a:xfrm>
        </p:spPr>
        <p:txBody>
          <a:bodyPr>
            <a:normAutofit/>
          </a:bodyPr>
          <a:lstStyle/>
          <a:p>
            <a:r>
              <a:rPr lang="en-US" sz="3300" dirty="0" smtClean="0"/>
              <a:t>Example - TCP with SACK after fast retransmit</a:t>
            </a:r>
            <a:endParaRPr lang="en-IN" sz="3300" dirty="0"/>
          </a:p>
        </p:txBody>
      </p:sp>
      <p:sp>
        <p:nvSpPr>
          <p:cNvPr id="3" name="Content Placeholder 2"/>
          <p:cNvSpPr>
            <a:spLocks noGrp="1"/>
          </p:cNvSpPr>
          <p:nvPr>
            <p:ph idx="1"/>
          </p:nvPr>
        </p:nvSpPr>
        <p:spPr>
          <a:xfrm>
            <a:off x="179512" y="1340768"/>
            <a:ext cx="8784976" cy="5256584"/>
          </a:xfrm>
        </p:spPr>
        <p:txBody>
          <a:bodyPr>
            <a:normAutofit/>
          </a:bodyPr>
          <a:lstStyle/>
          <a:p>
            <a:pPr>
              <a:buNone/>
            </a:pPr>
            <a:r>
              <a:rPr lang="en-IN" sz="1800" dirty="0" smtClean="0">
                <a:latin typeface="Calibri" pitchFamily="34" charset="0"/>
                <a:cs typeface="Calibri" pitchFamily="34" charset="0"/>
              </a:rPr>
              <a:t>   Timer     TCP Sender                                  TCP Receiver</a:t>
            </a:r>
          </a:p>
        </p:txBody>
      </p:sp>
      <p:sp>
        <p:nvSpPr>
          <p:cNvPr id="59" name="Rectangle 58"/>
          <p:cNvSpPr/>
          <p:nvPr/>
        </p:nvSpPr>
        <p:spPr>
          <a:xfrm>
            <a:off x="1403648" y="1772816"/>
            <a:ext cx="360040" cy="47525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427984" y="1844824"/>
            <a:ext cx="288032" cy="46085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1763688" y="191683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2351564" y="174347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4932041" y="1988840"/>
          <a:ext cx="4032448" cy="579120"/>
        </p:xfrm>
        <a:graphic>
          <a:graphicData uri="http://schemas.openxmlformats.org/drawingml/2006/table">
            <a:tbl>
              <a:tblPr>
                <a:tableStyleId>{2D5ABB26-0587-4C30-8999-92F81FD0307C}</a:tableStyleId>
              </a:tblPr>
              <a:tblGrid>
                <a:gridCol w="576064"/>
                <a:gridCol w="576064"/>
                <a:gridCol w="576064"/>
                <a:gridCol w="576064"/>
                <a:gridCol w="576064"/>
                <a:gridCol w="576064"/>
                <a:gridCol w="576064"/>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1763688" y="2204864"/>
            <a:ext cx="266429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932040" y="2636912"/>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432048">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275328">
            <a:off x="2207548" y="2031504"/>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82" name="Straight Arrow Connector 81"/>
          <p:cNvCxnSpPr/>
          <p:nvPr/>
        </p:nvCxnSpPr>
        <p:spPr>
          <a:xfrm flipH="1">
            <a:off x="1763688" y="2780928"/>
            <a:ext cx="26642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rot="21367939">
            <a:off x="2709980" y="25289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sp>
        <p:nvSpPr>
          <p:cNvPr id="87" name="TextBox 86"/>
          <p:cNvSpPr txBox="1"/>
          <p:nvPr/>
        </p:nvSpPr>
        <p:spPr>
          <a:xfrm rot="275328">
            <a:off x="2135540" y="289560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sp>
        <p:nvSpPr>
          <p:cNvPr id="88" name="TextBox 87"/>
          <p:cNvSpPr txBox="1"/>
          <p:nvPr/>
        </p:nvSpPr>
        <p:spPr>
          <a:xfrm rot="275328">
            <a:off x="2135540" y="318363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p:txBody>
      </p:sp>
      <p:sp>
        <p:nvSpPr>
          <p:cNvPr id="89" name="TextBox 88"/>
          <p:cNvSpPr txBox="1"/>
          <p:nvPr/>
        </p:nvSpPr>
        <p:spPr>
          <a:xfrm rot="275328">
            <a:off x="2207548" y="397572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p:txBody>
      </p:sp>
      <p:cxnSp>
        <p:nvCxnSpPr>
          <p:cNvPr id="90" name="Straight Arrow Connector 89"/>
          <p:cNvCxnSpPr/>
          <p:nvPr/>
        </p:nvCxnSpPr>
        <p:spPr>
          <a:xfrm>
            <a:off x="1763688" y="3068960"/>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3131840" y="3068960"/>
            <a:ext cx="864096"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itchFamily="34" charset="0"/>
                <a:cs typeface="Calibri" pitchFamily="34" charset="0"/>
              </a:rPr>
              <a:t>loss</a:t>
            </a:r>
            <a:endParaRPr lang="en-IN" sz="2000" dirty="0">
              <a:solidFill>
                <a:schemeClr val="tx1"/>
              </a:solidFill>
              <a:latin typeface="Calibri" pitchFamily="34" charset="0"/>
              <a:cs typeface="Calibri" pitchFamily="34" charset="0"/>
            </a:endParaRPr>
          </a:p>
        </p:txBody>
      </p:sp>
      <p:cxnSp>
        <p:nvCxnSpPr>
          <p:cNvPr id="93" name="Straight Arrow Connector 92"/>
          <p:cNvCxnSpPr/>
          <p:nvPr/>
        </p:nvCxnSpPr>
        <p:spPr>
          <a:xfrm>
            <a:off x="1763688" y="335699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Table 93"/>
          <p:cNvGraphicFramePr>
            <a:graphicFrameLocks noGrp="1"/>
          </p:cNvGraphicFramePr>
          <p:nvPr/>
        </p:nvGraphicFramePr>
        <p:xfrm>
          <a:off x="4932040" y="3429000"/>
          <a:ext cx="3897075" cy="601216"/>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763688" y="378904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21367939">
            <a:off x="1901583" y="3636610"/>
            <a:ext cx="2169892"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lumMod val="75000"/>
                  </a:schemeClr>
                </a:solidFill>
                <a:latin typeface="Calibri" pitchFamily="34" charset="0"/>
                <a:cs typeface="Calibri" pitchFamily="34" charset="0"/>
              </a:rPr>
              <a:t>SACK 400-500</a:t>
            </a:r>
            <a:endParaRPr lang="en-IN" sz="1600" dirty="0">
              <a:solidFill>
                <a:schemeClr val="accent1">
                  <a:lumMod val="75000"/>
                </a:schemeClr>
              </a:solidFill>
              <a:latin typeface="Calibri" pitchFamily="34" charset="0"/>
              <a:cs typeface="Calibri" pitchFamily="34" charset="0"/>
            </a:endParaRPr>
          </a:p>
        </p:txBody>
      </p:sp>
      <p:cxnSp>
        <p:nvCxnSpPr>
          <p:cNvPr id="97" name="Straight Arrow Connector 96"/>
          <p:cNvCxnSpPr/>
          <p:nvPr/>
        </p:nvCxnSpPr>
        <p:spPr>
          <a:xfrm>
            <a:off x="1763688" y="4149080"/>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932039" y="4149080"/>
          <a:ext cx="3969084" cy="601216"/>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9" name="TextBox 98"/>
          <p:cNvSpPr txBox="1"/>
          <p:nvPr/>
        </p:nvSpPr>
        <p:spPr>
          <a:xfrm rot="21367939">
            <a:off x="1916738" y="4363305"/>
            <a:ext cx="2093191"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lumMod val="75000"/>
                  </a:schemeClr>
                </a:solidFill>
                <a:latin typeface="Calibri" pitchFamily="34" charset="0"/>
                <a:cs typeface="Calibri" pitchFamily="34" charset="0"/>
              </a:rPr>
              <a:t>SACK 400-600</a:t>
            </a:r>
            <a:endParaRPr lang="en-IN" sz="1600" dirty="0">
              <a:solidFill>
                <a:schemeClr val="accent1">
                  <a:lumMod val="75000"/>
                </a:schemeClr>
              </a:solidFill>
              <a:latin typeface="Calibri" pitchFamily="34" charset="0"/>
              <a:cs typeface="Calibri" pitchFamily="34" charset="0"/>
            </a:endParaRPr>
          </a:p>
        </p:txBody>
      </p:sp>
      <p:cxnSp>
        <p:nvCxnSpPr>
          <p:cNvPr id="100" name="Straight Arrow Connector 99"/>
          <p:cNvCxnSpPr/>
          <p:nvPr/>
        </p:nvCxnSpPr>
        <p:spPr>
          <a:xfrm flipH="1">
            <a:off x="1763688" y="450912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51520" y="1700808"/>
            <a:ext cx="93610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3" name="Oval 102"/>
          <p:cNvSpPr/>
          <p:nvPr/>
        </p:nvSpPr>
        <p:spPr>
          <a:xfrm>
            <a:off x="251520" y="3068960"/>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4" name="Oval 103"/>
          <p:cNvSpPr/>
          <p:nvPr/>
        </p:nvSpPr>
        <p:spPr>
          <a:xfrm>
            <a:off x="251520" y="2780928"/>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06" name="Straight Connector 105"/>
          <p:cNvCxnSpPr>
            <a:stCxn id="102" idx="4"/>
            <a:endCxn id="104" idx="0"/>
          </p:cNvCxnSpPr>
          <p:nvPr/>
        </p:nvCxnSpPr>
        <p:spPr>
          <a:xfrm>
            <a:off x="719572" y="2132856"/>
            <a:ext cx="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3" idx="4"/>
            <a:endCxn id="114" idx="0"/>
          </p:cNvCxnSpPr>
          <p:nvPr/>
        </p:nvCxnSpPr>
        <p:spPr>
          <a:xfrm>
            <a:off x="719572" y="3356992"/>
            <a:ext cx="0" cy="2088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179512" y="5445224"/>
            <a:ext cx="1080120"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restart</a:t>
            </a:r>
            <a:endParaRPr lang="en-IN" sz="1600" dirty="0">
              <a:solidFill>
                <a:schemeClr val="tx1"/>
              </a:solidFill>
              <a:latin typeface="Calibri" pitchFamily="34" charset="0"/>
              <a:cs typeface="Calibri" pitchFamily="34" charset="0"/>
            </a:endParaRPr>
          </a:p>
        </p:txBody>
      </p:sp>
      <p:cxnSp>
        <p:nvCxnSpPr>
          <p:cNvPr id="115" name="Straight Arrow Connector 114"/>
          <p:cNvCxnSpPr/>
          <p:nvPr/>
        </p:nvCxnSpPr>
        <p:spPr>
          <a:xfrm>
            <a:off x="1763688" y="5805264"/>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rot="275328">
            <a:off x="2638688" y="5726585"/>
            <a:ext cx="1646920" cy="338554"/>
          </a:xfrm>
          <a:prstGeom prst="rect">
            <a:avLst/>
          </a:prstGeom>
          <a:noFill/>
        </p:spPr>
        <p:txBody>
          <a:bodyPr wrap="square" rtlCol="0">
            <a:spAutoFit/>
          </a:bodyPr>
          <a:lstStyle/>
          <a:p>
            <a:r>
              <a:rPr lang="en-US" sz="1600" dirty="0" smtClean="0">
                <a:latin typeface="Calibri" pitchFamily="34" charset="0"/>
                <a:cs typeface="Calibri" pitchFamily="34" charset="0"/>
              </a:rPr>
              <a:t>300-399 resent</a:t>
            </a:r>
            <a:endParaRPr lang="en-IN" sz="1600" dirty="0">
              <a:latin typeface="Calibri" pitchFamily="34" charset="0"/>
              <a:cs typeface="Calibri" pitchFamily="34" charset="0"/>
            </a:endParaRPr>
          </a:p>
        </p:txBody>
      </p:sp>
      <p:graphicFrame>
        <p:nvGraphicFramePr>
          <p:cNvPr id="117" name="Table 116"/>
          <p:cNvGraphicFramePr>
            <a:graphicFrameLocks noGrp="1"/>
          </p:cNvGraphicFramePr>
          <p:nvPr/>
        </p:nvGraphicFramePr>
        <p:xfrm>
          <a:off x="4932039" y="4869160"/>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sz="1600" dirty="0" smtClean="0">
                          <a:latin typeface="+mj-lt"/>
                        </a:rPr>
                        <a:t>600-699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9" name="Straight Arrow Connector 118"/>
          <p:cNvCxnSpPr/>
          <p:nvPr/>
        </p:nvCxnSpPr>
        <p:spPr>
          <a:xfrm flipH="1">
            <a:off x="1763688" y="6165304"/>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rot="21367939">
            <a:off x="2853995" y="598532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700</a:t>
            </a:r>
            <a:endParaRPr lang="en-IN" sz="1600" dirty="0">
              <a:latin typeface="Calibri" pitchFamily="34" charset="0"/>
              <a:cs typeface="Calibri" pitchFamily="34" charset="0"/>
            </a:endParaRPr>
          </a:p>
        </p:txBody>
      </p:sp>
      <p:sp>
        <p:nvSpPr>
          <p:cNvPr id="121" name="Oval 120"/>
          <p:cNvSpPr/>
          <p:nvPr/>
        </p:nvSpPr>
        <p:spPr>
          <a:xfrm>
            <a:off x="251520" y="6165304"/>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22" name="Straight Connector 121"/>
          <p:cNvCxnSpPr>
            <a:stCxn id="114" idx="4"/>
            <a:endCxn id="121" idx="0"/>
          </p:cNvCxnSpPr>
          <p:nvPr/>
        </p:nvCxnSpPr>
        <p:spPr>
          <a:xfrm>
            <a:off x="719572" y="5733256"/>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763688" y="479715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5328">
            <a:off x="2855620" y="4695801"/>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600-699</a:t>
            </a:r>
            <a:endParaRPr lang="en-IN" sz="1600" dirty="0">
              <a:latin typeface="Calibri" pitchFamily="34" charset="0"/>
              <a:cs typeface="Calibri" pitchFamily="34" charset="0"/>
            </a:endParaRPr>
          </a:p>
        </p:txBody>
      </p:sp>
      <p:sp>
        <p:nvSpPr>
          <p:cNvPr id="52" name="TextBox 51"/>
          <p:cNvSpPr txBox="1"/>
          <p:nvPr/>
        </p:nvSpPr>
        <p:spPr>
          <a:xfrm rot="21367939">
            <a:off x="1916739" y="5011378"/>
            <a:ext cx="2093190"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lumMod val="75000"/>
                  </a:schemeClr>
                </a:solidFill>
                <a:latin typeface="Calibri" pitchFamily="34" charset="0"/>
                <a:cs typeface="Calibri" pitchFamily="34" charset="0"/>
              </a:rPr>
              <a:t>SACK 400-700</a:t>
            </a:r>
            <a:endParaRPr lang="en-IN" sz="1600" dirty="0">
              <a:solidFill>
                <a:schemeClr val="accent1">
                  <a:lumMod val="75000"/>
                </a:schemeClr>
              </a:solidFill>
              <a:latin typeface="Calibri" pitchFamily="34" charset="0"/>
              <a:cs typeface="Calibri" pitchFamily="34" charset="0"/>
            </a:endParaRPr>
          </a:p>
        </p:txBody>
      </p:sp>
      <p:cxnSp>
        <p:nvCxnSpPr>
          <p:cNvPr id="53" name="Straight Arrow Connector 52"/>
          <p:cNvCxnSpPr/>
          <p:nvPr/>
        </p:nvCxnSpPr>
        <p:spPr>
          <a:xfrm flipH="1">
            <a:off x="1763688" y="5157192"/>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nvGraphicFramePr>
        <p:xfrm>
          <a:off x="4932040" y="5733256"/>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mj-lt"/>
                        </a:rPr>
                        <a:t>600-699</a:t>
                      </a:r>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3" name="TextBox 72"/>
          <p:cNvSpPr txBox="1"/>
          <p:nvPr/>
        </p:nvSpPr>
        <p:spPr>
          <a:xfrm>
            <a:off x="1845884" y="5409260"/>
            <a:ext cx="1718004" cy="338554"/>
          </a:xfrm>
          <a:prstGeom prst="rect">
            <a:avLst/>
          </a:prstGeom>
          <a:noFill/>
        </p:spPr>
        <p:txBody>
          <a:bodyPr wrap="square" rtlCol="0">
            <a:spAutoFit/>
          </a:bodyPr>
          <a:lstStyle/>
          <a:p>
            <a:r>
              <a:rPr lang="en-US" sz="1600" b="1" dirty="0" smtClean="0">
                <a:latin typeface="Calibri" pitchFamily="34" charset="0"/>
                <a:cs typeface="Calibri" pitchFamily="34" charset="0"/>
              </a:rPr>
              <a:t>fast retransmit</a:t>
            </a:r>
            <a:endParaRPr lang="en-IN" sz="1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1+#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500" fill="hold"/>
                                        <p:tgtEl>
                                          <p:spTgt spid="79"/>
                                        </p:tgtEl>
                                        <p:attrNameLst>
                                          <p:attrName>ppt_x</p:attrName>
                                        </p:attrNameLst>
                                      </p:cBhvr>
                                      <p:tavLst>
                                        <p:tav tm="0">
                                          <p:val>
                                            <p:strVal val="0-#ppt_w/2"/>
                                          </p:val>
                                        </p:tav>
                                        <p:tav tm="100000">
                                          <p:val>
                                            <p:strVal val="#ppt_x"/>
                                          </p:val>
                                        </p:tav>
                                      </p:tavLst>
                                    </p:anim>
                                    <p:anim calcmode="lin" valueType="num">
                                      <p:cBhvr additive="base">
                                        <p:cTn id="32"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ppt_x"/>
                                          </p:val>
                                        </p:tav>
                                        <p:tav tm="100000">
                                          <p:val>
                                            <p:strVal val="#ppt_x"/>
                                          </p:val>
                                        </p:tav>
                                      </p:tavLst>
                                    </p:anim>
                                    <p:anim calcmode="lin" valueType="num">
                                      <p:cBhvr additive="base">
                                        <p:cTn id="3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ppt_x"/>
                                          </p:val>
                                        </p:tav>
                                        <p:tav tm="100000">
                                          <p:val>
                                            <p:strVal val="#ppt_x"/>
                                          </p:val>
                                        </p:tav>
                                      </p:tavLst>
                                    </p:anim>
                                    <p:anim calcmode="lin" valueType="num">
                                      <p:cBhvr additive="base">
                                        <p:cTn id="44"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additive="base">
                                        <p:cTn id="49" dur="500" fill="hold"/>
                                        <p:tgtEl>
                                          <p:spTgt spid="82"/>
                                        </p:tgtEl>
                                        <p:attrNameLst>
                                          <p:attrName>ppt_x</p:attrName>
                                        </p:attrNameLst>
                                      </p:cBhvr>
                                      <p:tavLst>
                                        <p:tav tm="0">
                                          <p:val>
                                            <p:strVal val="1+#ppt_w/2"/>
                                          </p:val>
                                        </p:tav>
                                        <p:tav tm="100000">
                                          <p:val>
                                            <p:strVal val="#ppt_x"/>
                                          </p:val>
                                        </p:tav>
                                      </p:tavLst>
                                    </p:anim>
                                    <p:anim calcmode="lin" valueType="num">
                                      <p:cBhvr additive="base">
                                        <p:cTn id="50"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
                                        </p:tgtEl>
                                        <p:attrNameLst>
                                          <p:attrName>style.visibility</p:attrName>
                                        </p:attrNameLst>
                                      </p:cBhvr>
                                      <p:to>
                                        <p:strVal val="visible"/>
                                      </p:to>
                                    </p:set>
                                    <p:anim calcmode="lin" valueType="num">
                                      <p:cBhvr additive="base">
                                        <p:cTn id="55" dur="500" fill="hold"/>
                                        <p:tgtEl>
                                          <p:spTgt spid="86"/>
                                        </p:tgtEl>
                                        <p:attrNameLst>
                                          <p:attrName>ppt_x</p:attrName>
                                        </p:attrNameLst>
                                      </p:cBhvr>
                                      <p:tavLst>
                                        <p:tav tm="0">
                                          <p:val>
                                            <p:strVal val="#ppt_x"/>
                                          </p:val>
                                        </p:tav>
                                        <p:tav tm="100000">
                                          <p:val>
                                            <p:strVal val="#ppt_x"/>
                                          </p:val>
                                        </p:tav>
                                      </p:tavLst>
                                    </p:anim>
                                    <p:anim calcmode="lin" valueType="num">
                                      <p:cBhvr additive="base">
                                        <p:cTn id="5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6"/>
                                        </p:tgtEl>
                                        <p:attrNameLst>
                                          <p:attrName>style.visibility</p:attrName>
                                        </p:attrNameLst>
                                      </p:cBhvr>
                                      <p:to>
                                        <p:strVal val="visible"/>
                                      </p:to>
                                    </p:set>
                                    <p:anim calcmode="lin" valueType="num">
                                      <p:cBhvr additive="base">
                                        <p:cTn id="61" dur="500" fill="hold"/>
                                        <p:tgtEl>
                                          <p:spTgt spid="106"/>
                                        </p:tgtEl>
                                        <p:attrNameLst>
                                          <p:attrName>ppt_x</p:attrName>
                                        </p:attrNameLst>
                                      </p:cBhvr>
                                      <p:tavLst>
                                        <p:tav tm="0">
                                          <p:val>
                                            <p:strVal val="#ppt_x"/>
                                          </p:val>
                                        </p:tav>
                                        <p:tav tm="100000">
                                          <p:val>
                                            <p:strVal val="#ppt_x"/>
                                          </p:val>
                                        </p:tav>
                                      </p:tavLst>
                                    </p:anim>
                                    <p:anim calcmode="lin" valueType="num">
                                      <p:cBhvr additive="base">
                                        <p:cTn id="62"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04"/>
                                        </p:tgtEl>
                                        <p:attrNameLst>
                                          <p:attrName>style.visibility</p:attrName>
                                        </p:attrNameLst>
                                      </p:cBhvr>
                                      <p:to>
                                        <p:strVal val="visible"/>
                                      </p:to>
                                    </p:set>
                                    <p:anim calcmode="lin" valueType="num">
                                      <p:cBhvr additive="base">
                                        <p:cTn id="67" dur="500" fill="hold"/>
                                        <p:tgtEl>
                                          <p:spTgt spid="104"/>
                                        </p:tgtEl>
                                        <p:attrNameLst>
                                          <p:attrName>ppt_x</p:attrName>
                                        </p:attrNameLst>
                                      </p:cBhvr>
                                      <p:tavLst>
                                        <p:tav tm="0">
                                          <p:val>
                                            <p:strVal val="1+#ppt_w/2"/>
                                          </p:val>
                                        </p:tav>
                                        <p:tav tm="100000">
                                          <p:val>
                                            <p:strVal val="#ppt_x"/>
                                          </p:val>
                                        </p:tav>
                                      </p:tavLst>
                                    </p:anim>
                                    <p:anim calcmode="lin" valueType="num">
                                      <p:cBhvr additive="base">
                                        <p:cTn id="68"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additive="base">
                                        <p:cTn id="73" dur="500" fill="hold"/>
                                        <p:tgtEl>
                                          <p:spTgt spid="103"/>
                                        </p:tgtEl>
                                        <p:attrNameLst>
                                          <p:attrName>ppt_x</p:attrName>
                                        </p:attrNameLst>
                                      </p:cBhvr>
                                      <p:tavLst>
                                        <p:tav tm="0">
                                          <p:val>
                                            <p:strVal val="1+#ppt_w/2"/>
                                          </p:val>
                                        </p:tav>
                                        <p:tav tm="100000">
                                          <p:val>
                                            <p:strVal val="#ppt_x"/>
                                          </p:val>
                                        </p:tav>
                                      </p:tavLst>
                                    </p:anim>
                                    <p:anim calcmode="lin" valueType="num">
                                      <p:cBhvr additive="base">
                                        <p:cTn id="74" dur="500" fill="hold"/>
                                        <p:tgtEl>
                                          <p:spTgt spid="10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additive="base">
                                        <p:cTn id="79" dur="500" fill="hold"/>
                                        <p:tgtEl>
                                          <p:spTgt spid="90"/>
                                        </p:tgtEl>
                                        <p:attrNameLst>
                                          <p:attrName>ppt_x</p:attrName>
                                        </p:attrNameLst>
                                      </p:cBhvr>
                                      <p:tavLst>
                                        <p:tav tm="0">
                                          <p:val>
                                            <p:strVal val="0-#ppt_w/2"/>
                                          </p:val>
                                        </p:tav>
                                        <p:tav tm="100000">
                                          <p:val>
                                            <p:strVal val="#ppt_x"/>
                                          </p:val>
                                        </p:tav>
                                      </p:tavLst>
                                    </p:anim>
                                    <p:anim calcmode="lin" valueType="num">
                                      <p:cBhvr additive="base">
                                        <p:cTn id="8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7"/>
                                        </p:tgtEl>
                                        <p:attrNameLst>
                                          <p:attrName>style.visibility</p:attrName>
                                        </p:attrNameLst>
                                      </p:cBhvr>
                                      <p:to>
                                        <p:strVal val="visible"/>
                                      </p:to>
                                    </p:set>
                                    <p:anim calcmode="lin" valueType="num">
                                      <p:cBhvr additive="base">
                                        <p:cTn id="85" dur="500" fill="hold"/>
                                        <p:tgtEl>
                                          <p:spTgt spid="87"/>
                                        </p:tgtEl>
                                        <p:attrNameLst>
                                          <p:attrName>ppt_x</p:attrName>
                                        </p:attrNameLst>
                                      </p:cBhvr>
                                      <p:tavLst>
                                        <p:tav tm="0">
                                          <p:val>
                                            <p:strVal val="#ppt_x"/>
                                          </p:val>
                                        </p:tav>
                                        <p:tav tm="100000">
                                          <p:val>
                                            <p:strVal val="#ppt_x"/>
                                          </p:val>
                                        </p:tav>
                                      </p:tavLst>
                                    </p:anim>
                                    <p:anim calcmode="lin" valueType="num">
                                      <p:cBhvr additive="base">
                                        <p:cTn id="86"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cBhvr additive="base">
                                        <p:cTn id="91" dur="500" fill="hold"/>
                                        <p:tgtEl>
                                          <p:spTgt spid="92"/>
                                        </p:tgtEl>
                                        <p:attrNameLst>
                                          <p:attrName>ppt_x</p:attrName>
                                        </p:attrNameLst>
                                      </p:cBhvr>
                                      <p:tavLst>
                                        <p:tav tm="0">
                                          <p:val>
                                            <p:strVal val="1+#ppt_w/2"/>
                                          </p:val>
                                        </p:tav>
                                        <p:tav tm="100000">
                                          <p:val>
                                            <p:strVal val="#ppt_x"/>
                                          </p:val>
                                        </p:tav>
                                      </p:tavLst>
                                    </p:anim>
                                    <p:anim calcmode="lin" valueType="num">
                                      <p:cBhvr additive="base">
                                        <p:cTn id="92"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93"/>
                                        </p:tgtEl>
                                        <p:attrNameLst>
                                          <p:attrName>style.visibility</p:attrName>
                                        </p:attrNameLst>
                                      </p:cBhvr>
                                      <p:to>
                                        <p:strVal val="visible"/>
                                      </p:to>
                                    </p:set>
                                    <p:anim calcmode="lin" valueType="num">
                                      <p:cBhvr additive="base">
                                        <p:cTn id="97" dur="500" fill="hold"/>
                                        <p:tgtEl>
                                          <p:spTgt spid="93"/>
                                        </p:tgtEl>
                                        <p:attrNameLst>
                                          <p:attrName>ppt_x</p:attrName>
                                        </p:attrNameLst>
                                      </p:cBhvr>
                                      <p:tavLst>
                                        <p:tav tm="0">
                                          <p:val>
                                            <p:strVal val="0-#ppt_w/2"/>
                                          </p:val>
                                        </p:tav>
                                        <p:tav tm="100000">
                                          <p:val>
                                            <p:strVal val="#ppt_x"/>
                                          </p:val>
                                        </p:tav>
                                      </p:tavLst>
                                    </p:anim>
                                    <p:anim calcmode="lin" valueType="num">
                                      <p:cBhvr additive="base">
                                        <p:cTn id="98"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8"/>
                                        </p:tgtEl>
                                        <p:attrNameLst>
                                          <p:attrName>style.visibility</p:attrName>
                                        </p:attrNameLst>
                                      </p:cBhvr>
                                      <p:to>
                                        <p:strVal val="visible"/>
                                      </p:to>
                                    </p:set>
                                    <p:anim calcmode="lin" valueType="num">
                                      <p:cBhvr additive="base">
                                        <p:cTn id="103" dur="500" fill="hold"/>
                                        <p:tgtEl>
                                          <p:spTgt spid="88"/>
                                        </p:tgtEl>
                                        <p:attrNameLst>
                                          <p:attrName>ppt_x</p:attrName>
                                        </p:attrNameLst>
                                      </p:cBhvr>
                                      <p:tavLst>
                                        <p:tav tm="0">
                                          <p:val>
                                            <p:strVal val="#ppt_x"/>
                                          </p:val>
                                        </p:tav>
                                        <p:tav tm="100000">
                                          <p:val>
                                            <p:strVal val="#ppt_x"/>
                                          </p:val>
                                        </p:tav>
                                      </p:tavLst>
                                    </p:anim>
                                    <p:anim calcmode="lin" valueType="num">
                                      <p:cBhvr additive="base">
                                        <p:cTn id="10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94"/>
                                        </p:tgtEl>
                                        <p:attrNameLst>
                                          <p:attrName>style.visibility</p:attrName>
                                        </p:attrNameLst>
                                      </p:cBhvr>
                                      <p:to>
                                        <p:strVal val="visible"/>
                                      </p:to>
                                    </p:set>
                                    <p:anim calcmode="lin" valueType="num">
                                      <p:cBhvr additive="base">
                                        <p:cTn id="109" dur="500" fill="hold"/>
                                        <p:tgtEl>
                                          <p:spTgt spid="94"/>
                                        </p:tgtEl>
                                        <p:attrNameLst>
                                          <p:attrName>ppt_x</p:attrName>
                                        </p:attrNameLst>
                                      </p:cBhvr>
                                      <p:tavLst>
                                        <p:tav tm="0">
                                          <p:val>
                                            <p:strVal val="#ppt_x"/>
                                          </p:val>
                                        </p:tav>
                                        <p:tav tm="100000">
                                          <p:val>
                                            <p:strVal val="#ppt_x"/>
                                          </p:val>
                                        </p:tav>
                                      </p:tavLst>
                                    </p:anim>
                                    <p:anim calcmode="lin" valueType="num">
                                      <p:cBhvr additive="base">
                                        <p:cTn id="110"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nodeType="clickEffect">
                                  <p:stCondLst>
                                    <p:cond delay="0"/>
                                  </p:stCondLst>
                                  <p:childTnLst>
                                    <p:set>
                                      <p:cBhvr>
                                        <p:cTn id="114" dur="1" fill="hold">
                                          <p:stCondLst>
                                            <p:cond delay="0"/>
                                          </p:stCondLst>
                                        </p:cTn>
                                        <p:tgtEl>
                                          <p:spTgt spid="95"/>
                                        </p:tgtEl>
                                        <p:attrNameLst>
                                          <p:attrName>style.visibility</p:attrName>
                                        </p:attrNameLst>
                                      </p:cBhvr>
                                      <p:to>
                                        <p:strVal val="visible"/>
                                      </p:to>
                                    </p:set>
                                    <p:anim calcmode="lin" valueType="num">
                                      <p:cBhvr additive="base">
                                        <p:cTn id="115" dur="500" fill="hold"/>
                                        <p:tgtEl>
                                          <p:spTgt spid="95"/>
                                        </p:tgtEl>
                                        <p:attrNameLst>
                                          <p:attrName>ppt_x</p:attrName>
                                        </p:attrNameLst>
                                      </p:cBhvr>
                                      <p:tavLst>
                                        <p:tav tm="0">
                                          <p:val>
                                            <p:strVal val="1+#ppt_w/2"/>
                                          </p:val>
                                        </p:tav>
                                        <p:tav tm="100000">
                                          <p:val>
                                            <p:strVal val="#ppt_x"/>
                                          </p:val>
                                        </p:tav>
                                      </p:tavLst>
                                    </p:anim>
                                    <p:anim calcmode="lin" valueType="num">
                                      <p:cBhvr additive="base">
                                        <p:cTn id="116"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96"/>
                                        </p:tgtEl>
                                        <p:attrNameLst>
                                          <p:attrName>style.visibility</p:attrName>
                                        </p:attrNameLst>
                                      </p:cBhvr>
                                      <p:to>
                                        <p:strVal val="visible"/>
                                      </p:to>
                                    </p:set>
                                    <p:anim calcmode="lin" valueType="num">
                                      <p:cBhvr additive="base">
                                        <p:cTn id="121" dur="500" fill="hold"/>
                                        <p:tgtEl>
                                          <p:spTgt spid="96"/>
                                        </p:tgtEl>
                                        <p:attrNameLst>
                                          <p:attrName>ppt_x</p:attrName>
                                        </p:attrNameLst>
                                      </p:cBhvr>
                                      <p:tavLst>
                                        <p:tav tm="0">
                                          <p:val>
                                            <p:strVal val="#ppt_x"/>
                                          </p:val>
                                        </p:tav>
                                        <p:tav tm="100000">
                                          <p:val>
                                            <p:strVal val="#ppt_x"/>
                                          </p:val>
                                        </p:tav>
                                      </p:tavLst>
                                    </p:anim>
                                    <p:anim calcmode="lin" valueType="num">
                                      <p:cBhvr additive="base">
                                        <p:cTn id="122"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0-#ppt_w/2"/>
                                          </p:val>
                                        </p:tav>
                                        <p:tav tm="100000">
                                          <p:val>
                                            <p:strVal val="#ppt_x"/>
                                          </p:val>
                                        </p:tav>
                                      </p:tavLst>
                                    </p:anim>
                                    <p:anim calcmode="lin" valueType="num">
                                      <p:cBhvr additive="base">
                                        <p:cTn id="128"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anim calcmode="lin" valueType="num">
                                      <p:cBhvr additive="base">
                                        <p:cTn id="133" dur="500" fill="hold"/>
                                        <p:tgtEl>
                                          <p:spTgt spid="89"/>
                                        </p:tgtEl>
                                        <p:attrNameLst>
                                          <p:attrName>ppt_x</p:attrName>
                                        </p:attrNameLst>
                                      </p:cBhvr>
                                      <p:tavLst>
                                        <p:tav tm="0">
                                          <p:val>
                                            <p:strVal val="#ppt_x"/>
                                          </p:val>
                                        </p:tav>
                                        <p:tav tm="100000">
                                          <p:val>
                                            <p:strVal val="#ppt_x"/>
                                          </p:val>
                                        </p:tav>
                                      </p:tavLst>
                                    </p:anim>
                                    <p:anim calcmode="lin" valueType="num">
                                      <p:cBhvr additive="base">
                                        <p:cTn id="13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98"/>
                                        </p:tgtEl>
                                        <p:attrNameLst>
                                          <p:attrName>style.visibility</p:attrName>
                                        </p:attrNameLst>
                                      </p:cBhvr>
                                      <p:to>
                                        <p:strVal val="visible"/>
                                      </p:to>
                                    </p:set>
                                    <p:anim calcmode="lin" valueType="num">
                                      <p:cBhvr additive="base">
                                        <p:cTn id="139" dur="500" fill="hold"/>
                                        <p:tgtEl>
                                          <p:spTgt spid="98"/>
                                        </p:tgtEl>
                                        <p:attrNameLst>
                                          <p:attrName>ppt_x</p:attrName>
                                        </p:attrNameLst>
                                      </p:cBhvr>
                                      <p:tavLst>
                                        <p:tav tm="0">
                                          <p:val>
                                            <p:strVal val="#ppt_x"/>
                                          </p:val>
                                        </p:tav>
                                        <p:tav tm="100000">
                                          <p:val>
                                            <p:strVal val="#ppt_x"/>
                                          </p:val>
                                        </p:tav>
                                      </p:tavLst>
                                    </p:anim>
                                    <p:anim calcmode="lin" valueType="num">
                                      <p:cBhvr additive="base">
                                        <p:cTn id="14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nodeType="clickEffect">
                                  <p:stCondLst>
                                    <p:cond delay="0"/>
                                  </p:stCondLst>
                                  <p:childTnLst>
                                    <p:set>
                                      <p:cBhvr>
                                        <p:cTn id="144" dur="1" fill="hold">
                                          <p:stCondLst>
                                            <p:cond delay="0"/>
                                          </p:stCondLst>
                                        </p:cTn>
                                        <p:tgtEl>
                                          <p:spTgt spid="100"/>
                                        </p:tgtEl>
                                        <p:attrNameLst>
                                          <p:attrName>style.visibility</p:attrName>
                                        </p:attrNameLst>
                                      </p:cBhvr>
                                      <p:to>
                                        <p:strVal val="visible"/>
                                      </p:to>
                                    </p:set>
                                    <p:anim calcmode="lin" valueType="num">
                                      <p:cBhvr additive="base">
                                        <p:cTn id="145" dur="500" fill="hold"/>
                                        <p:tgtEl>
                                          <p:spTgt spid="100"/>
                                        </p:tgtEl>
                                        <p:attrNameLst>
                                          <p:attrName>ppt_x</p:attrName>
                                        </p:attrNameLst>
                                      </p:cBhvr>
                                      <p:tavLst>
                                        <p:tav tm="0">
                                          <p:val>
                                            <p:strVal val="1+#ppt_w/2"/>
                                          </p:val>
                                        </p:tav>
                                        <p:tav tm="100000">
                                          <p:val>
                                            <p:strVal val="#ppt_x"/>
                                          </p:val>
                                        </p:tav>
                                      </p:tavLst>
                                    </p:anim>
                                    <p:anim calcmode="lin" valueType="num">
                                      <p:cBhvr additive="base">
                                        <p:cTn id="146"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99"/>
                                        </p:tgtEl>
                                        <p:attrNameLst>
                                          <p:attrName>style.visibility</p:attrName>
                                        </p:attrNameLst>
                                      </p:cBhvr>
                                      <p:to>
                                        <p:strVal val="visible"/>
                                      </p:to>
                                    </p:set>
                                    <p:anim calcmode="lin" valueType="num">
                                      <p:cBhvr additive="base">
                                        <p:cTn id="151" dur="500" fill="hold"/>
                                        <p:tgtEl>
                                          <p:spTgt spid="99"/>
                                        </p:tgtEl>
                                        <p:attrNameLst>
                                          <p:attrName>ppt_x</p:attrName>
                                        </p:attrNameLst>
                                      </p:cBhvr>
                                      <p:tavLst>
                                        <p:tav tm="0">
                                          <p:val>
                                            <p:strVal val="#ppt_x"/>
                                          </p:val>
                                        </p:tav>
                                        <p:tav tm="100000">
                                          <p:val>
                                            <p:strVal val="#ppt_x"/>
                                          </p:val>
                                        </p:tav>
                                      </p:tavLst>
                                    </p:anim>
                                    <p:anim calcmode="lin" valueType="num">
                                      <p:cBhvr additive="base">
                                        <p:cTn id="15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nodeType="clickEffect">
                                  <p:stCondLst>
                                    <p:cond delay="0"/>
                                  </p:stCondLst>
                                  <p:childTnLst>
                                    <p:set>
                                      <p:cBhvr>
                                        <p:cTn id="156" dur="1" fill="hold">
                                          <p:stCondLst>
                                            <p:cond delay="0"/>
                                          </p:stCondLst>
                                        </p:cTn>
                                        <p:tgtEl>
                                          <p:spTgt spid="47"/>
                                        </p:tgtEl>
                                        <p:attrNameLst>
                                          <p:attrName>style.visibility</p:attrName>
                                        </p:attrNameLst>
                                      </p:cBhvr>
                                      <p:to>
                                        <p:strVal val="visible"/>
                                      </p:to>
                                    </p:set>
                                    <p:anim calcmode="lin" valueType="num">
                                      <p:cBhvr additive="base">
                                        <p:cTn id="157" dur="500" fill="hold"/>
                                        <p:tgtEl>
                                          <p:spTgt spid="47"/>
                                        </p:tgtEl>
                                        <p:attrNameLst>
                                          <p:attrName>ppt_x</p:attrName>
                                        </p:attrNameLst>
                                      </p:cBhvr>
                                      <p:tavLst>
                                        <p:tav tm="0">
                                          <p:val>
                                            <p:strVal val="0-#ppt_w/2"/>
                                          </p:val>
                                        </p:tav>
                                        <p:tav tm="100000">
                                          <p:val>
                                            <p:strVal val="#ppt_x"/>
                                          </p:val>
                                        </p:tav>
                                      </p:tavLst>
                                    </p:anim>
                                    <p:anim calcmode="lin" valueType="num">
                                      <p:cBhvr additive="base">
                                        <p:cTn id="158"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8"/>
                                        </p:tgtEl>
                                        <p:attrNameLst>
                                          <p:attrName>style.visibility</p:attrName>
                                        </p:attrNameLst>
                                      </p:cBhvr>
                                      <p:to>
                                        <p:strVal val="visible"/>
                                      </p:to>
                                    </p:set>
                                    <p:anim calcmode="lin" valueType="num">
                                      <p:cBhvr additive="base">
                                        <p:cTn id="163" dur="500" fill="hold"/>
                                        <p:tgtEl>
                                          <p:spTgt spid="48"/>
                                        </p:tgtEl>
                                        <p:attrNameLst>
                                          <p:attrName>ppt_x</p:attrName>
                                        </p:attrNameLst>
                                      </p:cBhvr>
                                      <p:tavLst>
                                        <p:tav tm="0">
                                          <p:val>
                                            <p:strVal val="#ppt_x"/>
                                          </p:val>
                                        </p:tav>
                                        <p:tav tm="100000">
                                          <p:val>
                                            <p:strVal val="#ppt_x"/>
                                          </p:val>
                                        </p:tav>
                                      </p:tavLst>
                                    </p:anim>
                                    <p:anim calcmode="lin" valueType="num">
                                      <p:cBhvr additive="base">
                                        <p:cTn id="16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117"/>
                                        </p:tgtEl>
                                        <p:attrNameLst>
                                          <p:attrName>style.visibility</p:attrName>
                                        </p:attrNameLst>
                                      </p:cBhvr>
                                      <p:to>
                                        <p:strVal val="visible"/>
                                      </p:to>
                                    </p:set>
                                    <p:anim calcmode="lin" valueType="num">
                                      <p:cBhvr additive="base">
                                        <p:cTn id="169" dur="500" fill="hold"/>
                                        <p:tgtEl>
                                          <p:spTgt spid="117"/>
                                        </p:tgtEl>
                                        <p:attrNameLst>
                                          <p:attrName>ppt_x</p:attrName>
                                        </p:attrNameLst>
                                      </p:cBhvr>
                                      <p:tavLst>
                                        <p:tav tm="0">
                                          <p:val>
                                            <p:strVal val="#ppt_x"/>
                                          </p:val>
                                        </p:tav>
                                        <p:tav tm="100000">
                                          <p:val>
                                            <p:strVal val="#ppt_x"/>
                                          </p:val>
                                        </p:tav>
                                      </p:tavLst>
                                    </p:anim>
                                    <p:anim calcmode="lin" valueType="num">
                                      <p:cBhvr additive="base">
                                        <p:cTn id="170"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2" fill="hold" nodeType="click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500" fill="hold"/>
                                        <p:tgtEl>
                                          <p:spTgt spid="53"/>
                                        </p:tgtEl>
                                        <p:attrNameLst>
                                          <p:attrName>ppt_x</p:attrName>
                                        </p:attrNameLst>
                                      </p:cBhvr>
                                      <p:tavLst>
                                        <p:tav tm="0">
                                          <p:val>
                                            <p:strVal val="1+#ppt_w/2"/>
                                          </p:val>
                                        </p:tav>
                                        <p:tav tm="100000">
                                          <p:val>
                                            <p:strVal val="#ppt_x"/>
                                          </p:val>
                                        </p:tav>
                                      </p:tavLst>
                                    </p:anim>
                                    <p:anim calcmode="lin" valueType="num">
                                      <p:cBhvr additive="base">
                                        <p:cTn id="176"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2"/>
                                        </p:tgtEl>
                                        <p:attrNameLst>
                                          <p:attrName>style.visibility</p:attrName>
                                        </p:attrNameLst>
                                      </p:cBhvr>
                                      <p:to>
                                        <p:strVal val="visible"/>
                                      </p:to>
                                    </p:set>
                                    <p:anim calcmode="lin" valueType="num">
                                      <p:cBhvr additive="base">
                                        <p:cTn id="181" dur="500" fill="hold"/>
                                        <p:tgtEl>
                                          <p:spTgt spid="52"/>
                                        </p:tgtEl>
                                        <p:attrNameLst>
                                          <p:attrName>ppt_x</p:attrName>
                                        </p:attrNameLst>
                                      </p:cBhvr>
                                      <p:tavLst>
                                        <p:tav tm="0">
                                          <p:val>
                                            <p:strVal val="#ppt_x"/>
                                          </p:val>
                                        </p:tav>
                                        <p:tav tm="100000">
                                          <p:val>
                                            <p:strVal val="#ppt_x"/>
                                          </p:val>
                                        </p:tav>
                                      </p:tavLst>
                                    </p:anim>
                                    <p:anim calcmode="lin" valueType="num">
                                      <p:cBhvr additive="base">
                                        <p:cTn id="18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111"/>
                                        </p:tgtEl>
                                        <p:attrNameLst>
                                          <p:attrName>style.visibility</p:attrName>
                                        </p:attrNameLst>
                                      </p:cBhvr>
                                      <p:to>
                                        <p:strVal val="visible"/>
                                      </p:to>
                                    </p:set>
                                    <p:anim calcmode="lin" valueType="num">
                                      <p:cBhvr additive="base">
                                        <p:cTn id="187" dur="500" fill="hold"/>
                                        <p:tgtEl>
                                          <p:spTgt spid="111"/>
                                        </p:tgtEl>
                                        <p:attrNameLst>
                                          <p:attrName>ppt_x</p:attrName>
                                        </p:attrNameLst>
                                      </p:cBhvr>
                                      <p:tavLst>
                                        <p:tav tm="0">
                                          <p:val>
                                            <p:strVal val="#ppt_x"/>
                                          </p:val>
                                        </p:tav>
                                        <p:tav tm="100000">
                                          <p:val>
                                            <p:strVal val="#ppt_x"/>
                                          </p:val>
                                        </p:tav>
                                      </p:tavLst>
                                    </p:anim>
                                    <p:anim calcmode="lin" valueType="num">
                                      <p:cBhvr additive="base">
                                        <p:cTn id="18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2" fill="hold" grpId="0" nodeType="click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additive="base">
                                        <p:cTn id="193" dur="500" fill="hold"/>
                                        <p:tgtEl>
                                          <p:spTgt spid="114"/>
                                        </p:tgtEl>
                                        <p:attrNameLst>
                                          <p:attrName>ppt_x</p:attrName>
                                        </p:attrNameLst>
                                      </p:cBhvr>
                                      <p:tavLst>
                                        <p:tav tm="0">
                                          <p:val>
                                            <p:strVal val="1+#ppt_w/2"/>
                                          </p:val>
                                        </p:tav>
                                        <p:tav tm="100000">
                                          <p:val>
                                            <p:strVal val="#ppt_x"/>
                                          </p:val>
                                        </p:tav>
                                      </p:tavLst>
                                    </p:anim>
                                    <p:anim calcmode="lin" valueType="num">
                                      <p:cBhvr additive="base">
                                        <p:cTn id="194"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73"/>
                                        </p:tgtEl>
                                        <p:attrNameLst>
                                          <p:attrName>style.visibility</p:attrName>
                                        </p:attrNameLst>
                                      </p:cBhvr>
                                      <p:to>
                                        <p:strVal val="visible"/>
                                      </p:to>
                                    </p:set>
                                    <p:anim calcmode="lin" valueType="num">
                                      <p:cBhvr additive="base">
                                        <p:cTn id="199" dur="500" fill="hold"/>
                                        <p:tgtEl>
                                          <p:spTgt spid="73"/>
                                        </p:tgtEl>
                                        <p:attrNameLst>
                                          <p:attrName>ppt_x</p:attrName>
                                        </p:attrNameLst>
                                      </p:cBhvr>
                                      <p:tavLst>
                                        <p:tav tm="0">
                                          <p:val>
                                            <p:strVal val="#ppt_x"/>
                                          </p:val>
                                        </p:tav>
                                        <p:tav tm="100000">
                                          <p:val>
                                            <p:strVal val="#ppt_x"/>
                                          </p:val>
                                        </p:tav>
                                      </p:tavLst>
                                    </p:anim>
                                    <p:anim calcmode="lin" valueType="num">
                                      <p:cBhvr additive="base">
                                        <p:cTn id="20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8" fill="hold" nodeType="clickEffect">
                                  <p:stCondLst>
                                    <p:cond delay="0"/>
                                  </p:stCondLst>
                                  <p:childTnLst>
                                    <p:set>
                                      <p:cBhvr>
                                        <p:cTn id="204" dur="1" fill="hold">
                                          <p:stCondLst>
                                            <p:cond delay="0"/>
                                          </p:stCondLst>
                                        </p:cTn>
                                        <p:tgtEl>
                                          <p:spTgt spid="115"/>
                                        </p:tgtEl>
                                        <p:attrNameLst>
                                          <p:attrName>style.visibility</p:attrName>
                                        </p:attrNameLst>
                                      </p:cBhvr>
                                      <p:to>
                                        <p:strVal val="visible"/>
                                      </p:to>
                                    </p:set>
                                    <p:anim calcmode="lin" valueType="num">
                                      <p:cBhvr additive="base">
                                        <p:cTn id="205" dur="500" fill="hold"/>
                                        <p:tgtEl>
                                          <p:spTgt spid="115"/>
                                        </p:tgtEl>
                                        <p:attrNameLst>
                                          <p:attrName>ppt_x</p:attrName>
                                        </p:attrNameLst>
                                      </p:cBhvr>
                                      <p:tavLst>
                                        <p:tav tm="0">
                                          <p:val>
                                            <p:strVal val="0-#ppt_w/2"/>
                                          </p:val>
                                        </p:tav>
                                        <p:tav tm="100000">
                                          <p:val>
                                            <p:strVal val="#ppt_x"/>
                                          </p:val>
                                        </p:tav>
                                      </p:tavLst>
                                    </p:anim>
                                    <p:anim calcmode="lin" valueType="num">
                                      <p:cBhvr additive="base">
                                        <p:cTn id="20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116"/>
                                        </p:tgtEl>
                                        <p:attrNameLst>
                                          <p:attrName>style.visibility</p:attrName>
                                        </p:attrNameLst>
                                      </p:cBhvr>
                                      <p:to>
                                        <p:strVal val="visible"/>
                                      </p:to>
                                    </p:set>
                                    <p:anim calcmode="lin" valueType="num">
                                      <p:cBhvr additive="base">
                                        <p:cTn id="211" dur="500" fill="hold"/>
                                        <p:tgtEl>
                                          <p:spTgt spid="116"/>
                                        </p:tgtEl>
                                        <p:attrNameLst>
                                          <p:attrName>ppt_x</p:attrName>
                                        </p:attrNameLst>
                                      </p:cBhvr>
                                      <p:tavLst>
                                        <p:tav tm="0">
                                          <p:val>
                                            <p:strVal val="#ppt_x"/>
                                          </p:val>
                                        </p:tav>
                                        <p:tav tm="100000">
                                          <p:val>
                                            <p:strVal val="#ppt_x"/>
                                          </p:val>
                                        </p:tav>
                                      </p:tavLst>
                                    </p:anim>
                                    <p:anim calcmode="lin" valueType="num">
                                      <p:cBhvr additive="base">
                                        <p:cTn id="21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nodeType="clickEffect">
                                  <p:stCondLst>
                                    <p:cond delay="0"/>
                                  </p:stCondLst>
                                  <p:childTnLst>
                                    <p:set>
                                      <p:cBhvr>
                                        <p:cTn id="216" dur="1" fill="hold">
                                          <p:stCondLst>
                                            <p:cond delay="0"/>
                                          </p:stCondLst>
                                        </p:cTn>
                                        <p:tgtEl>
                                          <p:spTgt spid="69"/>
                                        </p:tgtEl>
                                        <p:attrNameLst>
                                          <p:attrName>style.visibility</p:attrName>
                                        </p:attrNameLst>
                                      </p:cBhvr>
                                      <p:to>
                                        <p:strVal val="visible"/>
                                      </p:to>
                                    </p:set>
                                    <p:anim calcmode="lin" valueType="num">
                                      <p:cBhvr additive="base">
                                        <p:cTn id="217" dur="500" fill="hold"/>
                                        <p:tgtEl>
                                          <p:spTgt spid="69"/>
                                        </p:tgtEl>
                                        <p:attrNameLst>
                                          <p:attrName>ppt_x</p:attrName>
                                        </p:attrNameLst>
                                      </p:cBhvr>
                                      <p:tavLst>
                                        <p:tav tm="0">
                                          <p:val>
                                            <p:strVal val="#ppt_x"/>
                                          </p:val>
                                        </p:tav>
                                        <p:tav tm="100000">
                                          <p:val>
                                            <p:strVal val="#ppt_x"/>
                                          </p:val>
                                        </p:tav>
                                      </p:tavLst>
                                    </p:anim>
                                    <p:anim calcmode="lin" valueType="num">
                                      <p:cBhvr additive="base">
                                        <p:cTn id="21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2" fill="hold" nodeType="clickEffect">
                                  <p:stCondLst>
                                    <p:cond delay="0"/>
                                  </p:stCondLst>
                                  <p:childTnLst>
                                    <p:set>
                                      <p:cBhvr>
                                        <p:cTn id="222" dur="1" fill="hold">
                                          <p:stCondLst>
                                            <p:cond delay="0"/>
                                          </p:stCondLst>
                                        </p:cTn>
                                        <p:tgtEl>
                                          <p:spTgt spid="119"/>
                                        </p:tgtEl>
                                        <p:attrNameLst>
                                          <p:attrName>style.visibility</p:attrName>
                                        </p:attrNameLst>
                                      </p:cBhvr>
                                      <p:to>
                                        <p:strVal val="visible"/>
                                      </p:to>
                                    </p:set>
                                    <p:anim calcmode="lin" valueType="num">
                                      <p:cBhvr additive="base">
                                        <p:cTn id="223" dur="500" fill="hold"/>
                                        <p:tgtEl>
                                          <p:spTgt spid="119"/>
                                        </p:tgtEl>
                                        <p:attrNameLst>
                                          <p:attrName>ppt_x</p:attrName>
                                        </p:attrNameLst>
                                      </p:cBhvr>
                                      <p:tavLst>
                                        <p:tav tm="0">
                                          <p:val>
                                            <p:strVal val="1+#ppt_w/2"/>
                                          </p:val>
                                        </p:tav>
                                        <p:tav tm="100000">
                                          <p:val>
                                            <p:strVal val="#ppt_x"/>
                                          </p:val>
                                        </p:tav>
                                      </p:tavLst>
                                    </p:anim>
                                    <p:anim calcmode="lin" valueType="num">
                                      <p:cBhvr additive="base">
                                        <p:cTn id="224" dur="500" fill="hold"/>
                                        <p:tgtEl>
                                          <p:spTgt spid="119"/>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120"/>
                                        </p:tgtEl>
                                        <p:attrNameLst>
                                          <p:attrName>style.visibility</p:attrName>
                                        </p:attrNameLst>
                                      </p:cBhvr>
                                      <p:to>
                                        <p:strVal val="visible"/>
                                      </p:to>
                                    </p:set>
                                    <p:anim calcmode="lin" valueType="num">
                                      <p:cBhvr additive="base">
                                        <p:cTn id="229" dur="500" fill="hold"/>
                                        <p:tgtEl>
                                          <p:spTgt spid="120"/>
                                        </p:tgtEl>
                                        <p:attrNameLst>
                                          <p:attrName>ppt_x</p:attrName>
                                        </p:attrNameLst>
                                      </p:cBhvr>
                                      <p:tavLst>
                                        <p:tav tm="0">
                                          <p:val>
                                            <p:strVal val="#ppt_x"/>
                                          </p:val>
                                        </p:tav>
                                        <p:tav tm="100000">
                                          <p:val>
                                            <p:strVal val="#ppt_x"/>
                                          </p:val>
                                        </p:tav>
                                      </p:tavLst>
                                    </p:anim>
                                    <p:anim calcmode="lin" valueType="num">
                                      <p:cBhvr additive="base">
                                        <p:cTn id="23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nodeType="clickEffect">
                                  <p:stCondLst>
                                    <p:cond delay="0"/>
                                  </p:stCondLst>
                                  <p:childTnLst>
                                    <p:set>
                                      <p:cBhvr>
                                        <p:cTn id="234" dur="1" fill="hold">
                                          <p:stCondLst>
                                            <p:cond delay="0"/>
                                          </p:stCondLst>
                                        </p:cTn>
                                        <p:tgtEl>
                                          <p:spTgt spid="122"/>
                                        </p:tgtEl>
                                        <p:attrNameLst>
                                          <p:attrName>style.visibility</p:attrName>
                                        </p:attrNameLst>
                                      </p:cBhvr>
                                      <p:to>
                                        <p:strVal val="visible"/>
                                      </p:to>
                                    </p:set>
                                    <p:anim calcmode="lin" valueType="num">
                                      <p:cBhvr additive="base">
                                        <p:cTn id="235" dur="500" fill="hold"/>
                                        <p:tgtEl>
                                          <p:spTgt spid="122"/>
                                        </p:tgtEl>
                                        <p:attrNameLst>
                                          <p:attrName>ppt_x</p:attrName>
                                        </p:attrNameLst>
                                      </p:cBhvr>
                                      <p:tavLst>
                                        <p:tav tm="0">
                                          <p:val>
                                            <p:strVal val="#ppt_x"/>
                                          </p:val>
                                        </p:tav>
                                        <p:tav tm="100000">
                                          <p:val>
                                            <p:strVal val="#ppt_x"/>
                                          </p:val>
                                        </p:tav>
                                      </p:tavLst>
                                    </p:anim>
                                    <p:anim calcmode="lin" valueType="num">
                                      <p:cBhvr additive="base">
                                        <p:cTn id="23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2" fill="hold" grpId="0" nodeType="clickEffect">
                                  <p:stCondLst>
                                    <p:cond delay="0"/>
                                  </p:stCondLst>
                                  <p:childTnLst>
                                    <p:set>
                                      <p:cBhvr>
                                        <p:cTn id="240" dur="1" fill="hold">
                                          <p:stCondLst>
                                            <p:cond delay="0"/>
                                          </p:stCondLst>
                                        </p:cTn>
                                        <p:tgtEl>
                                          <p:spTgt spid="121"/>
                                        </p:tgtEl>
                                        <p:attrNameLst>
                                          <p:attrName>style.visibility</p:attrName>
                                        </p:attrNameLst>
                                      </p:cBhvr>
                                      <p:to>
                                        <p:strVal val="visible"/>
                                      </p:to>
                                    </p:set>
                                    <p:anim calcmode="lin" valueType="num">
                                      <p:cBhvr additive="base">
                                        <p:cTn id="241" dur="500" fill="hold"/>
                                        <p:tgtEl>
                                          <p:spTgt spid="121"/>
                                        </p:tgtEl>
                                        <p:attrNameLst>
                                          <p:attrName>ppt_x</p:attrName>
                                        </p:attrNameLst>
                                      </p:cBhvr>
                                      <p:tavLst>
                                        <p:tav tm="0">
                                          <p:val>
                                            <p:strVal val="1+#ppt_w/2"/>
                                          </p:val>
                                        </p:tav>
                                        <p:tav tm="100000">
                                          <p:val>
                                            <p:strVal val="#ppt_x"/>
                                          </p:val>
                                        </p:tav>
                                      </p:tavLst>
                                    </p:anim>
                                    <p:anim calcmode="lin" valueType="num">
                                      <p:cBhvr additive="base">
                                        <p:cTn id="242"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8" grpId="0"/>
      <p:bldP spid="89" grpId="0"/>
      <p:bldP spid="92" grpId="0" animBg="1"/>
      <p:bldP spid="96" grpId="0"/>
      <p:bldP spid="99" grpId="0"/>
      <p:bldP spid="102" grpId="0" animBg="1"/>
      <p:bldP spid="103" grpId="0" animBg="1"/>
      <p:bldP spid="104" grpId="0" animBg="1"/>
      <p:bldP spid="114" grpId="0" animBg="1"/>
      <p:bldP spid="116" grpId="0"/>
      <p:bldP spid="120" grpId="0"/>
      <p:bldP spid="121" grpId="0" animBg="1"/>
      <p:bldP spid="48" grpId="0"/>
      <p:bldP spid="52"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733656" cy="720080"/>
          </a:xfrm>
        </p:spPr>
        <p:txBody>
          <a:bodyPr>
            <a:noAutofit/>
          </a:bodyPr>
          <a:lstStyle/>
          <a:p>
            <a:r>
              <a:rPr lang="en-US" sz="3600" dirty="0" smtClean="0"/>
              <a:t>TCP without SACK after timeout</a:t>
            </a:r>
            <a:endParaRPr lang="en-IN" sz="3600" dirty="0"/>
          </a:p>
        </p:txBody>
      </p:sp>
      <p:sp>
        <p:nvSpPr>
          <p:cNvPr id="3" name="Content Placeholder 2"/>
          <p:cNvSpPr>
            <a:spLocks noGrp="1"/>
          </p:cNvSpPr>
          <p:nvPr>
            <p:ph idx="1"/>
          </p:nvPr>
        </p:nvSpPr>
        <p:spPr>
          <a:xfrm>
            <a:off x="179512" y="1340768"/>
            <a:ext cx="8784976" cy="5256584"/>
          </a:xfrm>
        </p:spPr>
        <p:txBody>
          <a:bodyPr>
            <a:normAutofit/>
          </a:bodyPr>
          <a:lstStyle/>
          <a:p>
            <a:pPr>
              <a:buNone/>
            </a:pPr>
            <a:r>
              <a:rPr lang="en-IN" sz="1800" dirty="0" smtClean="0">
                <a:latin typeface="Calibri" pitchFamily="34" charset="0"/>
                <a:cs typeface="Calibri" pitchFamily="34" charset="0"/>
              </a:rPr>
              <a:t>   Timer     TCP Sender                                  TCP Receiver</a:t>
            </a:r>
          </a:p>
        </p:txBody>
      </p:sp>
      <p:sp>
        <p:nvSpPr>
          <p:cNvPr id="59" name="Rectangle 58"/>
          <p:cNvSpPr/>
          <p:nvPr/>
        </p:nvSpPr>
        <p:spPr>
          <a:xfrm>
            <a:off x="1403648" y="1772816"/>
            <a:ext cx="360040" cy="47525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427984" y="1844824"/>
            <a:ext cx="288032" cy="46085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1763688" y="191683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2351564" y="174347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4932041" y="1988840"/>
          <a:ext cx="4032448" cy="579120"/>
        </p:xfrm>
        <a:graphic>
          <a:graphicData uri="http://schemas.openxmlformats.org/drawingml/2006/table">
            <a:tbl>
              <a:tblPr>
                <a:tableStyleId>{2D5ABB26-0587-4C30-8999-92F81FD0307C}</a:tableStyleId>
              </a:tblPr>
              <a:tblGrid>
                <a:gridCol w="576064"/>
                <a:gridCol w="576064"/>
                <a:gridCol w="576064"/>
                <a:gridCol w="576064"/>
                <a:gridCol w="576064"/>
                <a:gridCol w="576064"/>
                <a:gridCol w="576064"/>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1763688" y="2204864"/>
            <a:ext cx="266429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932040" y="2636912"/>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432048">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275328">
            <a:off x="2207548" y="2031504"/>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82" name="Straight Arrow Connector 81"/>
          <p:cNvCxnSpPr/>
          <p:nvPr/>
        </p:nvCxnSpPr>
        <p:spPr>
          <a:xfrm flipH="1">
            <a:off x="1763688" y="2780928"/>
            <a:ext cx="26642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rot="21367939">
            <a:off x="2709980" y="25289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sp>
        <p:nvSpPr>
          <p:cNvPr id="87" name="TextBox 86"/>
          <p:cNvSpPr txBox="1"/>
          <p:nvPr/>
        </p:nvSpPr>
        <p:spPr>
          <a:xfrm rot="275328">
            <a:off x="2135540" y="289560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sp>
        <p:nvSpPr>
          <p:cNvPr id="88" name="TextBox 87"/>
          <p:cNvSpPr txBox="1"/>
          <p:nvPr/>
        </p:nvSpPr>
        <p:spPr>
          <a:xfrm rot="275328">
            <a:off x="2135540" y="318363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p:txBody>
      </p:sp>
      <p:sp>
        <p:nvSpPr>
          <p:cNvPr id="89" name="TextBox 88"/>
          <p:cNvSpPr txBox="1"/>
          <p:nvPr/>
        </p:nvSpPr>
        <p:spPr>
          <a:xfrm rot="275328">
            <a:off x="2207548" y="397572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p:txBody>
      </p:sp>
      <p:cxnSp>
        <p:nvCxnSpPr>
          <p:cNvPr id="90" name="Straight Arrow Connector 89"/>
          <p:cNvCxnSpPr/>
          <p:nvPr/>
        </p:nvCxnSpPr>
        <p:spPr>
          <a:xfrm>
            <a:off x="1763688" y="3068960"/>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3131840" y="3068960"/>
            <a:ext cx="864096"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itchFamily="34" charset="0"/>
                <a:cs typeface="Calibri" pitchFamily="34" charset="0"/>
              </a:rPr>
              <a:t>loss</a:t>
            </a:r>
            <a:endParaRPr lang="en-IN" sz="2000" dirty="0">
              <a:solidFill>
                <a:schemeClr val="tx1"/>
              </a:solidFill>
              <a:latin typeface="Calibri" pitchFamily="34" charset="0"/>
              <a:cs typeface="Calibri" pitchFamily="34" charset="0"/>
            </a:endParaRPr>
          </a:p>
        </p:txBody>
      </p:sp>
      <p:cxnSp>
        <p:nvCxnSpPr>
          <p:cNvPr id="93" name="Straight Arrow Connector 92"/>
          <p:cNvCxnSpPr/>
          <p:nvPr/>
        </p:nvCxnSpPr>
        <p:spPr>
          <a:xfrm>
            <a:off x="1763688" y="335699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Table 93"/>
          <p:cNvGraphicFramePr>
            <a:graphicFrameLocks noGrp="1"/>
          </p:cNvGraphicFramePr>
          <p:nvPr/>
        </p:nvGraphicFramePr>
        <p:xfrm>
          <a:off x="4932040" y="3429000"/>
          <a:ext cx="3897075" cy="601216"/>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763688" y="378904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21367939">
            <a:off x="2853997" y="360905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97" name="Straight Arrow Connector 96"/>
          <p:cNvCxnSpPr/>
          <p:nvPr/>
        </p:nvCxnSpPr>
        <p:spPr>
          <a:xfrm>
            <a:off x="1763688" y="4149080"/>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932039" y="4149080"/>
          <a:ext cx="3969084" cy="601216"/>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9" name="TextBox 98"/>
          <p:cNvSpPr txBox="1"/>
          <p:nvPr/>
        </p:nvSpPr>
        <p:spPr>
          <a:xfrm rot="21367939">
            <a:off x="2853997" y="43291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cxnSp>
        <p:nvCxnSpPr>
          <p:cNvPr id="100" name="Straight Arrow Connector 99"/>
          <p:cNvCxnSpPr/>
          <p:nvPr/>
        </p:nvCxnSpPr>
        <p:spPr>
          <a:xfrm flipH="1">
            <a:off x="1763688" y="450912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51520" y="1700808"/>
            <a:ext cx="93610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3" name="Oval 102"/>
          <p:cNvSpPr/>
          <p:nvPr/>
        </p:nvSpPr>
        <p:spPr>
          <a:xfrm>
            <a:off x="251520" y="3068960"/>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4" name="Oval 103"/>
          <p:cNvSpPr/>
          <p:nvPr/>
        </p:nvSpPr>
        <p:spPr>
          <a:xfrm>
            <a:off x="251520" y="2780928"/>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06" name="Straight Connector 105"/>
          <p:cNvCxnSpPr>
            <a:stCxn id="102" idx="4"/>
            <a:endCxn id="104" idx="0"/>
          </p:cNvCxnSpPr>
          <p:nvPr/>
        </p:nvCxnSpPr>
        <p:spPr>
          <a:xfrm>
            <a:off x="719572" y="2132856"/>
            <a:ext cx="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3" idx="4"/>
            <a:endCxn id="114" idx="0"/>
          </p:cNvCxnSpPr>
          <p:nvPr/>
        </p:nvCxnSpPr>
        <p:spPr>
          <a:xfrm>
            <a:off x="719572" y="3356992"/>
            <a:ext cx="0" cy="216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179512" y="5517232"/>
            <a:ext cx="1080120"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Calibri" pitchFamily="34" charset="0"/>
              </a:rPr>
              <a:t>timeout</a:t>
            </a:r>
            <a:endParaRPr lang="en-IN" sz="1400" dirty="0">
              <a:solidFill>
                <a:schemeClr val="tx1"/>
              </a:solidFill>
              <a:latin typeface="Calibri" pitchFamily="34" charset="0"/>
              <a:cs typeface="Calibri" pitchFamily="34" charset="0"/>
            </a:endParaRPr>
          </a:p>
        </p:txBody>
      </p:sp>
      <p:cxnSp>
        <p:nvCxnSpPr>
          <p:cNvPr id="115" name="Straight Arrow Connector 114"/>
          <p:cNvCxnSpPr/>
          <p:nvPr/>
        </p:nvCxnSpPr>
        <p:spPr>
          <a:xfrm>
            <a:off x="1763688" y="5805264"/>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rot="275328">
            <a:off x="2638688" y="5726585"/>
            <a:ext cx="1646920" cy="338554"/>
          </a:xfrm>
          <a:prstGeom prst="rect">
            <a:avLst/>
          </a:prstGeom>
          <a:noFill/>
        </p:spPr>
        <p:txBody>
          <a:bodyPr wrap="square" rtlCol="0">
            <a:spAutoFit/>
          </a:bodyPr>
          <a:lstStyle/>
          <a:p>
            <a:r>
              <a:rPr lang="en-US" sz="1600" dirty="0" smtClean="0">
                <a:latin typeface="Calibri" pitchFamily="34" charset="0"/>
                <a:cs typeface="Calibri" pitchFamily="34" charset="0"/>
              </a:rPr>
              <a:t>300-599 resent</a:t>
            </a:r>
            <a:endParaRPr lang="en-IN" sz="1600" dirty="0">
              <a:latin typeface="Calibri" pitchFamily="34" charset="0"/>
              <a:cs typeface="Calibri" pitchFamily="34" charset="0"/>
            </a:endParaRPr>
          </a:p>
        </p:txBody>
      </p:sp>
      <p:cxnSp>
        <p:nvCxnSpPr>
          <p:cNvPr id="119" name="Straight Arrow Connector 118"/>
          <p:cNvCxnSpPr/>
          <p:nvPr/>
        </p:nvCxnSpPr>
        <p:spPr>
          <a:xfrm flipH="1">
            <a:off x="1763688" y="6165304"/>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rot="21367939">
            <a:off x="2853995" y="598532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600</a:t>
            </a:r>
            <a:endParaRPr lang="en-IN" sz="1600" dirty="0">
              <a:latin typeface="Calibri" pitchFamily="34" charset="0"/>
              <a:cs typeface="Calibri" pitchFamily="34" charset="0"/>
            </a:endParaRPr>
          </a:p>
        </p:txBody>
      </p:sp>
      <p:sp>
        <p:nvSpPr>
          <p:cNvPr id="121" name="Oval 120"/>
          <p:cNvSpPr/>
          <p:nvPr/>
        </p:nvSpPr>
        <p:spPr>
          <a:xfrm>
            <a:off x="251520" y="6237312"/>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22" name="Straight Connector 121"/>
          <p:cNvCxnSpPr>
            <a:stCxn id="114" idx="4"/>
            <a:endCxn id="121" idx="0"/>
          </p:cNvCxnSpPr>
          <p:nvPr/>
        </p:nvCxnSpPr>
        <p:spPr>
          <a:xfrm>
            <a:off x="719572" y="5877272"/>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nvGraphicFramePr>
        <p:xfrm>
          <a:off x="4932040" y="5733256"/>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3" name="TextBox 72"/>
          <p:cNvSpPr txBox="1"/>
          <p:nvPr/>
        </p:nvSpPr>
        <p:spPr>
          <a:xfrm>
            <a:off x="1845884" y="5409260"/>
            <a:ext cx="1718004" cy="338554"/>
          </a:xfrm>
          <a:prstGeom prst="rect">
            <a:avLst/>
          </a:prstGeom>
          <a:noFill/>
        </p:spPr>
        <p:txBody>
          <a:bodyPr wrap="square" rtlCol="0">
            <a:spAutoFit/>
          </a:bodyPr>
          <a:lstStyle/>
          <a:p>
            <a:r>
              <a:rPr lang="en-US" sz="1600" b="1" dirty="0" smtClean="0">
                <a:latin typeface="Calibri" pitchFamily="34" charset="0"/>
                <a:cs typeface="Calibri" pitchFamily="34" charset="0"/>
              </a:rPr>
              <a:t>timer expires</a:t>
            </a:r>
            <a:endParaRPr lang="en-IN" sz="1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1+#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500" fill="hold"/>
                                        <p:tgtEl>
                                          <p:spTgt spid="79"/>
                                        </p:tgtEl>
                                        <p:attrNameLst>
                                          <p:attrName>ppt_x</p:attrName>
                                        </p:attrNameLst>
                                      </p:cBhvr>
                                      <p:tavLst>
                                        <p:tav tm="0">
                                          <p:val>
                                            <p:strVal val="0-#ppt_w/2"/>
                                          </p:val>
                                        </p:tav>
                                        <p:tav tm="100000">
                                          <p:val>
                                            <p:strVal val="#ppt_x"/>
                                          </p:val>
                                        </p:tav>
                                      </p:tavLst>
                                    </p:anim>
                                    <p:anim calcmode="lin" valueType="num">
                                      <p:cBhvr additive="base">
                                        <p:cTn id="32"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ppt_x"/>
                                          </p:val>
                                        </p:tav>
                                        <p:tav tm="100000">
                                          <p:val>
                                            <p:strVal val="#ppt_x"/>
                                          </p:val>
                                        </p:tav>
                                      </p:tavLst>
                                    </p:anim>
                                    <p:anim calcmode="lin" valueType="num">
                                      <p:cBhvr additive="base">
                                        <p:cTn id="3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ppt_x"/>
                                          </p:val>
                                        </p:tav>
                                        <p:tav tm="100000">
                                          <p:val>
                                            <p:strVal val="#ppt_x"/>
                                          </p:val>
                                        </p:tav>
                                      </p:tavLst>
                                    </p:anim>
                                    <p:anim calcmode="lin" valueType="num">
                                      <p:cBhvr additive="base">
                                        <p:cTn id="44"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additive="base">
                                        <p:cTn id="49" dur="500" fill="hold"/>
                                        <p:tgtEl>
                                          <p:spTgt spid="82"/>
                                        </p:tgtEl>
                                        <p:attrNameLst>
                                          <p:attrName>ppt_x</p:attrName>
                                        </p:attrNameLst>
                                      </p:cBhvr>
                                      <p:tavLst>
                                        <p:tav tm="0">
                                          <p:val>
                                            <p:strVal val="1+#ppt_w/2"/>
                                          </p:val>
                                        </p:tav>
                                        <p:tav tm="100000">
                                          <p:val>
                                            <p:strVal val="#ppt_x"/>
                                          </p:val>
                                        </p:tav>
                                      </p:tavLst>
                                    </p:anim>
                                    <p:anim calcmode="lin" valueType="num">
                                      <p:cBhvr additive="base">
                                        <p:cTn id="50"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
                                        </p:tgtEl>
                                        <p:attrNameLst>
                                          <p:attrName>style.visibility</p:attrName>
                                        </p:attrNameLst>
                                      </p:cBhvr>
                                      <p:to>
                                        <p:strVal val="visible"/>
                                      </p:to>
                                    </p:set>
                                    <p:anim calcmode="lin" valueType="num">
                                      <p:cBhvr additive="base">
                                        <p:cTn id="55" dur="500" fill="hold"/>
                                        <p:tgtEl>
                                          <p:spTgt spid="86"/>
                                        </p:tgtEl>
                                        <p:attrNameLst>
                                          <p:attrName>ppt_x</p:attrName>
                                        </p:attrNameLst>
                                      </p:cBhvr>
                                      <p:tavLst>
                                        <p:tav tm="0">
                                          <p:val>
                                            <p:strVal val="#ppt_x"/>
                                          </p:val>
                                        </p:tav>
                                        <p:tav tm="100000">
                                          <p:val>
                                            <p:strVal val="#ppt_x"/>
                                          </p:val>
                                        </p:tav>
                                      </p:tavLst>
                                    </p:anim>
                                    <p:anim calcmode="lin" valueType="num">
                                      <p:cBhvr additive="base">
                                        <p:cTn id="5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6"/>
                                        </p:tgtEl>
                                        <p:attrNameLst>
                                          <p:attrName>style.visibility</p:attrName>
                                        </p:attrNameLst>
                                      </p:cBhvr>
                                      <p:to>
                                        <p:strVal val="visible"/>
                                      </p:to>
                                    </p:set>
                                    <p:anim calcmode="lin" valueType="num">
                                      <p:cBhvr additive="base">
                                        <p:cTn id="61" dur="500" fill="hold"/>
                                        <p:tgtEl>
                                          <p:spTgt spid="106"/>
                                        </p:tgtEl>
                                        <p:attrNameLst>
                                          <p:attrName>ppt_x</p:attrName>
                                        </p:attrNameLst>
                                      </p:cBhvr>
                                      <p:tavLst>
                                        <p:tav tm="0">
                                          <p:val>
                                            <p:strVal val="#ppt_x"/>
                                          </p:val>
                                        </p:tav>
                                        <p:tav tm="100000">
                                          <p:val>
                                            <p:strVal val="#ppt_x"/>
                                          </p:val>
                                        </p:tav>
                                      </p:tavLst>
                                    </p:anim>
                                    <p:anim calcmode="lin" valueType="num">
                                      <p:cBhvr additive="base">
                                        <p:cTn id="62"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04"/>
                                        </p:tgtEl>
                                        <p:attrNameLst>
                                          <p:attrName>style.visibility</p:attrName>
                                        </p:attrNameLst>
                                      </p:cBhvr>
                                      <p:to>
                                        <p:strVal val="visible"/>
                                      </p:to>
                                    </p:set>
                                    <p:anim calcmode="lin" valueType="num">
                                      <p:cBhvr additive="base">
                                        <p:cTn id="67" dur="500" fill="hold"/>
                                        <p:tgtEl>
                                          <p:spTgt spid="104"/>
                                        </p:tgtEl>
                                        <p:attrNameLst>
                                          <p:attrName>ppt_x</p:attrName>
                                        </p:attrNameLst>
                                      </p:cBhvr>
                                      <p:tavLst>
                                        <p:tav tm="0">
                                          <p:val>
                                            <p:strVal val="1+#ppt_w/2"/>
                                          </p:val>
                                        </p:tav>
                                        <p:tav tm="100000">
                                          <p:val>
                                            <p:strVal val="#ppt_x"/>
                                          </p:val>
                                        </p:tav>
                                      </p:tavLst>
                                    </p:anim>
                                    <p:anim calcmode="lin" valueType="num">
                                      <p:cBhvr additive="base">
                                        <p:cTn id="68"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additive="base">
                                        <p:cTn id="73" dur="500" fill="hold"/>
                                        <p:tgtEl>
                                          <p:spTgt spid="103"/>
                                        </p:tgtEl>
                                        <p:attrNameLst>
                                          <p:attrName>ppt_x</p:attrName>
                                        </p:attrNameLst>
                                      </p:cBhvr>
                                      <p:tavLst>
                                        <p:tav tm="0">
                                          <p:val>
                                            <p:strVal val="1+#ppt_w/2"/>
                                          </p:val>
                                        </p:tav>
                                        <p:tav tm="100000">
                                          <p:val>
                                            <p:strVal val="#ppt_x"/>
                                          </p:val>
                                        </p:tav>
                                      </p:tavLst>
                                    </p:anim>
                                    <p:anim calcmode="lin" valueType="num">
                                      <p:cBhvr additive="base">
                                        <p:cTn id="74" dur="500" fill="hold"/>
                                        <p:tgtEl>
                                          <p:spTgt spid="10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additive="base">
                                        <p:cTn id="79" dur="500" fill="hold"/>
                                        <p:tgtEl>
                                          <p:spTgt spid="90"/>
                                        </p:tgtEl>
                                        <p:attrNameLst>
                                          <p:attrName>ppt_x</p:attrName>
                                        </p:attrNameLst>
                                      </p:cBhvr>
                                      <p:tavLst>
                                        <p:tav tm="0">
                                          <p:val>
                                            <p:strVal val="0-#ppt_w/2"/>
                                          </p:val>
                                        </p:tav>
                                        <p:tav tm="100000">
                                          <p:val>
                                            <p:strVal val="#ppt_x"/>
                                          </p:val>
                                        </p:tav>
                                      </p:tavLst>
                                    </p:anim>
                                    <p:anim calcmode="lin" valueType="num">
                                      <p:cBhvr additive="base">
                                        <p:cTn id="8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7"/>
                                        </p:tgtEl>
                                        <p:attrNameLst>
                                          <p:attrName>style.visibility</p:attrName>
                                        </p:attrNameLst>
                                      </p:cBhvr>
                                      <p:to>
                                        <p:strVal val="visible"/>
                                      </p:to>
                                    </p:set>
                                    <p:anim calcmode="lin" valueType="num">
                                      <p:cBhvr additive="base">
                                        <p:cTn id="85" dur="500" fill="hold"/>
                                        <p:tgtEl>
                                          <p:spTgt spid="87"/>
                                        </p:tgtEl>
                                        <p:attrNameLst>
                                          <p:attrName>ppt_x</p:attrName>
                                        </p:attrNameLst>
                                      </p:cBhvr>
                                      <p:tavLst>
                                        <p:tav tm="0">
                                          <p:val>
                                            <p:strVal val="#ppt_x"/>
                                          </p:val>
                                        </p:tav>
                                        <p:tav tm="100000">
                                          <p:val>
                                            <p:strVal val="#ppt_x"/>
                                          </p:val>
                                        </p:tav>
                                      </p:tavLst>
                                    </p:anim>
                                    <p:anim calcmode="lin" valueType="num">
                                      <p:cBhvr additive="base">
                                        <p:cTn id="86"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cBhvr additive="base">
                                        <p:cTn id="91" dur="500" fill="hold"/>
                                        <p:tgtEl>
                                          <p:spTgt spid="92"/>
                                        </p:tgtEl>
                                        <p:attrNameLst>
                                          <p:attrName>ppt_x</p:attrName>
                                        </p:attrNameLst>
                                      </p:cBhvr>
                                      <p:tavLst>
                                        <p:tav tm="0">
                                          <p:val>
                                            <p:strVal val="1+#ppt_w/2"/>
                                          </p:val>
                                        </p:tav>
                                        <p:tav tm="100000">
                                          <p:val>
                                            <p:strVal val="#ppt_x"/>
                                          </p:val>
                                        </p:tav>
                                      </p:tavLst>
                                    </p:anim>
                                    <p:anim calcmode="lin" valueType="num">
                                      <p:cBhvr additive="base">
                                        <p:cTn id="92"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93"/>
                                        </p:tgtEl>
                                        <p:attrNameLst>
                                          <p:attrName>style.visibility</p:attrName>
                                        </p:attrNameLst>
                                      </p:cBhvr>
                                      <p:to>
                                        <p:strVal val="visible"/>
                                      </p:to>
                                    </p:set>
                                    <p:anim calcmode="lin" valueType="num">
                                      <p:cBhvr additive="base">
                                        <p:cTn id="97" dur="500" fill="hold"/>
                                        <p:tgtEl>
                                          <p:spTgt spid="93"/>
                                        </p:tgtEl>
                                        <p:attrNameLst>
                                          <p:attrName>ppt_x</p:attrName>
                                        </p:attrNameLst>
                                      </p:cBhvr>
                                      <p:tavLst>
                                        <p:tav tm="0">
                                          <p:val>
                                            <p:strVal val="0-#ppt_w/2"/>
                                          </p:val>
                                        </p:tav>
                                        <p:tav tm="100000">
                                          <p:val>
                                            <p:strVal val="#ppt_x"/>
                                          </p:val>
                                        </p:tav>
                                      </p:tavLst>
                                    </p:anim>
                                    <p:anim calcmode="lin" valueType="num">
                                      <p:cBhvr additive="base">
                                        <p:cTn id="98"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8"/>
                                        </p:tgtEl>
                                        <p:attrNameLst>
                                          <p:attrName>style.visibility</p:attrName>
                                        </p:attrNameLst>
                                      </p:cBhvr>
                                      <p:to>
                                        <p:strVal val="visible"/>
                                      </p:to>
                                    </p:set>
                                    <p:anim calcmode="lin" valueType="num">
                                      <p:cBhvr additive="base">
                                        <p:cTn id="103" dur="500" fill="hold"/>
                                        <p:tgtEl>
                                          <p:spTgt spid="88"/>
                                        </p:tgtEl>
                                        <p:attrNameLst>
                                          <p:attrName>ppt_x</p:attrName>
                                        </p:attrNameLst>
                                      </p:cBhvr>
                                      <p:tavLst>
                                        <p:tav tm="0">
                                          <p:val>
                                            <p:strVal val="#ppt_x"/>
                                          </p:val>
                                        </p:tav>
                                        <p:tav tm="100000">
                                          <p:val>
                                            <p:strVal val="#ppt_x"/>
                                          </p:val>
                                        </p:tav>
                                      </p:tavLst>
                                    </p:anim>
                                    <p:anim calcmode="lin" valueType="num">
                                      <p:cBhvr additive="base">
                                        <p:cTn id="10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94"/>
                                        </p:tgtEl>
                                        <p:attrNameLst>
                                          <p:attrName>style.visibility</p:attrName>
                                        </p:attrNameLst>
                                      </p:cBhvr>
                                      <p:to>
                                        <p:strVal val="visible"/>
                                      </p:to>
                                    </p:set>
                                    <p:anim calcmode="lin" valueType="num">
                                      <p:cBhvr additive="base">
                                        <p:cTn id="109" dur="500" fill="hold"/>
                                        <p:tgtEl>
                                          <p:spTgt spid="94"/>
                                        </p:tgtEl>
                                        <p:attrNameLst>
                                          <p:attrName>ppt_x</p:attrName>
                                        </p:attrNameLst>
                                      </p:cBhvr>
                                      <p:tavLst>
                                        <p:tav tm="0">
                                          <p:val>
                                            <p:strVal val="#ppt_x"/>
                                          </p:val>
                                        </p:tav>
                                        <p:tav tm="100000">
                                          <p:val>
                                            <p:strVal val="#ppt_x"/>
                                          </p:val>
                                        </p:tav>
                                      </p:tavLst>
                                    </p:anim>
                                    <p:anim calcmode="lin" valueType="num">
                                      <p:cBhvr additive="base">
                                        <p:cTn id="110"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nodeType="clickEffect">
                                  <p:stCondLst>
                                    <p:cond delay="0"/>
                                  </p:stCondLst>
                                  <p:childTnLst>
                                    <p:set>
                                      <p:cBhvr>
                                        <p:cTn id="114" dur="1" fill="hold">
                                          <p:stCondLst>
                                            <p:cond delay="0"/>
                                          </p:stCondLst>
                                        </p:cTn>
                                        <p:tgtEl>
                                          <p:spTgt spid="95"/>
                                        </p:tgtEl>
                                        <p:attrNameLst>
                                          <p:attrName>style.visibility</p:attrName>
                                        </p:attrNameLst>
                                      </p:cBhvr>
                                      <p:to>
                                        <p:strVal val="visible"/>
                                      </p:to>
                                    </p:set>
                                    <p:anim calcmode="lin" valueType="num">
                                      <p:cBhvr additive="base">
                                        <p:cTn id="115" dur="500" fill="hold"/>
                                        <p:tgtEl>
                                          <p:spTgt spid="95"/>
                                        </p:tgtEl>
                                        <p:attrNameLst>
                                          <p:attrName>ppt_x</p:attrName>
                                        </p:attrNameLst>
                                      </p:cBhvr>
                                      <p:tavLst>
                                        <p:tav tm="0">
                                          <p:val>
                                            <p:strVal val="1+#ppt_w/2"/>
                                          </p:val>
                                        </p:tav>
                                        <p:tav tm="100000">
                                          <p:val>
                                            <p:strVal val="#ppt_x"/>
                                          </p:val>
                                        </p:tav>
                                      </p:tavLst>
                                    </p:anim>
                                    <p:anim calcmode="lin" valueType="num">
                                      <p:cBhvr additive="base">
                                        <p:cTn id="116"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96"/>
                                        </p:tgtEl>
                                        <p:attrNameLst>
                                          <p:attrName>style.visibility</p:attrName>
                                        </p:attrNameLst>
                                      </p:cBhvr>
                                      <p:to>
                                        <p:strVal val="visible"/>
                                      </p:to>
                                    </p:set>
                                    <p:anim calcmode="lin" valueType="num">
                                      <p:cBhvr additive="base">
                                        <p:cTn id="121" dur="500" fill="hold"/>
                                        <p:tgtEl>
                                          <p:spTgt spid="96"/>
                                        </p:tgtEl>
                                        <p:attrNameLst>
                                          <p:attrName>ppt_x</p:attrName>
                                        </p:attrNameLst>
                                      </p:cBhvr>
                                      <p:tavLst>
                                        <p:tav tm="0">
                                          <p:val>
                                            <p:strVal val="#ppt_x"/>
                                          </p:val>
                                        </p:tav>
                                        <p:tav tm="100000">
                                          <p:val>
                                            <p:strVal val="#ppt_x"/>
                                          </p:val>
                                        </p:tav>
                                      </p:tavLst>
                                    </p:anim>
                                    <p:anim calcmode="lin" valueType="num">
                                      <p:cBhvr additive="base">
                                        <p:cTn id="122"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0-#ppt_w/2"/>
                                          </p:val>
                                        </p:tav>
                                        <p:tav tm="100000">
                                          <p:val>
                                            <p:strVal val="#ppt_x"/>
                                          </p:val>
                                        </p:tav>
                                      </p:tavLst>
                                    </p:anim>
                                    <p:anim calcmode="lin" valueType="num">
                                      <p:cBhvr additive="base">
                                        <p:cTn id="128"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anim calcmode="lin" valueType="num">
                                      <p:cBhvr additive="base">
                                        <p:cTn id="133" dur="500" fill="hold"/>
                                        <p:tgtEl>
                                          <p:spTgt spid="89"/>
                                        </p:tgtEl>
                                        <p:attrNameLst>
                                          <p:attrName>ppt_x</p:attrName>
                                        </p:attrNameLst>
                                      </p:cBhvr>
                                      <p:tavLst>
                                        <p:tav tm="0">
                                          <p:val>
                                            <p:strVal val="#ppt_x"/>
                                          </p:val>
                                        </p:tav>
                                        <p:tav tm="100000">
                                          <p:val>
                                            <p:strVal val="#ppt_x"/>
                                          </p:val>
                                        </p:tav>
                                      </p:tavLst>
                                    </p:anim>
                                    <p:anim calcmode="lin" valueType="num">
                                      <p:cBhvr additive="base">
                                        <p:cTn id="13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98"/>
                                        </p:tgtEl>
                                        <p:attrNameLst>
                                          <p:attrName>style.visibility</p:attrName>
                                        </p:attrNameLst>
                                      </p:cBhvr>
                                      <p:to>
                                        <p:strVal val="visible"/>
                                      </p:to>
                                    </p:set>
                                    <p:anim calcmode="lin" valueType="num">
                                      <p:cBhvr additive="base">
                                        <p:cTn id="139" dur="500" fill="hold"/>
                                        <p:tgtEl>
                                          <p:spTgt spid="98"/>
                                        </p:tgtEl>
                                        <p:attrNameLst>
                                          <p:attrName>ppt_x</p:attrName>
                                        </p:attrNameLst>
                                      </p:cBhvr>
                                      <p:tavLst>
                                        <p:tav tm="0">
                                          <p:val>
                                            <p:strVal val="#ppt_x"/>
                                          </p:val>
                                        </p:tav>
                                        <p:tav tm="100000">
                                          <p:val>
                                            <p:strVal val="#ppt_x"/>
                                          </p:val>
                                        </p:tav>
                                      </p:tavLst>
                                    </p:anim>
                                    <p:anim calcmode="lin" valueType="num">
                                      <p:cBhvr additive="base">
                                        <p:cTn id="14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nodeType="clickEffect">
                                  <p:stCondLst>
                                    <p:cond delay="0"/>
                                  </p:stCondLst>
                                  <p:childTnLst>
                                    <p:set>
                                      <p:cBhvr>
                                        <p:cTn id="144" dur="1" fill="hold">
                                          <p:stCondLst>
                                            <p:cond delay="0"/>
                                          </p:stCondLst>
                                        </p:cTn>
                                        <p:tgtEl>
                                          <p:spTgt spid="100"/>
                                        </p:tgtEl>
                                        <p:attrNameLst>
                                          <p:attrName>style.visibility</p:attrName>
                                        </p:attrNameLst>
                                      </p:cBhvr>
                                      <p:to>
                                        <p:strVal val="visible"/>
                                      </p:to>
                                    </p:set>
                                    <p:anim calcmode="lin" valueType="num">
                                      <p:cBhvr additive="base">
                                        <p:cTn id="145" dur="500" fill="hold"/>
                                        <p:tgtEl>
                                          <p:spTgt spid="100"/>
                                        </p:tgtEl>
                                        <p:attrNameLst>
                                          <p:attrName>ppt_x</p:attrName>
                                        </p:attrNameLst>
                                      </p:cBhvr>
                                      <p:tavLst>
                                        <p:tav tm="0">
                                          <p:val>
                                            <p:strVal val="1+#ppt_w/2"/>
                                          </p:val>
                                        </p:tav>
                                        <p:tav tm="100000">
                                          <p:val>
                                            <p:strVal val="#ppt_x"/>
                                          </p:val>
                                        </p:tav>
                                      </p:tavLst>
                                    </p:anim>
                                    <p:anim calcmode="lin" valueType="num">
                                      <p:cBhvr additive="base">
                                        <p:cTn id="146"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99"/>
                                        </p:tgtEl>
                                        <p:attrNameLst>
                                          <p:attrName>style.visibility</p:attrName>
                                        </p:attrNameLst>
                                      </p:cBhvr>
                                      <p:to>
                                        <p:strVal val="visible"/>
                                      </p:to>
                                    </p:set>
                                    <p:anim calcmode="lin" valueType="num">
                                      <p:cBhvr additive="base">
                                        <p:cTn id="151" dur="500" fill="hold"/>
                                        <p:tgtEl>
                                          <p:spTgt spid="99"/>
                                        </p:tgtEl>
                                        <p:attrNameLst>
                                          <p:attrName>ppt_x</p:attrName>
                                        </p:attrNameLst>
                                      </p:cBhvr>
                                      <p:tavLst>
                                        <p:tav tm="0">
                                          <p:val>
                                            <p:strVal val="#ppt_x"/>
                                          </p:val>
                                        </p:tav>
                                        <p:tav tm="100000">
                                          <p:val>
                                            <p:strVal val="#ppt_x"/>
                                          </p:val>
                                        </p:tav>
                                      </p:tavLst>
                                    </p:anim>
                                    <p:anim calcmode="lin" valueType="num">
                                      <p:cBhvr additive="base">
                                        <p:cTn id="15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111"/>
                                        </p:tgtEl>
                                        <p:attrNameLst>
                                          <p:attrName>style.visibility</p:attrName>
                                        </p:attrNameLst>
                                      </p:cBhvr>
                                      <p:to>
                                        <p:strVal val="visible"/>
                                      </p:to>
                                    </p:set>
                                    <p:anim calcmode="lin" valueType="num">
                                      <p:cBhvr additive="base">
                                        <p:cTn id="157" dur="500" fill="hold"/>
                                        <p:tgtEl>
                                          <p:spTgt spid="111"/>
                                        </p:tgtEl>
                                        <p:attrNameLst>
                                          <p:attrName>ppt_x</p:attrName>
                                        </p:attrNameLst>
                                      </p:cBhvr>
                                      <p:tavLst>
                                        <p:tav tm="0">
                                          <p:val>
                                            <p:strVal val="#ppt_x"/>
                                          </p:val>
                                        </p:tav>
                                        <p:tav tm="100000">
                                          <p:val>
                                            <p:strVal val="#ppt_x"/>
                                          </p:val>
                                        </p:tav>
                                      </p:tavLst>
                                    </p:anim>
                                    <p:anim calcmode="lin" valueType="num">
                                      <p:cBhvr additive="base">
                                        <p:cTn id="15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2" fill="hold" grpId="0" nodeType="clickEffect">
                                  <p:stCondLst>
                                    <p:cond delay="0"/>
                                  </p:stCondLst>
                                  <p:childTnLst>
                                    <p:set>
                                      <p:cBhvr>
                                        <p:cTn id="162" dur="1" fill="hold">
                                          <p:stCondLst>
                                            <p:cond delay="0"/>
                                          </p:stCondLst>
                                        </p:cTn>
                                        <p:tgtEl>
                                          <p:spTgt spid="114"/>
                                        </p:tgtEl>
                                        <p:attrNameLst>
                                          <p:attrName>style.visibility</p:attrName>
                                        </p:attrNameLst>
                                      </p:cBhvr>
                                      <p:to>
                                        <p:strVal val="visible"/>
                                      </p:to>
                                    </p:set>
                                    <p:anim calcmode="lin" valueType="num">
                                      <p:cBhvr additive="base">
                                        <p:cTn id="163" dur="500" fill="hold"/>
                                        <p:tgtEl>
                                          <p:spTgt spid="114"/>
                                        </p:tgtEl>
                                        <p:attrNameLst>
                                          <p:attrName>ppt_x</p:attrName>
                                        </p:attrNameLst>
                                      </p:cBhvr>
                                      <p:tavLst>
                                        <p:tav tm="0">
                                          <p:val>
                                            <p:strVal val="1+#ppt_w/2"/>
                                          </p:val>
                                        </p:tav>
                                        <p:tav tm="100000">
                                          <p:val>
                                            <p:strVal val="#ppt_x"/>
                                          </p:val>
                                        </p:tav>
                                      </p:tavLst>
                                    </p:anim>
                                    <p:anim calcmode="lin" valueType="num">
                                      <p:cBhvr additive="base">
                                        <p:cTn id="164"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73"/>
                                        </p:tgtEl>
                                        <p:attrNameLst>
                                          <p:attrName>style.visibility</p:attrName>
                                        </p:attrNameLst>
                                      </p:cBhvr>
                                      <p:to>
                                        <p:strVal val="visible"/>
                                      </p:to>
                                    </p:set>
                                    <p:anim calcmode="lin" valueType="num">
                                      <p:cBhvr additive="base">
                                        <p:cTn id="169" dur="500" fill="hold"/>
                                        <p:tgtEl>
                                          <p:spTgt spid="73"/>
                                        </p:tgtEl>
                                        <p:attrNameLst>
                                          <p:attrName>ppt_x</p:attrName>
                                        </p:attrNameLst>
                                      </p:cBhvr>
                                      <p:tavLst>
                                        <p:tav tm="0">
                                          <p:val>
                                            <p:strVal val="#ppt_x"/>
                                          </p:val>
                                        </p:tav>
                                        <p:tav tm="100000">
                                          <p:val>
                                            <p:strVal val="#ppt_x"/>
                                          </p:val>
                                        </p:tav>
                                      </p:tavLst>
                                    </p:anim>
                                    <p:anim calcmode="lin" valueType="num">
                                      <p:cBhvr additive="base">
                                        <p:cTn id="17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8" fill="hold" nodeType="clickEffect">
                                  <p:stCondLst>
                                    <p:cond delay="0"/>
                                  </p:stCondLst>
                                  <p:childTnLst>
                                    <p:set>
                                      <p:cBhvr>
                                        <p:cTn id="174" dur="1" fill="hold">
                                          <p:stCondLst>
                                            <p:cond delay="0"/>
                                          </p:stCondLst>
                                        </p:cTn>
                                        <p:tgtEl>
                                          <p:spTgt spid="115"/>
                                        </p:tgtEl>
                                        <p:attrNameLst>
                                          <p:attrName>style.visibility</p:attrName>
                                        </p:attrNameLst>
                                      </p:cBhvr>
                                      <p:to>
                                        <p:strVal val="visible"/>
                                      </p:to>
                                    </p:set>
                                    <p:anim calcmode="lin" valueType="num">
                                      <p:cBhvr additive="base">
                                        <p:cTn id="175" dur="500" fill="hold"/>
                                        <p:tgtEl>
                                          <p:spTgt spid="115"/>
                                        </p:tgtEl>
                                        <p:attrNameLst>
                                          <p:attrName>ppt_x</p:attrName>
                                        </p:attrNameLst>
                                      </p:cBhvr>
                                      <p:tavLst>
                                        <p:tav tm="0">
                                          <p:val>
                                            <p:strVal val="0-#ppt_w/2"/>
                                          </p:val>
                                        </p:tav>
                                        <p:tav tm="100000">
                                          <p:val>
                                            <p:strVal val="#ppt_x"/>
                                          </p:val>
                                        </p:tav>
                                      </p:tavLst>
                                    </p:anim>
                                    <p:anim calcmode="lin" valueType="num">
                                      <p:cBhvr additive="base">
                                        <p:cTn id="17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116"/>
                                        </p:tgtEl>
                                        <p:attrNameLst>
                                          <p:attrName>style.visibility</p:attrName>
                                        </p:attrNameLst>
                                      </p:cBhvr>
                                      <p:to>
                                        <p:strVal val="visible"/>
                                      </p:to>
                                    </p:set>
                                    <p:anim calcmode="lin" valueType="num">
                                      <p:cBhvr additive="base">
                                        <p:cTn id="181" dur="500" fill="hold"/>
                                        <p:tgtEl>
                                          <p:spTgt spid="116"/>
                                        </p:tgtEl>
                                        <p:attrNameLst>
                                          <p:attrName>ppt_x</p:attrName>
                                        </p:attrNameLst>
                                      </p:cBhvr>
                                      <p:tavLst>
                                        <p:tav tm="0">
                                          <p:val>
                                            <p:strVal val="#ppt_x"/>
                                          </p:val>
                                        </p:tav>
                                        <p:tav tm="100000">
                                          <p:val>
                                            <p:strVal val="#ppt_x"/>
                                          </p:val>
                                        </p:tav>
                                      </p:tavLst>
                                    </p:anim>
                                    <p:anim calcmode="lin" valueType="num">
                                      <p:cBhvr additive="base">
                                        <p:cTn id="18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69"/>
                                        </p:tgtEl>
                                        <p:attrNameLst>
                                          <p:attrName>style.visibility</p:attrName>
                                        </p:attrNameLst>
                                      </p:cBhvr>
                                      <p:to>
                                        <p:strVal val="visible"/>
                                      </p:to>
                                    </p:set>
                                    <p:anim calcmode="lin" valueType="num">
                                      <p:cBhvr additive="base">
                                        <p:cTn id="187" dur="500" fill="hold"/>
                                        <p:tgtEl>
                                          <p:spTgt spid="69"/>
                                        </p:tgtEl>
                                        <p:attrNameLst>
                                          <p:attrName>ppt_x</p:attrName>
                                        </p:attrNameLst>
                                      </p:cBhvr>
                                      <p:tavLst>
                                        <p:tav tm="0">
                                          <p:val>
                                            <p:strVal val="#ppt_x"/>
                                          </p:val>
                                        </p:tav>
                                        <p:tav tm="100000">
                                          <p:val>
                                            <p:strVal val="#ppt_x"/>
                                          </p:val>
                                        </p:tav>
                                      </p:tavLst>
                                    </p:anim>
                                    <p:anim calcmode="lin" valueType="num">
                                      <p:cBhvr additive="base">
                                        <p:cTn id="18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2" fill="hold" nodeType="clickEffect">
                                  <p:stCondLst>
                                    <p:cond delay="0"/>
                                  </p:stCondLst>
                                  <p:childTnLst>
                                    <p:set>
                                      <p:cBhvr>
                                        <p:cTn id="192" dur="1" fill="hold">
                                          <p:stCondLst>
                                            <p:cond delay="0"/>
                                          </p:stCondLst>
                                        </p:cTn>
                                        <p:tgtEl>
                                          <p:spTgt spid="119"/>
                                        </p:tgtEl>
                                        <p:attrNameLst>
                                          <p:attrName>style.visibility</p:attrName>
                                        </p:attrNameLst>
                                      </p:cBhvr>
                                      <p:to>
                                        <p:strVal val="visible"/>
                                      </p:to>
                                    </p:set>
                                    <p:anim calcmode="lin" valueType="num">
                                      <p:cBhvr additive="base">
                                        <p:cTn id="193" dur="500" fill="hold"/>
                                        <p:tgtEl>
                                          <p:spTgt spid="119"/>
                                        </p:tgtEl>
                                        <p:attrNameLst>
                                          <p:attrName>ppt_x</p:attrName>
                                        </p:attrNameLst>
                                      </p:cBhvr>
                                      <p:tavLst>
                                        <p:tav tm="0">
                                          <p:val>
                                            <p:strVal val="1+#ppt_w/2"/>
                                          </p:val>
                                        </p:tav>
                                        <p:tav tm="100000">
                                          <p:val>
                                            <p:strVal val="#ppt_x"/>
                                          </p:val>
                                        </p:tav>
                                      </p:tavLst>
                                    </p:anim>
                                    <p:anim calcmode="lin" valueType="num">
                                      <p:cBhvr additive="base">
                                        <p:cTn id="194" dur="500" fill="hold"/>
                                        <p:tgtEl>
                                          <p:spTgt spid="119"/>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120"/>
                                        </p:tgtEl>
                                        <p:attrNameLst>
                                          <p:attrName>style.visibility</p:attrName>
                                        </p:attrNameLst>
                                      </p:cBhvr>
                                      <p:to>
                                        <p:strVal val="visible"/>
                                      </p:to>
                                    </p:set>
                                    <p:anim calcmode="lin" valueType="num">
                                      <p:cBhvr additive="base">
                                        <p:cTn id="199" dur="500" fill="hold"/>
                                        <p:tgtEl>
                                          <p:spTgt spid="120"/>
                                        </p:tgtEl>
                                        <p:attrNameLst>
                                          <p:attrName>ppt_x</p:attrName>
                                        </p:attrNameLst>
                                      </p:cBhvr>
                                      <p:tavLst>
                                        <p:tav tm="0">
                                          <p:val>
                                            <p:strVal val="#ppt_x"/>
                                          </p:val>
                                        </p:tav>
                                        <p:tav tm="100000">
                                          <p:val>
                                            <p:strVal val="#ppt_x"/>
                                          </p:val>
                                        </p:tav>
                                      </p:tavLst>
                                    </p:anim>
                                    <p:anim calcmode="lin" valueType="num">
                                      <p:cBhvr additive="base">
                                        <p:cTn id="20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nodeType="clickEffect">
                                  <p:stCondLst>
                                    <p:cond delay="0"/>
                                  </p:stCondLst>
                                  <p:childTnLst>
                                    <p:set>
                                      <p:cBhvr>
                                        <p:cTn id="204" dur="1" fill="hold">
                                          <p:stCondLst>
                                            <p:cond delay="0"/>
                                          </p:stCondLst>
                                        </p:cTn>
                                        <p:tgtEl>
                                          <p:spTgt spid="122"/>
                                        </p:tgtEl>
                                        <p:attrNameLst>
                                          <p:attrName>style.visibility</p:attrName>
                                        </p:attrNameLst>
                                      </p:cBhvr>
                                      <p:to>
                                        <p:strVal val="visible"/>
                                      </p:to>
                                    </p:set>
                                    <p:anim calcmode="lin" valueType="num">
                                      <p:cBhvr additive="base">
                                        <p:cTn id="205" dur="500" fill="hold"/>
                                        <p:tgtEl>
                                          <p:spTgt spid="122"/>
                                        </p:tgtEl>
                                        <p:attrNameLst>
                                          <p:attrName>ppt_x</p:attrName>
                                        </p:attrNameLst>
                                      </p:cBhvr>
                                      <p:tavLst>
                                        <p:tav tm="0">
                                          <p:val>
                                            <p:strVal val="#ppt_x"/>
                                          </p:val>
                                        </p:tav>
                                        <p:tav tm="100000">
                                          <p:val>
                                            <p:strVal val="#ppt_x"/>
                                          </p:val>
                                        </p:tav>
                                      </p:tavLst>
                                    </p:anim>
                                    <p:anim calcmode="lin" valueType="num">
                                      <p:cBhvr additive="base">
                                        <p:cTn id="20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2" fill="hold" grpId="0" nodeType="clickEffect">
                                  <p:stCondLst>
                                    <p:cond delay="0"/>
                                  </p:stCondLst>
                                  <p:childTnLst>
                                    <p:set>
                                      <p:cBhvr>
                                        <p:cTn id="210" dur="1" fill="hold">
                                          <p:stCondLst>
                                            <p:cond delay="0"/>
                                          </p:stCondLst>
                                        </p:cTn>
                                        <p:tgtEl>
                                          <p:spTgt spid="121"/>
                                        </p:tgtEl>
                                        <p:attrNameLst>
                                          <p:attrName>style.visibility</p:attrName>
                                        </p:attrNameLst>
                                      </p:cBhvr>
                                      <p:to>
                                        <p:strVal val="visible"/>
                                      </p:to>
                                    </p:set>
                                    <p:anim calcmode="lin" valueType="num">
                                      <p:cBhvr additive="base">
                                        <p:cTn id="211" dur="500" fill="hold"/>
                                        <p:tgtEl>
                                          <p:spTgt spid="121"/>
                                        </p:tgtEl>
                                        <p:attrNameLst>
                                          <p:attrName>ppt_x</p:attrName>
                                        </p:attrNameLst>
                                      </p:cBhvr>
                                      <p:tavLst>
                                        <p:tav tm="0">
                                          <p:val>
                                            <p:strVal val="1+#ppt_w/2"/>
                                          </p:val>
                                        </p:tav>
                                        <p:tav tm="100000">
                                          <p:val>
                                            <p:strVal val="#ppt_x"/>
                                          </p:val>
                                        </p:tav>
                                      </p:tavLst>
                                    </p:anim>
                                    <p:anim calcmode="lin" valueType="num">
                                      <p:cBhvr additive="base">
                                        <p:cTn id="212"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8" grpId="0"/>
      <p:bldP spid="89" grpId="0"/>
      <p:bldP spid="92" grpId="0" animBg="1"/>
      <p:bldP spid="96" grpId="0"/>
      <p:bldP spid="99" grpId="0"/>
      <p:bldP spid="102" grpId="0" animBg="1"/>
      <p:bldP spid="103" grpId="0" animBg="1"/>
      <p:bldP spid="104" grpId="0" animBg="1"/>
      <p:bldP spid="114" grpId="0" animBg="1"/>
      <p:bldP spid="116" grpId="0"/>
      <p:bldP spid="120" grpId="0"/>
      <p:bldP spid="121" grpId="0" animBg="1"/>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8229600" cy="792088"/>
          </a:xfrm>
        </p:spPr>
        <p:txBody>
          <a:bodyPr>
            <a:normAutofit/>
          </a:bodyPr>
          <a:lstStyle/>
          <a:p>
            <a:r>
              <a:rPr lang="en-US" sz="3600" dirty="0" smtClean="0"/>
              <a:t>TCP with SACK after timeout</a:t>
            </a:r>
            <a:endParaRPr lang="en-IN" sz="3600" dirty="0"/>
          </a:p>
        </p:txBody>
      </p:sp>
      <p:sp>
        <p:nvSpPr>
          <p:cNvPr id="3" name="Content Placeholder 2"/>
          <p:cNvSpPr>
            <a:spLocks noGrp="1"/>
          </p:cNvSpPr>
          <p:nvPr>
            <p:ph idx="1"/>
          </p:nvPr>
        </p:nvSpPr>
        <p:spPr>
          <a:xfrm>
            <a:off x="179512" y="1340768"/>
            <a:ext cx="8784976" cy="5256584"/>
          </a:xfrm>
        </p:spPr>
        <p:txBody>
          <a:bodyPr>
            <a:normAutofit/>
          </a:bodyPr>
          <a:lstStyle/>
          <a:p>
            <a:pPr>
              <a:buNone/>
            </a:pPr>
            <a:r>
              <a:rPr lang="en-IN" sz="1800" dirty="0" smtClean="0">
                <a:latin typeface="Calibri" pitchFamily="34" charset="0"/>
                <a:cs typeface="Calibri" pitchFamily="34" charset="0"/>
              </a:rPr>
              <a:t>   Timer     TCP Sender                                  TCP Receiver</a:t>
            </a:r>
          </a:p>
        </p:txBody>
      </p:sp>
      <p:sp>
        <p:nvSpPr>
          <p:cNvPr id="59" name="Rectangle 58"/>
          <p:cNvSpPr/>
          <p:nvPr/>
        </p:nvSpPr>
        <p:spPr>
          <a:xfrm>
            <a:off x="1403648" y="1772816"/>
            <a:ext cx="360040" cy="47525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sender</a:t>
            </a:r>
            <a:endParaRPr lang="en-IN" dirty="0"/>
          </a:p>
        </p:txBody>
      </p:sp>
      <p:sp>
        <p:nvSpPr>
          <p:cNvPr id="60" name="Rectangle 59"/>
          <p:cNvSpPr/>
          <p:nvPr/>
        </p:nvSpPr>
        <p:spPr>
          <a:xfrm>
            <a:off x="4427984" y="1844824"/>
            <a:ext cx="288032" cy="46085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IN" dirty="0"/>
          </a:p>
        </p:txBody>
      </p:sp>
      <p:cxnSp>
        <p:nvCxnSpPr>
          <p:cNvPr id="62" name="Straight Arrow Connector 61"/>
          <p:cNvCxnSpPr/>
          <p:nvPr/>
        </p:nvCxnSpPr>
        <p:spPr>
          <a:xfrm>
            <a:off x="1763688" y="191683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275328">
            <a:off x="2351564" y="174347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p:txBody>
      </p:sp>
      <p:graphicFrame>
        <p:nvGraphicFramePr>
          <p:cNvPr id="66" name="Table 65"/>
          <p:cNvGraphicFramePr>
            <a:graphicFrameLocks noGrp="1"/>
          </p:cNvGraphicFramePr>
          <p:nvPr/>
        </p:nvGraphicFramePr>
        <p:xfrm>
          <a:off x="4932041" y="1988840"/>
          <a:ext cx="4032448" cy="579120"/>
        </p:xfrm>
        <a:graphic>
          <a:graphicData uri="http://schemas.openxmlformats.org/drawingml/2006/table">
            <a:tbl>
              <a:tblPr>
                <a:tableStyleId>{2D5ABB26-0587-4C30-8999-92F81FD0307C}</a:tableStyleId>
              </a:tblPr>
              <a:tblGrid>
                <a:gridCol w="576064"/>
                <a:gridCol w="576064"/>
                <a:gridCol w="576064"/>
                <a:gridCol w="576064"/>
                <a:gridCol w="576064"/>
                <a:gridCol w="576064"/>
                <a:gridCol w="576064"/>
              </a:tblGrid>
              <a:tr h="50405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9" name="Straight Arrow Connector 78"/>
          <p:cNvCxnSpPr/>
          <p:nvPr/>
        </p:nvCxnSpPr>
        <p:spPr>
          <a:xfrm>
            <a:off x="1763688" y="2204864"/>
            <a:ext cx="266429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Table 79"/>
          <p:cNvGraphicFramePr>
            <a:graphicFrameLocks noGrp="1"/>
          </p:cNvGraphicFramePr>
          <p:nvPr/>
        </p:nvGraphicFramePr>
        <p:xfrm>
          <a:off x="4932040" y="2636912"/>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432048">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 name="TextBox 80"/>
          <p:cNvSpPr txBox="1"/>
          <p:nvPr/>
        </p:nvSpPr>
        <p:spPr>
          <a:xfrm rot="275328">
            <a:off x="2207548" y="2031504"/>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p:txBody>
      </p:sp>
      <p:cxnSp>
        <p:nvCxnSpPr>
          <p:cNvPr id="82" name="Straight Arrow Connector 81"/>
          <p:cNvCxnSpPr/>
          <p:nvPr/>
        </p:nvCxnSpPr>
        <p:spPr>
          <a:xfrm flipH="1">
            <a:off x="1763688" y="2780928"/>
            <a:ext cx="266429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rot="21367939">
            <a:off x="2709980" y="2528939"/>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300</a:t>
            </a:r>
            <a:endParaRPr lang="en-IN" sz="1600" dirty="0">
              <a:latin typeface="Calibri" pitchFamily="34" charset="0"/>
              <a:cs typeface="Calibri" pitchFamily="34" charset="0"/>
            </a:endParaRPr>
          </a:p>
        </p:txBody>
      </p:sp>
      <p:sp>
        <p:nvSpPr>
          <p:cNvPr id="87" name="TextBox 86"/>
          <p:cNvSpPr txBox="1"/>
          <p:nvPr/>
        </p:nvSpPr>
        <p:spPr>
          <a:xfrm rot="275328">
            <a:off x="2135540" y="289560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300-399</a:t>
            </a:r>
            <a:endParaRPr lang="en-IN" sz="1600" dirty="0">
              <a:latin typeface="Calibri" pitchFamily="34" charset="0"/>
              <a:cs typeface="Calibri" pitchFamily="34" charset="0"/>
            </a:endParaRPr>
          </a:p>
        </p:txBody>
      </p:sp>
      <p:sp>
        <p:nvSpPr>
          <p:cNvPr id="88" name="TextBox 87"/>
          <p:cNvSpPr txBox="1"/>
          <p:nvPr/>
        </p:nvSpPr>
        <p:spPr>
          <a:xfrm rot="275328">
            <a:off x="2135540" y="3183632"/>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p:txBody>
      </p:sp>
      <p:sp>
        <p:nvSpPr>
          <p:cNvPr id="89" name="TextBox 88"/>
          <p:cNvSpPr txBox="1"/>
          <p:nvPr/>
        </p:nvSpPr>
        <p:spPr>
          <a:xfrm rot="275328">
            <a:off x="2207548" y="3975720"/>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p:txBody>
      </p:sp>
      <p:cxnSp>
        <p:nvCxnSpPr>
          <p:cNvPr id="90" name="Straight Arrow Connector 89"/>
          <p:cNvCxnSpPr/>
          <p:nvPr/>
        </p:nvCxnSpPr>
        <p:spPr>
          <a:xfrm>
            <a:off x="1763688" y="3068960"/>
            <a:ext cx="1368152"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3131840" y="3068960"/>
            <a:ext cx="864096"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itchFamily="34" charset="0"/>
                <a:cs typeface="Calibri" pitchFamily="34" charset="0"/>
              </a:rPr>
              <a:t>loss</a:t>
            </a:r>
            <a:endParaRPr lang="en-IN" sz="2000" dirty="0">
              <a:solidFill>
                <a:schemeClr val="tx1"/>
              </a:solidFill>
              <a:latin typeface="Calibri" pitchFamily="34" charset="0"/>
              <a:cs typeface="Calibri" pitchFamily="34" charset="0"/>
            </a:endParaRPr>
          </a:p>
        </p:txBody>
      </p:sp>
      <p:cxnSp>
        <p:nvCxnSpPr>
          <p:cNvPr id="93" name="Straight Arrow Connector 92"/>
          <p:cNvCxnSpPr/>
          <p:nvPr/>
        </p:nvCxnSpPr>
        <p:spPr>
          <a:xfrm>
            <a:off x="1763688" y="3356992"/>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Table 93"/>
          <p:cNvGraphicFramePr>
            <a:graphicFrameLocks noGrp="1"/>
          </p:cNvGraphicFramePr>
          <p:nvPr/>
        </p:nvGraphicFramePr>
        <p:xfrm>
          <a:off x="4932040" y="3429000"/>
          <a:ext cx="3897075" cy="601216"/>
        </p:xfrm>
        <a:graphic>
          <a:graphicData uri="http://schemas.openxmlformats.org/drawingml/2006/table">
            <a:tbl>
              <a:tblPr>
                <a:tableStyleId>{2D5ABB26-0587-4C30-8999-92F81FD0307C}</a:tableStyleId>
              </a:tblPr>
              <a:tblGrid>
                <a:gridCol w="556725"/>
                <a:gridCol w="556725"/>
                <a:gridCol w="556725"/>
                <a:gridCol w="556725"/>
                <a:gridCol w="556725"/>
                <a:gridCol w="556725"/>
                <a:gridCol w="556725"/>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5" name="Straight Arrow Connector 94"/>
          <p:cNvCxnSpPr/>
          <p:nvPr/>
        </p:nvCxnSpPr>
        <p:spPr>
          <a:xfrm flipH="1">
            <a:off x="1763688" y="378904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21367939">
            <a:off x="1901583" y="3636610"/>
            <a:ext cx="2169892"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lumMod val="75000"/>
                  </a:schemeClr>
                </a:solidFill>
                <a:latin typeface="Calibri" pitchFamily="34" charset="0"/>
                <a:cs typeface="Calibri" pitchFamily="34" charset="0"/>
              </a:rPr>
              <a:t>SACK 400-500</a:t>
            </a:r>
            <a:endParaRPr lang="en-IN" sz="1600" dirty="0">
              <a:solidFill>
                <a:schemeClr val="accent1">
                  <a:lumMod val="75000"/>
                </a:schemeClr>
              </a:solidFill>
              <a:latin typeface="Calibri" pitchFamily="34" charset="0"/>
              <a:cs typeface="Calibri" pitchFamily="34" charset="0"/>
            </a:endParaRPr>
          </a:p>
        </p:txBody>
      </p:sp>
      <p:cxnSp>
        <p:nvCxnSpPr>
          <p:cNvPr id="97" name="Straight Arrow Connector 96"/>
          <p:cNvCxnSpPr/>
          <p:nvPr/>
        </p:nvCxnSpPr>
        <p:spPr>
          <a:xfrm>
            <a:off x="1763688" y="4149080"/>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8" name="Table 97"/>
          <p:cNvGraphicFramePr>
            <a:graphicFrameLocks noGrp="1"/>
          </p:cNvGraphicFramePr>
          <p:nvPr/>
        </p:nvGraphicFramePr>
        <p:xfrm>
          <a:off x="4932039" y="4149080"/>
          <a:ext cx="3969084" cy="601216"/>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601216">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9" name="TextBox 98"/>
          <p:cNvSpPr txBox="1"/>
          <p:nvPr/>
        </p:nvSpPr>
        <p:spPr>
          <a:xfrm rot="21367939">
            <a:off x="1916738" y="4363305"/>
            <a:ext cx="2093191" cy="338554"/>
          </a:xfrm>
          <a:prstGeom prst="rect">
            <a:avLst/>
          </a:prstGeom>
          <a:noFill/>
        </p:spPr>
        <p:txBody>
          <a:bodyPr wrap="square" rtlCol="0">
            <a:spAutoFit/>
          </a:bodyPr>
          <a:lstStyle/>
          <a:p>
            <a:r>
              <a:rPr lang="en-US" sz="1600" dirty="0" smtClean="0">
                <a:latin typeface="Calibri" pitchFamily="34" charset="0"/>
                <a:cs typeface="Calibri" pitchFamily="34" charset="0"/>
              </a:rPr>
              <a:t>ACK 300 </a:t>
            </a:r>
            <a:r>
              <a:rPr lang="en-US" sz="1600" dirty="0" smtClean="0">
                <a:solidFill>
                  <a:schemeClr val="accent1">
                    <a:lumMod val="75000"/>
                  </a:schemeClr>
                </a:solidFill>
                <a:latin typeface="Calibri" pitchFamily="34" charset="0"/>
                <a:cs typeface="Calibri" pitchFamily="34" charset="0"/>
              </a:rPr>
              <a:t>SACK 400-600</a:t>
            </a:r>
            <a:endParaRPr lang="en-IN" sz="1600" dirty="0">
              <a:solidFill>
                <a:schemeClr val="accent1">
                  <a:lumMod val="75000"/>
                </a:schemeClr>
              </a:solidFill>
              <a:latin typeface="Calibri" pitchFamily="34" charset="0"/>
              <a:cs typeface="Calibri" pitchFamily="34" charset="0"/>
            </a:endParaRPr>
          </a:p>
        </p:txBody>
      </p:sp>
      <p:cxnSp>
        <p:nvCxnSpPr>
          <p:cNvPr id="100" name="Straight Arrow Connector 99"/>
          <p:cNvCxnSpPr/>
          <p:nvPr/>
        </p:nvCxnSpPr>
        <p:spPr>
          <a:xfrm flipH="1">
            <a:off x="1763688" y="4509120"/>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251520" y="1700808"/>
            <a:ext cx="93610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3" name="Oval 102"/>
          <p:cNvSpPr/>
          <p:nvPr/>
        </p:nvSpPr>
        <p:spPr>
          <a:xfrm>
            <a:off x="251520" y="3068960"/>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start</a:t>
            </a:r>
            <a:endParaRPr lang="en-IN" sz="1600" dirty="0">
              <a:solidFill>
                <a:schemeClr val="tx1"/>
              </a:solidFill>
              <a:latin typeface="Calibri" pitchFamily="34" charset="0"/>
              <a:cs typeface="Calibri" pitchFamily="34" charset="0"/>
            </a:endParaRPr>
          </a:p>
        </p:txBody>
      </p:sp>
      <p:sp>
        <p:nvSpPr>
          <p:cNvPr id="104" name="Oval 103"/>
          <p:cNvSpPr/>
          <p:nvPr/>
        </p:nvSpPr>
        <p:spPr>
          <a:xfrm>
            <a:off x="251520" y="2780928"/>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06" name="Straight Connector 105"/>
          <p:cNvCxnSpPr>
            <a:stCxn id="102" idx="4"/>
            <a:endCxn id="104" idx="0"/>
          </p:cNvCxnSpPr>
          <p:nvPr/>
        </p:nvCxnSpPr>
        <p:spPr>
          <a:xfrm>
            <a:off x="719572" y="2132856"/>
            <a:ext cx="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3" idx="4"/>
            <a:endCxn id="114" idx="0"/>
          </p:cNvCxnSpPr>
          <p:nvPr/>
        </p:nvCxnSpPr>
        <p:spPr>
          <a:xfrm>
            <a:off x="719572" y="3356992"/>
            <a:ext cx="0" cy="216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179512" y="5517232"/>
            <a:ext cx="1080120" cy="360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Calibri" pitchFamily="34" charset="0"/>
              </a:rPr>
              <a:t>timeout</a:t>
            </a:r>
            <a:endParaRPr lang="en-IN" sz="1400" dirty="0">
              <a:solidFill>
                <a:schemeClr val="tx1"/>
              </a:solidFill>
              <a:latin typeface="Calibri" pitchFamily="34" charset="0"/>
              <a:cs typeface="Calibri" pitchFamily="34" charset="0"/>
            </a:endParaRPr>
          </a:p>
        </p:txBody>
      </p:sp>
      <p:cxnSp>
        <p:nvCxnSpPr>
          <p:cNvPr id="115" name="Straight Arrow Connector 114"/>
          <p:cNvCxnSpPr/>
          <p:nvPr/>
        </p:nvCxnSpPr>
        <p:spPr>
          <a:xfrm>
            <a:off x="1763688" y="5805264"/>
            <a:ext cx="266429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rot="275328">
            <a:off x="2638688" y="5726585"/>
            <a:ext cx="1646920" cy="338554"/>
          </a:xfrm>
          <a:prstGeom prst="rect">
            <a:avLst/>
          </a:prstGeom>
          <a:noFill/>
        </p:spPr>
        <p:txBody>
          <a:bodyPr wrap="square" rtlCol="0">
            <a:spAutoFit/>
          </a:bodyPr>
          <a:lstStyle/>
          <a:p>
            <a:r>
              <a:rPr lang="en-US" sz="1600" dirty="0" smtClean="0">
                <a:latin typeface="Calibri" pitchFamily="34" charset="0"/>
                <a:cs typeface="Calibri" pitchFamily="34" charset="0"/>
              </a:rPr>
              <a:t>300-599 resent</a:t>
            </a:r>
            <a:endParaRPr lang="en-IN" sz="1600" dirty="0">
              <a:latin typeface="Calibri" pitchFamily="34" charset="0"/>
              <a:cs typeface="Calibri" pitchFamily="34" charset="0"/>
            </a:endParaRPr>
          </a:p>
        </p:txBody>
      </p:sp>
      <p:cxnSp>
        <p:nvCxnSpPr>
          <p:cNvPr id="119" name="Straight Arrow Connector 118"/>
          <p:cNvCxnSpPr/>
          <p:nvPr/>
        </p:nvCxnSpPr>
        <p:spPr>
          <a:xfrm flipH="1">
            <a:off x="1763688" y="6165304"/>
            <a:ext cx="266429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rot="21367939">
            <a:off x="2853995" y="5985323"/>
            <a:ext cx="1080120" cy="338554"/>
          </a:xfrm>
          <a:prstGeom prst="rect">
            <a:avLst/>
          </a:prstGeom>
          <a:noFill/>
        </p:spPr>
        <p:txBody>
          <a:bodyPr wrap="square" rtlCol="0">
            <a:spAutoFit/>
          </a:bodyPr>
          <a:lstStyle/>
          <a:p>
            <a:r>
              <a:rPr lang="en-US" sz="1600" dirty="0" smtClean="0">
                <a:latin typeface="Calibri" pitchFamily="34" charset="0"/>
                <a:cs typeface="Calibri" pitchFamily="34" charset="0"/>
              </a:rPr>
              <a:t>ACK 600</a:t>
            </a:r>
            <a:endParaRPr lang="en-IN" sz="1600" dirty="0">
              <a:latin typeface="Calibri" pitchFamily="34" charset="0"/>
              <a:cs typeface="Calibri" pitchFamily="34" charset="0"/>
            </a:endParaRPr>
          </a:p>
        </p:txBody>
      </p:sp>
      <p:sp>
        <p:nvSpPr>
          <p:cNvPr id="121" name="Oval 120"/>
          <p:cNvSpPr/>
          <p:nvPr/>
        </p:nvSpPr>
        <p:spPr>
          <a:xfrm>
            <a:off x="251520" y="6165304"/>
            <a:ext cx="936104"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itchFamily="34" charset="0"/>
                <a:cs typeface="Calibri" pitchFamily="34" charset="0"/>
              </a:rPr>
              <a:t>stop</a:t>
            </a:r>
            <a:endParaRPr lang="en-IN" sz="1600" dirty="0">
              <a:solidFill>
                <a:schemeClr val="tx1"/>
              </a:solidFill>
              <a:latin typeface="Calibri" pitchFamily="34" charset="0"/>
              <a:cs typeface="Calibri" pitchFamily="34" charset="0"/>
            </a:endParaRPr>
          </a:p>
        </p:txBody>
      </p:sp>
      <p:cxnSp>
        <p:nvCxnSpPr>
          <p:cNvPr id="122" name="Straight Connector 121"/>
          <p:cNvCxnSpPr>
            <a:stCxn id="114" idx="4"/>
            <a:endCxn id="121" idx="0"/>
          </p:cNvCxnSpPr>
          <p:nvPr/>
        </p:nvCxnSpPr>
        <p:spPr>
          <a:xfrm>
            <a:off x="719572" y="5877272"/>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nvGraphicFramePr>
        <p:xfrm>
          <a:off x="4932040" y="5733256"/>
          <a:ext cx="3969084" cy="579120"/>
        </p:xfrm>
        <a:graphic>
          <a:graphicData uri="http://schemas.openxmlformats.org/drawingml/2006/table">
            <a:tbl>
              <a:tblPr>
                <a:tableStyleId>{2D5ABB26-0587-4C30-8999-92F81FD0307C}</a:tableStyleId>
              </a:tblPr>
              <a:tblGrid>
                <a:gridCol w="567012"/>
                <a:gridCol w="567012"/>
                <a:gridCol w="567012"/>
                <a:gridCol w="567012"/>
                <a:gridCol w="567012"/>
                <a:gridCol w="567012"/>
                <a:gridCol w="567012"/>
              </a:tblGrid>
              <a:tr h="576064">
                <a:tc>
                  <a:txBody>
                    <a:bodyPr/>
                    <a:lstStyle/>
                    <a:p>
                      <a:pPr algn="ctr"/>
                      <a:r>
                        <a:rPr lang="en-US" sz="1600" dirty="0" smtClean="0">
                          <a:latin typeface="Calibri" pitchFamily="34" charset="0"/>
                          <a:cs typeface="Calibri" pitchFamily="34" charset="0"/>
                        </a:rPr>
                        <a:t>100-199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200-299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300-399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itchFamily="34" charset="0"/>
                          <a:cs typeface="Calibri" pitchFamily="34" charset="0"/>
                        </a:rPr>
                        <a:t>400-499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Calibri" pitchFamily="34" charset="0"/>
                          <a:cs typeface="Calibri" pitchFamily="34" charset="0"/>
                        </a:rPr>
                        <a:t>500-599</a:t>
                      </a:r>
                      <a:endParaRPr lang="en-IN" sz="16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3" name="TextBox 72"/>
          <p:cNvSpPr txBox="1"/>
          <p:nvPr/>
        </p:nvSpPr>
        <p:spPr>
          <a:xfrm>
            <a:off x="1845884" y="5409260"/>
            <a:ext cx="1718004" cy="338554"/>
          </a:xfrm>
          <a:prstGeom prst="rect">
            <a:avLst/>
          </a:prstGeom>
          <a:noFill/>
        </p:spPr>
        <p:txBody>
          <a:bodyPr wrap="square" rtlCol="0">
            <a:spAutoFit/>
          </a:bodyPr>
          <a:lstStyle/>
          <a:p>
            <a:r>
              <a:rPr lang="en-US" sz="1600" b="1" dirty="0" smtClean="0">
                <a:latin typeface="Calibri" pitchFamily="34" charset="0"/>
                <a:cs typeface="Calibri" pitchFamily="34" charset="0"/>
              </a:rPr>
              <a:t>timer expires</a:t>
            </a:r>
            <a:endParaRPr lang="en-IN" sz="1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1+#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fill="hold"/>
                                        <p:tgtEl>
                                          <p:spTgt spid="63"/>
                                        </p:tgtEl>
                                        <p:attrNameLst>
                                          <p:attrName>ppt_x</p:attrName>
                                        </p:attrNameLst>
                                      </p:cBhvr>
                                      <p:tavLst>
                                        <p:tav tm="0">
                                          <p:val>
                                            <p:strVal val="#ppt_x"/>
                                          </p:val>
                                        </p:tav>
                                        <p:tav tm="100000">
                                          <p:val>
                                            <p:strVal val="#ppt_x"/>
                                          </p:val>
                                        </p:tav>
                                      </p:tavLst>
                                    </p:anim>
                                    <p:anim calcmode="lin" valueType="num">
                                      <p:cBhvr additive="base">
                                        <p:cTn id="2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500" fill="hold"/>
                                        <p:tgtEl>
                                          <p:spTgt spid="79"/>
                                        </p:tgtEl>
                                        <p:attrNameLst>
                                          <p:attrName>ppt_x</p:attrName>
                                        </p:attrNameLst>
                                      </p:cBhvr>
                                      <p:tavLst>
                                        <p:tav tm="0">
                                          <p:val>
                                            <p:strVal val="0-#ppt_w/2"/>
                                          </p:val>
                                        </p:tav>
                                        <p:tav tm="100000">
                                          <p:val>
                                            <p:strVal val="#ppt_x"/>
                                          </p:val>
                                        </p:tav>
                                      </p:tavLst>
                                    </p:anim>
                                    <p:anim calcmode="lin" valueType="num">
                                      <p:cBhvr additive="base">
                                        <p:cTn id="32"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ppt_x"/>
                                          </p:val>
                                        </p:tav>
                                        <p:tav tm="100000">
                                          <p:val>
                                            <p:strVal val="#ppt_x"/>
                                          </p:val>
                                        </p:tav>
                                      </p:tavLst>
                                    </p:anim>
                                    <p:anim calcmode="lin" valueType="num">
                                      <p:cBhvr additive="base">
                                        <p:cTn id="3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ppt_x"/>
                                          </p:val>
                                        </p:tav>
                                        <p:tav tm="100000">
                                          <p:val>
                                            <p:strVal val="#ppt_x"/>
                                          </p:val>
                                        </p:tav>
                                      </p:tavLst>
                                    </p:anim>
                                    <p:anim calcmode="lin" valueType="num">
                                      <p:cBhvr additive="base">
                                        <p:cTn id="44"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additive="base">
                                        <p:cTn id="49" dur="500" fill="hold"/>
                                        <p:tgtEl>
                                          <p:spTgt spid="82"/>
                                        </p:tgtEl>
                                        <p:attrNameLst>
                                          <p:attrName>ppt_x</p:attrName>
                                        </p:attrNameLst>
                                      </p:cBhvr>
                                      <p:tavLst>
                                        <p:tav tm="0">
                                          <p:val>
                                            <p:strVal val="1+#ppt_w/2"/>
                                          </p:val>
                                        </p:tav>
                                        <p:tav tm="100000">
                                          <p:val>
                                            <p:strVal val="#ppt_x"/>
                                          </p:val>
                                        </p:tav>
                                      </p:tavLst>
                                    </p:anim>
                                    <p:anim calcmode="lin" valueType="num">
                                      <p:cBhvr additive="base">
                                        <p:cTn id="50"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
                                        </p:tgtEl>
                                        <p:attrNameLst>
                                          <p:attrName>style.visibility</p:attrName>
                                        </p:attrNameLst>
                                      </p:cBhvr>
                                      <p:to>
                                        <p:strVal val="visible"/>
                                      </p:to>
                                    </p:set>
                                    <p:anim calcmode="lin" valueType="num">
                                      <p:cBhvr additive="base">
                                        <p:cTn id="55" dur="500" fill="hold"/>
                                        <p:tgtEl>
                                          <p:spTgt spid="86"/>
                                        </p:tgtEl>
                                        <p:attrNameLst>
                                          <p:attrName>ppt_x</p:attrName>
                                        </p:attrNameLst>
                                      </p:cBhvr>
                                      <p:tavLst>
                                        <p:tav tm="0">
                                          <p:val>
                                            <p:strVal val="#ppt_x"/>
                                          </p:val>
                                        </p:tav>
                                        <p:tav tm="100000">
                                          <p:val>
                                            <p:strVal val="#ppt_x"/>
                                          </p:val>
                                        </p:tav>
                                      </p:tavLst>
                                    </p:anim>
                                    <p:anim calcmode="lin" valueType="num">
                                      <p:cBhvr additive="base">
                                        <p:cTn id="5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6"/>
                                        </p:tgtEl>
                                        <p:attrNameLst>
                                          <p:attrName>style.visibility</p:attrName>
                                        </p:attrNameLst>
                                      </p:cBhvr>
                                      <p:to>
                                        <p:strVal val="visible"/>
                                      </p:to>
                                    </p:set>
                                    <p:anim calcmode="lin" valueType="num">
                                      <p:cBhvr additive="base">
                                        <p:cTn id="61" dur="500" fill="hold"/>
                                        <p:tgtEl>
                                          <p:spTgt spid="106"/>
                                        </p:tgtEl>
                                        <p:attrNameLst>
                                          <p:attrName>ppt_x</p:attrName>
                                        </p:attrNameLst>
                                      </p:cBhvr>
                                      <p:tavLst>
                                        <p:tav tm="0">
                                          <p:val>
                                            <p:strVal val="#ppt_x"/>
                                          </p:val>
                                        </p:tav>
                                        <p:tav tm="100000">
                                          <p:val>
                                            <p:strVal val="#ppt_x"/>
                                          </p:val>
                                        </p:tav>
                                      </p:tavLst>
                                    </p:anim>
                                    <p:anim calcmode="lin" valueType="num">
                                      <p:cBhvr additive="base">
                                        <p:cTn id="62"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04"/>
                                        </p:tgtEl>
                                        <p:attrNameLst>
                                          <p:attrName>style.visibility</p:attrName>
                                        </p:attrNameLst>
                                      </p:cBhvr>
                                      <p:to>
                                        <p:strVal val="visible"/>
                                      </p:to>
                                    </p:set>
                                    <p:anim calcmode="lin" valueType="num">
                                      <p:cBhvr additive="base">
                                        <p:cTn id="67" dur="500" fill="hold"/>
                                        <p:tgtEl>
                                          <p:spTgt spid="104"/>
                                        </p:tgtEl>
                                        <p:attrNameLst>
                                          <p:attrName>ppt_x</p:attrName>
                                        </p:attrNameLst>
                                      </p:cBhvr>
                                      <p:tavLst>
                                        <p:tav tm="0">
                                          <p:val>
                                            <p:strVal val="1+#ppt_w/2"/>
                                          </p:val>
                                        </p:tav>
                                        <p:tav tm="100000">
                                          <p:val>
                                            <p:strVal val="#ppt_x"/>
                                          </p:val>
                                        </p:tav>
                                      </p:tavLst>
                                    </p:anim>
                                    <p:anim calcmode="lin" valueType="num">
                                      <p:cBhvr additive="base">
                                        <p:cTn id="68"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additive="base">
                                        <p:cTn id="73" dur="500" fill="hold"/>
                                        <p:tgtEl>
                                          <p:spTgt spid="103"/>
                                        </p:tgtEl>
                                        <p:attrNameLst>
                                          <p:attrName>ppt_x</p:attrName>
                                        </p:attrNameLst>
                                      </p:cBhvr>
                                      <p:tavLst>
                                        <p:tav tm="0">
                                          <p:val>
                                            <p:strVal val="1+#ppt_w/2"/>
                                          </p:val>
                                        </p:tav>
                                        <p:tav tm="100000">
                                          <p:val>
                                            <p:strVal val="#ppt_x"/>
                                          </p:val>
                                        </p:tav>
                                      </p:tavLst>
                                    </p:anim>
                                    <p:anim calcmode="lin" valueType="num">
                                      <p:cBhvr additive="base">
                                        <p:cTn id="74" dur="500" fill="hold"/>
                                        <p:tgtEl>
                                          <p:spTgt spid="10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additive="base">
                                        <p:cTn id="79" dur="500" fill="hold"/>
                                        <p:tgtEl>
                                          <p:spTgt spid="90"/>
                                        </p:tgtEl>
                                        <p:attrNameLst>
                                          <p:attrName>ppt_x</p:attrName>
                                        </p:attrNameLst>
                                      </p:cBhvr>
                                      <p:tavLst>
                                        <p:tav tm="0">
                                          <p:val>
                                            <p:strVal val="0-#ppt_w/2"/>
                                          </p:val>
                                        </p:tav>
                                        <p:tav tm="100000">
                                          <p:val>
                                            <p:strVal val="#ppt_x"/>
                                          </p:val>
                                        </p:tav>
                                      </p:tavLst>
                                    </p:anim>
                                    <p:anim calcmode="lin" valueType="num">
                                      <p:cBhvr additive="base">
                                        <p:cTn id="8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7"/>
                                        </p:tgtEl>
                                        <p:attrNameLst>
                                          <p:attrName>style.visibility</p:attrName>
                                        </p:attrNameLst>
                                      </p:cBhvr>
                                      <p:to>
                                        <p:strVal val="visible"/>
                                      </p:to>
                                    </p:set>
                                    <p:anim calcmode="lin" valueType="num">
                                      <p:cBhvr additive="base">
                                        <p:cTn id="85" dur="500" fill="hold"/>
                                        <p:tgtEl>
                                          <p:spTgt spid="87"/>
                                        </p:tgtEl>
                                        <p:attrNameLst>
                                          <p:attrName>ppt_x</p:attrName>
                                        </p:attrNameLst>
                                      </p:cBhvr>
                                      <p:tavLst>
                                        <p:tav tm="0">
                                          <p:val>
                                            <p:strVal val="#ppt_x"/>
                                          </p:val>
                                        </p:tav>
                                        <p:tav tm="100000">
                                          <p:val>
                                            <p:strVal val="#ppt_x"/>
                                          </p:val>
                                        </p:tav>
                                      </p:tavLst>
                                    </p:anim>
                                    <p:anim calcmode="lin" valueType="num">
                                      <p:cBhvr additive="base">
                                        <p:cTn id="86"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cBhvr additive="base">
                                        <p:cTn id="91" dur="500" fill="hold"/>
                                        <p:tgtEl>
                                          <p:spTgt spid="92"/>
                                        </p:tgtEl>
                                        <p:attrNameLst>
                                          <p:attrName>ppt_x</p:attrName>
                                        </p:attrNameLst>
                                      </p:cBhvr>
                                      <p:tavLst>
                                        <p:tav tm="0">
                                          <p:val>
                                            <p:strVal val="1+#ppt_w/2"/>
                                          </p:val>
                                        </p:tav>
                                        <p:tav tm="100000">
                                          <p:val>
                                            <p:strVal val="#ppt_x"/>
                                          </p:val>
                                        </p:tav>
                                      </p:tavLst>
                                    </p:anim>
                                    <p:anim calcmode="lin" valueType="num">
                                      <p:cBhvr additive="base">
                                        <p:cTn id="92"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93"/>
                                        </p:tgtEl>
                                        <p:attrNameLst>
                                          <p:attrName>style.visibility</p:attrName>
                                        </p:attrNameLst>
                                      </p:cBhvr>
                                      <p:to>
                                        <p:strVal val="visible"/>
                                      </p:to>
                                    </p:set>
                                    <p:anim calcmode="lin" valueType="num">
                                      <p:cBhvr additive="base">
                                        <p:cTn id="97" dur="500" fill="hold"/>
                                        <p:tgtEl>
                                          <p:spTgt spid="93"/>
                                        </p:tgtEl>
                                        <p:attrNameLst>
                                          <p:attrName>ppt_x</p:attrName>
                                        </p:attrNameLst>
                                      </p:cBhvr>
                                      <p:tavLst>
                                        <p:tav tm="0">
                                          <p:val>
                                            <p:strVal val="0-#ppt_w/2"/>
                                          </p:val>
                                        </p:tav>
                                        <p:tav tm="100000">
                                          <p:val>
                                            <p:strVal val="#ppt_x"/>
                                          </p:val>
                                        </p:tav>
                                      </p:tavLst>
                                    </p:anim>
                                    <p:anim calcmode="lin" valueType="num">
                                      <p:cBhvr additive="base">
                                        <p:cTn id="98"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8"/>
                                        </p:tgtEl>
                                        <p:attrNameLst>
                                          <p:attrName>style.visibility</p:attrName>
                                        </p:attrNameLst>
                                      </p:cBhvr>
                                      <p:to>
                                        <p:strVal val="visible"/>
                                      </p:to>
                                    </p:set>
                                    <p:anim calcmode="lin" valueType="num">
                                      <p:cBhvr additive="base">
                                        <p:cTn id="103" dur="500" fill="hold"/>
                                        <p:tgtEl>
                                          <p:spTgt spid="88"/>
                                        </p:tgtEl>
                                        <p:attrNameLst>
                                          <p:attrName>ppt_x</p:attrName>
                                        </p:attrNameLst>
                                      </p:cBhvr>
                                      <p:tavLst>
                                        <p:tav tm="0">
                                          <p:val>
                                            <p:strVal val="#ppt_x"/>
                                          </p:val>
                                        </p:tav>
                                        <p:tav tm="100000">
                                          <p:val>
                                            <p:strVal val="#ppt_x"/>
                                          </p:val>
                                        </p:tav>
                                      </p:tavLst>
                                    </p:anim>
                                    <p:anim calcmode="lin" valueType="num">
                                      <p:cBhvr additive="base">
                                        <p:cTn id="10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94"/>
                                        </p:tgtEl>
                                        <p:attrNameLst>
                                          <p:attrName>style.visibility</p:attrName>
                                        </p:attrNameLst>
                                      </p:cBhvr>
                                      <p:to>
                                        <p:strVal val="visible"/>
                                      </p:to>
                                    </p:set>
                                    <p:anim calcmode="lin" valueType="num">
                                      <p:cBhvr additive="base">
                                        <p:cTn id="109" dur="500" fill="hold"/>
                                        <p:tgtEl>
                                          <p:spTgt spid="94"/>
                                        </p:tgtEl>
                                        <p:attrNameLst>
                                          <p:attrName>ppt_x</p:attrName>
                                        </p:attrNameLst>
                                      </p:cBhvr>
                                      <p:tavLst>
                                        <p:tav tm="0">
                                          <p:val>
                                            <p:strVal val="#ppt_x"/>
                                          </p:val>
                                        </p:tav>
                                        <p:tav tm="100000">
                                          <p:val>
                                            <p:strVal val="#ppt_x"/>
                                          </p:val>
                                        </p:tav>
                                      </p:tavLst>
                                    </p:anim>
                                    <p:anim calcmode="lin" valueType="num">
                                      <p:cBhvr additive="base">
                                        <p:cTn id="110"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nodeType="clickEffect">
                                  <p:stCondLst>
                                    <p:cond delay="0"/>
                                  </p:stCondLst>
                                  <p:childTnLst>
                                    <p:set>
                                      <p:cBhvr>
                                        <p:cTn id="114" dur="1" fill="hold">
                                          <p:stCondLst>
                                            <p:cond delay="0"/>
                                          </p:stCondLst>
                                        </p:cTn>
                                        <p:tgtEl>
                                          <p:spTgt spid="95"/>
                                        </p:tgtEl>
                                        <p:attrNameLst>
                                          <p:attrName>style.visibility</p:attrName>
                                        </p:attrNameLst>
                                      </p:cBhvr>
                                      <p:to>
                                        <p:strVal val="visible"/>
                                      </p:to>
                                    </p:set>
                                    <p:anim calcmode="lin" valueType="num">
                                      <p:cBhvr additive="base">
                                        <p:cTn id="115" dur="500" fill="hold"/>
                                        <p:tgtEl>
                                          <p:spTgt spid="95"/>
                                        </p:tgtEl>
                                        <p:attrNameLst>
                                          <p:attrName>ppt_x</p:attrName>
                                        </p:attrNameLst>
                                      </p:cBhvr>
                                      <p:tavLst>
                                        <p:tav tm="0">
                                          <p:val>
                                            <p:strVal val="1+#ppt_w/2"/>
                                          </p:val>
                                        </p:tav>
                                        <p:tav tm="100000">
                                          <p:val>
                                            <p:strVal val="#ppt_x"/>
                                          </p:val>
                                        </p:tav>
                                      </p:tavLst>
                                    </p:anim>
                                    <p:anim calcmode="lin" valueType="num">
                                      <p:cBhvr additive="base">
                                        <p:cTn id="116" dur="500" fill="hold"/>
                                        <p:tgtEl>
                                          <p:spTgt spid="95"/>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96"/>
                                        </p:tgtEl>
                                        <p:attrNameLst>
                                          <p:attrName>style.visibility</p:attrName>
                                        </p:attrNameLst>
                                      </p:cBhvr>
                                      <p:to>
                                        <p:strVal val="visible"/>
                                      </p:to>
                                    </p:set>
                                    <p:anim calcmode="lin" valueType="num">
                                      <p:cBhvr additive="base">
                                        <p:cTn id="121" dur="500" fill="hold"/>
                                        <p:tgtEl>
                                          <p:spTgt spid="96"/>
                                        </p:tgtEl>
                                        <p:attrNameLst>
                                          <p:attrName>ppt_x</p:attrName>
                                        </p:attrNameLst>
                                      </p:cBhvr>
                                      <p:tavLst>
                                        <p:tav tm="0">
                                          <p:val>
                                            <p:strVal val="#ppt_x"/>
                                          </p:val>
                                        </p:tav>
                                        <p:tav tm="100000">
                                          <p:val>
                                            <p:strVal val="#ppt_x"/>
                                          </p:val>
                                        </p:tav>
                                      </p:tavLst>
                                    </p:anim>
                                    <p:anim calcmode="lin" valueType="num">
                                      <p:cBhvr additive="base">
                                        <p:cTn id="122"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97"/>
                                        </p:tgtEl>
                                        <p:attrNameLst>
                                          <p:attrName>style.visibility</p:attrName>
                                        </p:attrNameLst>
                                      </p:cBhvr>
                                      <p:to>
                                        <p:strVal val="visible"/>
                                      </p:to>
                                    </p:set>
                                    <p:anim calcmode="lin" valueType="num">
                                      <p:cBhvr additive="base">
                                        <p:cTn id="127" dur="500" fill="hold"/>
                                        <p:tgtEl>
                                          <p:spTgt spid="97"/>
                                        </p:tgtEl>
                                        <p:attrNameLst>
                                          <p:attrName>ppt_x</p:attrName>
                                        </p:attrNameLst>
                                      </p:cBhvr>
                                      <p:tavLst>
                                        <p:tav tm="0">
                                          <p:val>
                                            <p:strVal val="0-#ppt_w/2"/>
                                          </p:val>
                                        </p:tav>
                                        <p:tav tm="100000">
                                          <p:val>
                                            <p:strVal val="#ppt_x"/>
                                          </p:val>
                                        </p:tav>
                                      </p:tavLst>
                                    </p:anim>
                                    <p:anim calcmode="lin" valueType="num">
                                      <p:cBhvr additive="base">
                                        <p:cTn id="128" dur="500" fill="hold"/>
                                        <p:tgtEl>
                                          <p:spTgt spid="97"/>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anim calcmode="lin" valueType="num">
                                      <p:cBhvr additive="base">
                                        <p:cTn id="133" dur="500" fill="hold"/>
                                        <p:tgtEl>
                                          <p:spTgt spid="89"/>
                                        </p:tgtEl>
                                        <p:attrNameLst>
                                          <p:attrName>ppt_x</p:attrName>
                                        </p:attrNameLst>
                                      </p:cBhvr>
                                      <p:tavLst>
                                        <p:tav tm="0">
                                          <p:val>
                                            <p:strVal val="#ppt_x"/>
                                          </p:val>
                                        </p:tav>
                                        <p:tav tm="100000">
                                          <p:val>
                                            <p:strVal val="#ppt_x"/>
                                          </p:val>
                                        </p:tav>
                                      </p:tavLst>
                                    </p:anim>
                                    <p:anim calcmode="lin" valueType="num">
                                      <p:cBhvr additive="base">
                                        <p:cTn id="13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98"/>
                                        </p:tgtEl>
                                        <p:attrNameLst>
                                          <p:attrName>style.visibility</p:attrName>
                                        </p:attrNameLst>
                                      </p:cBhvr>
                                      <p:to>
                                        <p:strVal val="visible"/>
                                      </p:to>
                                    </p:set>
                                    <p:anim calcmode="lin" valueType="num">
                                      <p:cBhvr additive="base">
                                        <p:cTn id="139" dur="500" fill="hold"/>
                                        <p:tgtEl>
                                          <p:spTgt spid="98"/>
                                        </p:tgtEl>
                                        <p:attrNameLst>
                                          <p:attrName>ppt_x</p:attrName>
                                        </p:attrNameLst>
                                      </p:cBhvr>
                                      <p:tavLst>
                                        <p:tav tm="0">
                                          <p:val>
                                            <p:strVal val="#ppt_x"/>
                                          </p:val>
                                        </p:tav>
                                        <p:tav tm="100000">
                                          <p:val>
                                            <p:strVal val="#ppt_x"/>
                                          </p:val>
                                        </p:tav>
                                      </p:tavLst>
                                    </p:anim>
                                    <p:anim calcmode="lin" valueType="num">
                                      <p:cBhvr additive="base">
                                        <p:cTn id="14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nodeType="clickEffect">
                                  <p:stCondLst>
                                    <p:cond delay="0"/>
                                  </p:stCondLst>
                                  <p:childTnLst>
                                    <p:set>
                                      <p:cBhvr>
                                        <p:cTn id="144" dur="1" fill="hold">
                                          <p:stCondLst>
                                            <p:cond delay="0"/>
                                          </p:stCondLst>
                                        </p:cTn>
                                        <p:tgtEl>
                                          <p:spTgt spid="100"/>
                                        </p:tgtEl>
                                        <p:attrNameLst>
                                          <p:attrName>style.visibility</p:attrName>
                                        </p:attrNameLst>
                                      </p:cBhvr>
                                      <p:to>
                                        <p:strVal val="visible"/>
                                      </p:to>
                                    </p:set>
                                    <p:anim calcmode="lin" valueType="num">
                                      <p:cBhvr additive="base">
                                        <p:cTn id="145" dur="500" fill="hold"/>
                                        <p:tgtEl>
                                          <p:spTgt spid="100"/>
                                        </p:tgtEl>
                                        <p:attrNameLst>
                                          <p:attrName>ppt_x</p:attrName>
                                        </p:attrNameLst>
                                      </p:cBhvr>
                                      <p:tavLst>
                                        <p:tav tm="0">
                                          <p:val>
                                            <p:strVal val="1+#ppt_w/2"/>
                                          </p:val>
                                        </p:tav>
                                        <p:tav tm="100000">
                                          <p:val>
                                            <p:strVal val="#ppt_x"/>
                                          </p:val>
                                        </p:tav>
                                      </p:tavLst>
                                    </p:anim>
                                    <p:anim calcmode="lin" valueType="num">
                                      <p:cBhvr additive="base">
                                        <p:cTn id="146" dur="500" fill="hold"/>
                                        <p:tgtEl>
                                          <p:spTgt spid="100"/>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99"/>
                                        </p:tgtEl>
                                        <p:attrNameLst>
                                          <p:attrName>style.visibility</p:attrName>
                                        </p:attrNameLst>
                                      </p:cBhvr>
                                      <p:to>
                                        <p:strVal val="visible"/>
                                      </p:to>
                                    </p:set>
                                    <p:anim calcmode="lin" valueType="num">
                                      <p:cBhvr additive="base">
                                        <p:cTn id="151" dur="500" fill="hold"/>
                                        <p:tgtEl>
                                          <p:spTgt spid="99"/>
                                        </p:tgtEl>
                                        <p:attrNameLst>
                                          <p:attrName>ppt_x</p:attrName>
                                        </p:attrNameLst>
                                      </p:cBhvr>
                                      <p:tavLst>
                                        <p:tav tm="0">
                                          <p:val>
                                            <p:strVal val="#ppt_x"/>
                                          </p:val>
                                        </p:tav>
                                        <p:tav tm="100000">
                                          <p:val>
                                            <p:strVal val="#ppt_x"/>
                                          </p:val>
                                        </p:tav>
                                      </p:tavLst>
                                    </p:anim>
                                    <p:anim calcmode="lin" valueType="num">
                                      <p:cBhvr additive="base">
                                        <p:cTn id="15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111"/>
                                        </p:tgtEl>
                                        <p:attrNameLst>
                                          <p:attrName>style.visibility</p:attrName>
                                        </p:attrNameLst>
                                      </p:cBhvr>
                                      <p:to>
                                        <p:strVal val="visible"/>
                                      </p:to>
                                    </p:set>
                                    <p:anim calcmode="lin" valueType="num">
                                      <p:cBhvr additive="base">
                                        <p:cTn id="157" dur="500" fill="hold"/>
                                        <p:tgtEl>
                                          <p:spTgt spid="111"/>
                                        </p:tgtEl>
                                        <p:attrNameLst>
                                          <p:attrName>ppt_x</p:attrName>
                                        </p:attrNameLst>
                                      </p:cBhvr>
                                      <p:tavLst>
                                        <p:tav tm="0">
                                          <p:val>
                                            <p:strVal val="#ppt_x"/>
                                          </p:val>
                                        </p:tav>
                                        <p:tav tm="100000">
                                          <p:val>
                                            <p:strVal val="#ppt_x"/>
                                          </p:val>
                                        </p:tav>
                                      </p:tavLst>
                                    </p:anim>
                                    <p:anim calcmode="lin" valueType="num">
                                      <p:cBhvr additive="base">
                                        <p:cTn id="15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2" fill="hold" grpId="0" nodeType="clickEffect">
                                  <p:stCondLst>
                                    <p:cond delay="0"/>
                                  </p:stCondLst>
                                  <p:childTnLst>
                                    <p:set>
                                      <p:cBhvr>
                                        <p:cTn id="162" dur="1" fill="hold">
                                          <p:stCondLst>
                                            <p:cond delay="0"/>
                                          </p:stCondLst>
                                        </p:cTn>
                                        <p:tgtEl>
                                          <p:spTgt spid="114"/>
                                        </p:tgtEl>
                                        <p:attrNameLst>
                                          <p:attrName>style.visibility</p:attrName>
                                        </p:attrNameLst>
                                      </p:cBhvr>
                                      <p:to>
                                        <p:strVal val="visible"/>
                                      </p:to>
                                    </p:set>
                                    <p:anim calcmode="lin" valueType="num">
                                      <p:cBhvr additive="base">
                                        <p:cTn id="163" dur="500" fill="hold"/>
                                        <p:tgtEl>
                                          <p:spTgt spid="114"/>
                                        </p:tgtEl>
                                        <p:attrNameLst>
                                          <p:attrName>ppt_x</p:attrName>
                                        </p:attrNameLst>
                                      </p:cBhvr>
                                      <p:tavLst>
                                        <p:tav tm="0">
                                          <p:val>
                                            <p:strVal val="1+#ppt_w/2"/>
                                          </p:val>
                                        </p:tav>
                                        <p:tav tm="100000">
                                          <p:val>
                                            <p:strVal val="#ppt_x"/>
                                          </p:val>
                                        </p:tav>
                                      </p:tavLst>
                                    </p:anim>
                                    <p:anim calcmode="lin" valueType="num">
                                      <p:cBhvr additive="base">
                                        <p:cTn id="164"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73"/>
                                        </p:tgtEl>
                                        <p:attrNameLst>
                                          <p:attrName>style.visibility</p:attrName>
                                        </p:attrNameLst>
                                      </p:cBhvr>
                                      <p:to>
                                        <p:strVal val="visible"/>
                                      </p:to>
                                    </p:set>
                                    <p:anim calcmode="lin" valueType="num">
                                      <p:cBhvr additive="base">
                                        <p:cTn id="169" dur="500" fill="hold"/>
                                        <p:tgtEl>
                                          <p:spTgt spid="73"/>
                                        </p:tgtEl>
                                        <p:attrNameLst>
                                          <p:attrName>ppt_x</p:attrName>
                                        </p:attrNameLst>
                                      </p:cBhvr>
                                      <p:tavLst>
                                        <p:tav tm="0">
                                          <p:val>
                                            <p:strVal val="#ppt_x"/>
                                          </p:val>
                                        </p:tav>
                                        <p:tav tm="100000">
                                          <p:val>
                                            <p:strVal val="#ppt_x"/>
                                          </p:val>
                                        </p:tav>
                                      </p:tavLst>
                                    </p:anim>
                                    <p:anim calcmode="lin" valueType="num">
                                      <p:cBhvr additive="base">
                                        <p:cTn id="17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8" fill="hold" nodeType="clickEffect">
                                  <p:stCondLst>
                                    <p:cond delay="0"/>
                                  </p:stCondLst>
                                  <p:childTnLst>
                                    <p:set>
                                      <p:cBhvr>
                                        <p:cTn id="174" dur="1" fill="hold">
                                          <p:stCondLst>
                                            <p:cond delay="0"/>
                                          </p:stCondLst>
                                        </p:cTn>
                                        <p:tgtEl>
                                          <p:spTgt spid="115"/>
                                        </p:tgtEl>
                                        <p:attrNameLst>
                                          <p:attrName>style.visibility</p:attrName>
                                        </p:attrNameLst>
                                      </p:cBhvr>
                                      <p:to>
                                        <p:strVal val="visible"/>
                                      </p:to>
                                    </p:set>
                                    <p:anim calcmode="lin" valueType="num">
                                      <p:cBhvr additive="base">
                                        <p:cTn id="175" dur="500" fill="hold"/>
                                        <p:tgtEl>
                                          <p:spTgt spid="115"/>
                                        </p:tgtEl>
                                        <p:attrNameLst>
                                          <p:attrName>ppt_x</p:attrName>
                                        </p:attrNameLst>
                                      </p:cBhvr>
                                      <p:tavLst>
                                        <p:tav tm="0">
                                          <p:val>
                                            <p:strVal val="0-#ppt_w/2"/>
                                          </p:val>
                                        </p:tav>
                                        <p:tav tm="100000">
                                          <p:val>
                                            <p:strVal val="#ppt_x"/>
                                          </p:val>
                                        </p:tav>
                                      </p:tavLst>
                                    </p:anim>
                                    <p:anim calcmode="lin" valueType="num">
                                      <p:cBhvr additive="base">
                                        <p:cTn id="17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116"/>
                                        </p:tgtEl>
                                        <p:attrNameLst>
                                          <p:attrName>style.visibility</p:attrName>
                                        </p:attrNameLst>
                                      </p:cBhvr>
                                      <p:to>
                                        <p:strVal val="visible"/>
                                      </p:to>
                                    </p:set>
                                    <p:anim calcmode="lin" valueType="num">
                                      <p:cBhvr additive="base">
                                        <p:cTn id="181" dur="500" fill="hold"/>
                                        <p:tgtEl>
                                          <p:spTgt spid="116"/>
                                        </p:tgtEl>
                                        <p:attrNameLst>
                                          <p:attrName>ppt_x</p:attrName>
                                        </p:attrNameLst>
                                      </p:cBhvr>
                                      <p:tavLst>
                                        <p:tav tm="0">
                                          <p:val>
                                            <p:strVal val="#ppt_x"/>
                                          </p:val>
                                        </p:tav>
                                        <p:tav tm="100000">
                                          <p:val>
                                            <p:strVal val="#ppt_x"/>
                                          </p:val>
                                        </p:tav>
                                      </p:tavLst>
                                    </p:anim>
                                    <p:anim calcmode="lin" valueType="num">
                                      <p:cBhvr additive="base">
                                        <p:cTn id="18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69"/>
                                        </p:tgtEl>
                                        <p:attrNameLst>
                                          <p:attrName>style.visibility</p:attrName>
                                        </p:attrNameLst>
                                      </p:cBhvr>
                                      <p:to>
                                        <p:strVal val="visible"/>
                                      </p:to>
                                    </p:set>
                                    <p:anim calcmode="lin" valueType="num">
                                      <p:cBhvr additive="base">
                                        <p:cTn id="187" dur="500" fill="hold"/>
                                        <p:tgtEl>
                                          <p:spTgt spid="69"/>
                                        </p:tgtEl>
                                        <p:attrNameLst>
                                          <p:attrName>ppt_x</p:attrName>
                                        </p:attrNameLst>
                                      </p:cBhvr>
                                      <p:tavLst>
                                        <p:tav tm="0">
                                          <p:val>
                                            <p:strVal val="#ppt_x"/>
                                          </p:val>
                                        </p:tav>
                                        <p:tav tm="100000">
                                          <p:val>
                                            <p:strVal val="#ppt_x"/>
                                          </p:val>
                                        </p:tav>
                                      </p:tavLst>
                                    </p:anim>
                                    <p:anim calcmode="lin" valueType="num">
                                      <p:cBhvr additive="base">
                                        <p:cTn id="18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2" fill="hold" nodeType="clickEffect">
                                  <p:stCondLst>
                                    <p:cond delay="0"/>
                                  </p:stCondLst>
                                  <p:childTnLst>
                                    <p:set>
                                      <p:cBhvr>
                                        <p:cTn id="192" dur="1" fill="hold">
                                          <p:stCondLst>
                                            <p:cond delay="0"/>
                                          </p:stCondLst>
                                        </p:cTn>
                                        <p:tgtEl>
                                          <p:spTgt spid="119"/>
                                        </p:tgtEl>
                                        <p:attrNameLst>
                                          <p:attrName>style.visibility</p:attrName>
                                        </p:attrNameLst>
                                      </p:cBhvr>
                                      <p:to>
                                        <p:strVal val="visible"/>
                                      </p:to>
                                    </p:set>
                                    <p:anim calcmode="lin" valueType="num">
                                      <p:cBhvr additive="base">
                                        <p:cTn id="193" dur="500" fill="hold"/>
                                        <p:tgtEl>
                                          <p:spTgt spid="119"/>
                                        </p:tgtEl>
                                        <p:attrNameLst>
                                          <p:attrName>ppt_x</p:attrName>
                                        </p:attrNameLst>
                                      </p:cBhvr>
                                      <p:tavLst>
                                        <p:tav tm="0">
                                          <p:val>
                                            <p:strVal val="1+#ppt_w/2"/>
                                          </p:val>
                                        </p:tav>
                                        <p:tav tm="100000">
                                          <p:val>
                                            <p:strVal val="#ppt_x"/>
                                          </p:val>
                                        </p:tav>
                                      </p:tavLst>
                                    </p:anim>
                                    <p:anim calcmode="lin" valueType="num">
                                      <p:cBhvr additive="base">
                                        <p:cTn id="194" dur="500" fill="hold"/>
                                        <p:tgtEl>
                                          <p:spTgt spid="119"/>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120"/>
                                        </p:tgtEl>
                                        <p:attrNameLst>
                                          <p:attrName>style.visibility</p:attrName>
                                        </p:attrNameLst>
                                      </p:cBhvr>
                                      <p:to>
                                        <p:strVal val="visible"/>
                                      </p:to>
                                    </p:set>
                                    <p:anim calcmode="lin" valueType="num">
                                      <p:cBhvr additive="base">
                                        <p:cTn id="199" dur="500" fill="hold"/>
                                        <p:tgtEl>
                                          <p:spTgt spid="120"/>
                                        </p:tgtEl>
                                        <p:attrNameLst>
                                          <p:attrName>ppt_x</p:attrName>
                                        </p:attrNameLst>
                                      </p:cBhvr>
                                      <p:tavLst>
                                        <p:tav tm="0">
                                          <p:val>
                                            <p:strVal val="#ppt_x"/>
                                          </p:val>
                                        </p:tav>
                                        <p:tav tm="100000">
                                          <p:val>
                                            <p:strVal val="#ppt_x"/>
                                          </p:val>
                                        </p:tav>
                                      </p:tavLst>
                                    </p:anim>
                                    <p:anim calcmode="lin" valueType="num">
                                      <p:cBhvr additive="base">
                                        <p:cTn id="20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nodeType="clickEffect">
                                  <p:stCondLst>
                                    <p:cond delay="0"/>
                                  </p:stCondLst>
                                  <p:childTnLst>
                                    <p:set>
                                      <p:cBhvr>
                                        <p:cTn id="204" dur="1" fill="hold">
                                          <p:stCondLst>
                                            <p:cond delay="0"/>
                                          </p:stCondLst>
                                        </p:cTn>
                                        <p:tgtEl>
                                          <p:spTgt spid="122"/>
                                        </p:tgtEl>
                                        <p:attrNameLst>
                                          <p:attrName>style.visibility</p:attrName>
                                        </p:attrNameLst>
                                      </p:cBhvr>
                                      <p:to>
                                        <p:strVal val="visible"/>
                                      </p:to>
                                    </p:set>
                                    <p:anim calcmode="lin" valueType="num">
                                      <p:cBhvr additive="base">
                                        <p:cTn id="205" dur="500" fill="hold"/>
                                        <p:tgtEl>
                                          <p:spTgt spid="122"/>
                                        </p:tgtEl>
                                        <p:attrNameLst>
                                          <p:attrName>ppt_x</p:attrName>
                                        </p:attrNameLst>
                                      </p:cBhvr>
                                      <p:tavLst>
                                        <p:tav tm="0">
                                          <p:val>
                                            <p:strVal val="#ppt_x"/>
                                          </p:val>
                                        </p:tav>
                                        <p:tav tm="100000">
                                          <p:val>
                                            <p:strVal val="#ppt_x"/>
                                          </p:val>
                                        </p:tav>
                                      </p:tavLst>
                                    </p:anim>
                                    <p:anim calcmode="lin" valueType="num">
                                      <p:cBhvr additive="base">
                                        <p:cTn id="20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2" fill="hold" grpId="0" nodeType="clickEffect">
                                  <p:stCondLst>
                                    <p:cond delay="0"/>
                                  </p:stCondLst>
                                  <p:childTnLst>
                                    <p:set>
                                      <p:cBhvr>
                                        <p:cTn id="210" dur="1" fill="hold">
                                          <p:stCondLst>
                                            <p:cond delay="0"/>
                                          </p:stCondLst>
                                        </p:cTn>
                                        <p:tgtEl>
                                          <p:spTgt spid="121"/>
                                        </p:tgtEl>
                                        <p:attrNameLst>
                                          <p:attrName>style.visibility</p:attrName>
                                        </p:attrNameLst>
                                      </p:cBhvr>
                                      <p:to>
                                        <p:strVal val="visible"/>
                                      </p:to>
                                    </p:set>
                                    <p:anim calcmode="lin" valueType="num">
                                      <p:cBhvr additive="base">
                                        <p:cTn id="211" dur="500" fill="hold"/>
                                        <p:tgtEl>
                                          <p:spTgt spid="121"/>
                                        </p:tgtEl>
                                        <p:attrNameLst>
                                          <p:attrName>ppt_x</p:attrName>
                                        </p:attrNameLst>
                                      </p:cBhvr>
                                      <p:tavLst>
                                        <p:tav tm="0">
                                          <p:val>
                                            <p:strVal val="1+#ppt_w/2"/>
                                          </p:val>
                                        </p:tav>
                                        <p:tav tm="100000">
                                          <p:val>
                                            <p:strVal val="#ppt_x"/>
                                          </p:val>
                                        </p:tav>
                                      </p:tavLst>
                                    </p:anim>
                                    <p:anim calcmode="lin" valueType="num">
                                      <p:cBhvr additive="base">
                                        <p:cTn id="212"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81" grpId="0"/>
      <p:bldP spid="86" grpId="0"/>
      <p:bldP spid="87" grpId="0"/>
      <p:bldP spid="88" grpId="0"/>
      <p:bldP spid="89" grpId="0"/>
      <p:bldP spid="92" grpId="0" animBg="1"/>
      <p:bldP spid="96" grpId="0"/>
      <p:bldP spid="99" grpId="0"/>
      <p:bldP spid="102" grpId="0" animBg="1"/>
      <p:bldP spid="103" grpId="0" animBg="1"/>
      <p:bldP spid="104" grpId="0" animBg="1"/>
      <p:bldP spid="114" grpId="0" animBg="1"/>
      <p:bldP spid="116" grpId="0"/>
      <p:bldP spid="120" grpId="0"/>
      <p:bldP spid="121" grpId="0" animBg="1"/>
      <p:bldP spid="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dirty="0" smtClean="0"/>
              <a:t>TCP with SACK</a:t>
            </a:r>
            <a:endParaRPr lang="en-IN" dirty="0"/>
          </a:p>
        </p:txBody>
      </p:sp>
      <p:sp>
        <p:nvSpPr>
          <p:cNvPr id="3" name="Content Placeholder 2"/>
          <p:cNvSpPr>
            <a:spLocks noGrp="1"/>
          </p:cNvSpPr>
          <p:nvPr>
            <p:ph idx="1"/>
          </p:nvPr>
        </p:nvSpPr>
        <p:spPr>
          <a:xfrm>
            <a:off x="301752" y="1527048"/>
            <a:ext cx="8590728" cy="5070304"/>
          </a:xfrm>
        </p:spPr>
        <p:txBody>
          <a:bodyPr>
            <a:normAutofit/>
          </a:bodyPr>
          <a:lstStyle/>
          <a:p>
            <a:r>
              <a:rPr lang="en-US" sz="1800" dirty="0" smtClean="0">
                <a:latin typeface="Calibri" pitchFamily="34" charset="0"/>
                <a:cs typeface="Calibri" pitchFamily="34" charset="0"/>
              </a:rPr>
              <a:t>TCP uses Selective ACK(SACK) to indicate that the data has been received out of order.</a:t>
            </a:r>
          </a:p>
          <a:p>
            <a:r>
              <a:rPr lang="en-US" sz="1800" dirty="0" smtClean="0">
                <a:latin typeface="Calibri" pitchFamily="34" charset="0"/>
                <a:cs typeface="Calibri" pitchFamily="34" charset="0"/>
              </a:rPr>
              <a:t>SACK allows the TCP sender to know which TCP-PDUs are actually lost and which have arrived out of order.</a:t>
            </a:r>
          </a:p>
          <a:p>
            <a:r>
              <a:rPr lang="en-US" sz="1800" dirty="0" smtClean="0">
                <a:latin typeface="Calibri" pitchFamily="34" charset="0"/>
                <a:cs typeface="Calibri" pitchFamily="34" charset="0"/>
              </a:rPr>
              <a:t>The sender can then retransmit only those TCP-PDUs which are actually lost.</a:t>
            </a:r>
          </a:p>
          <a:p>
            <a:r>
              <a:rPr lang="en-US" sz="1800" dirty="0" smtClean="0">
                <a:latin typeface="Calibri" pitchFamily="34" charset="0"/>
                <a:cs typeface="Calibri" pitchFamily="34" charset="0"/>
              </a:rPr>
              <a:t>TCP defines SACK using the OPTION bits with two new options: </a:t>
            </a:r>
            <a:endParaRPr lang="en-IN" sz="1800" dirty="0" smtClean="0">
              <a:latin typeface="Calibri" pitchFamily="34" charset="0"/>
              <a:cs typeface="Calibri" pitchFamily="34" charset="0"/>
            </a:endParaRPr>
          </a:p>
          <a:p>
            <a:pPr lvl="1">
              <a:buNone/>
            </a:pPr>
            <a:r>
              <a:rPr lang="en-US" sz="1800" dirty="0" smtClean="0">
                <a:solidFill>
                  <a:schemeClr val="tx1"/>
                </a:solidFill>
                <a:latin typeface="Calibri" pitchFamily="34" charset="0"/>
                <a:cs typeface="Calibri" pitchFamily="34" charset="0"/>
              </a:rPr>
              <a:t>	</a:t>
            </a:r>
            <a:r>
              <a:rPr lang="en-US" sz="1800" b="1" dirty="0" smtClean="0">
                <a:solidFill>
                  <a:schemeClr val="tx1"/>
                </a:solidFill>
                <a:latin typeface="Calibri" pitchFamily="34" charset="0"/>
                <a:cs typeface="Calibri" pitchFamily="34" charset="0"/>
              </a:rPr>
              <a:t>SACK-permitted option</a:t>
            </a:r>
            <a:r>
              <a:rPr lang="en-US" sz="1800" dirty="0" smtClean="0">
                <a:solidFill>
                  <a:schemeClr val="tx1"/>
                </a:solidFill>
                <a:latin typeface="Calibri" pitchFamily="34" charset="0"/>
                <a:cs typeface="Calibri" pitchFamily="34" charset="0"/>
              </a:rPr>
              <a:t>				</a:t>
            </a:r>
            <a:r>
              <a:rPr lang="en-US" sz="1800" b="1" dirty="0" smtClean="0">
                <a:solidFill>
                  <a:schemeClr val="tx1"/>
                </a:solidFill>
                <a:latin typeface="Calibri" pitchFamily="34" charset="0"/>
                <a:cs typeface="Calibri" pitchFamily="34" charset="0"/>
              </a:rPr>
              <a:t>SACK option</a:t>
            </a:r>
          </a:p>
        </p:txBody>
      </p:sp>
      <p:graphicFrame>
        <p:nvGraphicFramePr>
          <p:cNvPr id="7" name="Table 6"/>
          <p:cNvGraphicFramePr>
            <a:graphicFrameLocks noGrp="1"/>
          </p:cNvGraphicFramePr>
          <p:nvPr/>
        </p:nvGraphicFramePr>
        <p:xfrm>
          <a:off x="467544" y="3861048"/>
          <a:ext cx="3168352" cy="370840"/>
        </p:xfrm>
        <a:graphic>
          <a:graphicData uri="http://schemas.openxmlformats.org/drawingml/2006/table">
            <a:tbl>
              <a:tblPr firstRow="1" bandRow="1">
                <a:tableStyleId>{5C22544A-7EE6-4342-B048-85BDC9FD1C3A}</a:tableStyleId>
              </a:tblPr>
              <a:tblGrid>
                <a:gridCol w="1584176"/>
                <a:gridCol w="1584176"/>
              </a:tblGrid>
              <a:tr h="370840">
                <a:tc>
                  <a:txBody>
                    <a:bodyPr/>
                    <a:lstStyle/>
                    <a:p>
                      <a:r>
                        <a:rPr lang="en-US" dirty="0" smtClean="0"/>
                        <a:t>Kind: 4</a:t>
                      </a:r>
                      <a:endParaRPr lang="en-IN" dirty="0"/>
                    </a:p>
                  </a:txBody>
                  <a:tcPr/>
                </a:tc>
                <a:tc>
                  <a:txBody>
                    <a:bodyPr/>
                    <a:lstStyle/>
                    <a:p>
                      <a:r>
                        <a:rPr lang="en-US" dirty="0" smtClean="0"/>
                        <a:t>Length:</a:t>
                      </a:r>
                      <a:r>
                        <a:rPr lang="en-US" baseline="0" dirty="0" smtClean="0"/>
                        <a:t> 2</a:t>
                      </a:r>
                      <a:endParaRPr lang="en-IN" dirty="0"/>
                    </a:p>
                  </a:txBody>
                  <a:tcPr/>
                </a:tc>
              </a:tr>
            </a:tbl>
          </a:graphicData>
        </a:graphic>
      </p:graphicFrame>
      <p:graphicFrame>
        <p:nvGraphicFramePr>
          <p:cNvPr id="8" name="Table 7"/>
          <p:cNvGraphicFramePr>
            <a:graphicFrameLocks noGrp="1"/>
          </p:cNvGraphicFramePr>
          <p:nvPr/>
        </p:nvGraphicFramePr>
        <p:xfrm>
          <a:off x="3995936" y="3861048"/>
          <a:ext cx="4788024" cy="2485645"/>
        </p:xfrm>
        <a:graphic>
          <a:graphicData uri="http://schemas.openxmlformats.org/drawingml/2006/table">
            <a:tbl>
              <a:tblPr firstRow="1" bandRow="1">
                <a:tableStyleId>{5C22544A-7EE6-4342-B048-85BDC9FD1C3A}</a:tableStyleId>
              </a:tblPr>
              <a:tblGrid>
                <a:gridCol w="1596008"/>
                <a:gridCol w="1596008"/>
                <a:gridCol w="1596008"/>
              </a:tblGrid>
              <a:tr h="315081">
                <a:tc>
                  <a:txBody>
                    <a:bodyPr/>
                    <a:lstStyle/>
                    <a:p>
                      <a:endParaRPr lang="en-IN" dirty="0"/>
                    </a:p>
                  </a:txBody>
                  <a:tcPr>
                    <a:solidFill>
                      <a:schemeClr val="bg2"/>
                    </a:solidFill>
                  </a:tcPr>
                </a:tc>
                <a:tc>
                  <a:txBody>
                    <a:bodyPr/>
                    <a:lstStyle/>
                    <a:p>
                      <a:r>
                        <a:rPr lang="en-US" dirty="0" smtClean="0"/>
                        <a:t>Kind: 5</a:t>
                      </a:r>
                      <a:endParaRPr lang="en-IN" dirty="0"/>
                    </a:p>
                  </a:txBody>
                  <a:tcPr/>
                </a:tc>
                <a:tc>
                  <a:txBody>
                    <a:bodyPr/>
                    <a:lstStyle/>
                    <a:p>
                      <a:r>
                        <a:rPr lang="en-US" dirty="0" smtClean="0"/>
                        <a:t>Length</a:t>
                      </a:r>
                      <a:endParaRPr lang="en-IN" dirty="0"/>
                    </a:p>
                  </a:txBody>
                  <a:tcPr/>
                </a:tc>
              </a:tr>
              <a:tr h="315081">
                <a:tc gridSpan="3">
                  <a:txBody>
                    <a:bodyPr/>
                    <a:lstStyle/>
                    <a:p>
                      <a:r>
                        <a:rPr lang="en-US" dirty="0" smtClean="0"/>
                        <a:t>Left edge of 1</a:t>
                      </a:r>
                      <a:r>
                        <a:rPr lang="en-US" baseline="30000" dirty="0" smtClean="0"/>
                        <a:t>st</a:t>
                      </a:r>
                      <a:r>
                        <a:rPr lang="en-US" dirty="0" smtClean="0"/>
                        <a:t> block</a:t>
                      </a:r>
                      <a:endParaRPr lang="en-IN" dirty="0"/>
                    </a:p>
                  </a:txBody>
                  <a:tcPr/>
                </a:tc>
                <a:tc hMerge="1">
                  <a:txBody>
                    <a:bodyPr/>
                    <a:lstStyle/>
                    <a:p>
                      <a:endParaRPr lang="en-IN" dirty="0"/>
                    </a:p>
                  </a:txBody>
                  <a:tcPr/>
                </a:tc>
                <a:tc hMerge="1">
                  <a:txBody>
                    <a:bodyPr/>
                    <a:lstStyle/>
                    <a:p>
                      <a:endParaRPr lang="en-IN" dirty="0"/>
                    </a:p>
                  </a:txBody>
                  <a:tcPr/>
                </a:tc>
              </a:tr>
              <a:tr h="315081">
                <a:tc gridSpan="3">
                  <a:txBody>
                    <a:bodyPr/>
                    <a:lstStyle/>
                    <a:p>
                      <a:r>
                        <a:rPr lang="en-US" dirty="0" smtClean="0"/>
                        <a:t>Right</a:t>
                      </a:r>
                      <a:r>
                        <a:rPr lang="en-US" baseline="0" dirty="0" smtClean="0"/>
                        <a:t> edge of 1</a:t>
                      </a:r>
                      <a:r>
                        <a:rPr lang="en-US" baseline="30000" dirty="0" smtClean="0"/>
                        <a:t>st</a:t>
                      </a:r>
                      <a:r>
                        <a:rPr lang="en-US" baseline="0" dirty="0" smtClean="0"/>
                        <a:t> block</a:t>
                      </a:r>
                      <a:endParaRPr lang="en-IN" dirty="0"/>
                    </a:p>
                  </a:txBody>
                  <a:tcPr/>
                </a:tc>
                <a:tc hMerge="1">
                  <a:txBody>
                    <a:bodyPr/>
                    <a:lstStyle/>
                    <a:p>
                      <a:endParaRPr lang="en-IN" dirty="0"/>
                    </a:p>
                  </a:txBody>
                  <a:tcPr/>
                </a:tc>
                <a:tc hMerge="1">
                  <a:txBody>
                    <a:bodyPr/>
                    <a:lstStyle/>
                    <a:p>
                      <a:endParaRPr lang="en-IN" dirty="0"/>
                    </a:p>
                  </a:txBody>
                  <a:tcPr/>
                </a:tc>
              </a:tr>
              <a:tr h="656845">
                <a:tc gridSpan="3">
                  <a:txBody>
                    <a:bodyPr/>
                    <a:lstStyle/>
                    <a:p>
                      <a:r>
                        <a:rPr lang="en-US" dirty="0" smtClean="0"/>
                        <a:t>.</a:t>
                      </a:r>
                    </a:p>
                    <a:p>
                      <a:r>
                        <a:rPr lang="en-US" dirty="0" smtClean="0"/>
                        <a:t>.</a:t>
                      </a:r>
                    </a:p>
                  </a:txBody>
                  <a:tcPr/>
                </a:tc>
                <a:tc hMerge="1">
                  <a:txBody>
                    <a:bodyPr/>
                    <a:lstStyle/>
                    <a:p>
                      <a:endParaRPr lang="en-IN" dirty="0"/>
                    </a:p>
                  </a:txBody>
                  <a:tcPr/>
                </a:tc>
                <a:tc hMerge="1">
                  <a:txBody>
                    <a:bodyPr/>
                    <a:lstStyle/>
                    <a:p>
                      <a:endParaRPr lang="en-IN" dirty="0"/>
                    </a:p>
                  </a:txBody>
                  <a:tcPr/>
                </a:tc>
              </a:tr>
              <a:tr h="315081">
                <a:tc gridSpan="3">
                  <a:txBody>
                    <a:bodyPr/>
                    <a:lstStyle/>
                    <a:p>
                      <a:r>
                        <a:rPr lang="en-US" dirty="0" smtClean="0"/>
                        <a:t>Left edge of</a:t>
                      </a:r>
                      <a:r>
                        <a:rPr lang="en-US" baseline="0" dirty="0" smtClean="0"/>
                        <a:t>  Nth block</a:t>
                      </a:r>
                    </a:p>
                  </a:txBody>
                  <a:tcPr/>
                </a:tc>
                <a:tc hMerge="1">
                  <a:txBody>
                    <a:bodyPr/>
                    <a:lstStyle/>
                    <a:p>
                      <a:endParaRPr lang="en-IN" dirty="0"/>
                    </a:p>
                  </a:txBody>
                  <a:tcPr/>
                </a:tc>
                <a:tc hMerge="1">
                  <a:txBody>
                    <a:bodyPr/>
                    <a:lstStyle/>
                    <a:p>
                      <a:endParaRPr lang="en-IN" dirty="0"/>
                    </a:p>
                  </a:txBody>
                  <a:tcPr/>
                </a:tc>
              </a:tr>
              <a:tr h="315081">
                <a:tc gridSpan="3">
                  <a:txBody>
                    <a:bodyPr/>
                    <a:lstStyle/>
                    <a:p>
                      <a:r>
                        <a:rPr lang="en-US" dirty="0" smtClean="0"/>
                        <a:t>Right</a:t>
                      </a:r>
                      <a:r>
                        <a:rPr lang="en-US" baseline="0" dirty="0" smtClean="0"/>
                        <a:t> edge of Nth block</a:t>
                      </a:r>
                      <a:endParaRPr lang="en-IN" dirty="0"/>
                    </a:p>
                  </a:txBody>
                  <a:tcPr/>
                </a:tc>
                <a:tc hMerge="1">
                  <a:txBody>
                    <a:bodyPr/>
                    <a:lstStyle/>
                    <a:p>
                      <a:endParaRPr lang="en-IN" dirty="0"/>
                    </a:p>
                  </a:txBody>
                  <a:tcPr/>
                </a:tc>
                <a:tc hMerge="1">
                  <a:txBody>
                    <a:bodyPr/>
                    <a:lstStyle/>
                    <a:p>
                      <a:endParaRPr lang="en-IN"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2199</TotalTime>
  <Words>2653</Words>
  <Application>Microsoft Office PowerPoint</Application>
  <PresentationFormat>On-screen Show (4:3)</PresentationFormat>
  <Paragraphs>638</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Selective ACKs  Renegable &amp; Non-renegable</vt:lpstr>
      <vt:lpstr>Outline</vt:lpstr>
      <vt:lpstr>TCP Features</vt:lpstr>
      <vt:lpstr>TCP without SACK</vt:lpstr>
      <vt:lpstr>Example - TCP without SACK after fast retransmit</vt:lpstr>
      <vt:lpstr>Example - TCP with SACK after fast retransmit</vt:lpstr>
      <vt:lpstr>TCP without SACK after timeout</vt:lpstr>
      <vt:lpstr>TCP with SACK after timeout</vt:lpstr>
      <vt:lpstr>TCP with SACK</vt:lpstr>
      <vt:lpstr>SACK-permitted and SACK option</vt:lpstr>
      <vt:lpstr>Generating SACK options</vt:lpstr>
      <vt:lpstr>Interpreting SACK option and Retransmission Strategy</vt:lpstr>
      <vt:lpstr>Workout examples - SACK</vt:lpstr>
      <vt:lpstr>SACK Extension (D-SACK)</vt:lpstr>
      <vt:lpstr>Reneging</vt:lpstr>
      <vt:lpstr>Reneging Example - TCP</vt:lpstr>
      <vt:lpstr>Reneging Example – TCP cont’d</vt:lpstr>
      <vt:lpstr>TCP Send Buffer</vt:lpstr>
      <vt:lpstr>Send buffer utilization</vt:lpstr>
      <vt:lpstr>Send buffer utilization - SACK</vt:lpstr>
      <vt:lpstr>NR-SACK</vt:lpstr>
      <vt:lpstr>OS configured not to renege - Example</vt:lpstr>
      <vt:lpstr>Send buffer utilization (NR-SACK)</vt:lpstr>
      <vt:lpstr>Send buffer utilization</vt:lpstr>
      <vt:lpstr>How often reneging happens?</vt:lpstr>
      <vt:lpstr>NR-SACK Advantages</vt:lpstr>
      <vt:lpstr>Summary</vt:lpstr>
      <vt:lpstr>References</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SACK Renegable &amp;  Non-renegable(NR-SACK)</dc:title>
  <dc:creator>Maddy</dc:creator>
  <cp:lastModifiedBy>Maddy</cp:lastModifiedBy>
  <cp:revision>573</cp:revision>
  <dcterms:created xsi:type="dcterms:W3CDTF">2012-09-29T22:54:57Z</dcterms:created>
  <dcterms:modified xsi:type="dcterms:W3CDTF">2012-10-06T19:00:30Z</dcterms:modified>
</cp:coreProperties>
</file>