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56" r:id="rId2"/>
    <p:sldId id="304" r:id="rId3"/>
    <p:sldId id="257" r:id="rId4"/>
    <p:sldId id="258" r:id="rId5"/>
    <p:sldId id="276" r:id="rId6"/>
    <p:sldId id="259" r:id="rId7"/>
    <p:sldId id="287" r:id="rId8"/>
    <p:sldId id="288" r:id="rId9"/>
    <p:sldId id="303" r:id="rId10"/>
    <p:sldId id="289" r:id="rId11"/>
    <p:sldId id="290" r:id="rId12"/>
    <p:sldId id="291" r:id="rId13"/>
    <p:sldId id="277" r:id="rId14"/>
    <p:sldId id="273" r:id="rId15"/>
    <p:sldId id="278" r:id="rId16"/>
    <p:sldId id="279" r:id="rId17"/>
    <p:sldId id="280" r:id="rId18"/>
    <p:sldId id="275" r:id="rId19"/>
    <p:sldId id="274" r:id="rId20"/>
    <p:sldId id="281" r:id="rId21"/>
    <p:sldId id="292" r:id="rId22"/>
    <p:sldId id="296" r:id="rId23"/>
    <p:sldId id="293" r:id="rId24"/>
    <p:sldId id="294" r:id="rId25"/>
    <p:sldId id="270" r:id="rId26"/>
    <p:sldId id="299" r:id="rId27"/>
    <p:sldId id="300" r:id="rId28"/>
    <p:sldId id="301" r:id="rId29"/>
    <p:sldId id="302" r:id="rId30"/>
    <p:sldId id="271" r:id="rId31"/>
    <p:sldId id="269" r:id="rId32"/>
    <p:sldId id="268" r:id="rId33"/>
    <p:sldId id="267" r:id="rId34"/>
    <p:sldId id="262" r:id="rId35"/>
    <p:sldId id="286" r:id="rId36"/>
    <p:sldId id="282" r:id="rId37"/>
    <p:sldId id="266" r:id="rId38"/>
    <p:sldId id="265" r:id="rId39"/>
    <p:sldId id="283" r:id="rId40"/>
    <p:sldId id="284" r:id="rId41"/>
    <p:sldId id="285" r:id="rId42"/>
    <p:sldId id="272" r:id="rId43"/>
    <p:sldId id="30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5" autoAdjust="0"/>
    <p:restoredTop sz="71525" autoAdjust="0"/>
  </p:normalViewPr>
  <p:slideViewPr>
    <p:cSldViewPr>
      <p:cViewPr>
        <p:scale>
          <a:sx n="75" d="100"/>
          <a:sy n="75" d="100"/>
        </p:scale>
        <p:origin x="-78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5B5CB-485F-452F-9408-101E572A06E8}" type="datetimeFigureOut">
              <a:rPr lang="zh-CN" altLang="en-US" smtClean="0"/>
              <a:pPr/>
              <a:t>2012-11-15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BFF16-24CA-4ECA-A398-00D961B34A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FF16-24CA-4ECA-A398-00D961B34A9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BE8660-5B50-4855-B283-7BCCC7B61134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E58673-85F7-4A90-845D-7A134D2D20E6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FD1D04-9123-49D7-8055-E2EC91C6D714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FF16-24CA-4ECA-A398-00D961B34A9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FF16-24CA-4ECA-A398-00D961B34A9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FF16-24CA-4ECA-A398-00D961B34A9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FF16-24CA-4ECA-A398-00D961B34A9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None/>
              <a:tabLst/>
              <a:defRPr/>
            </a:pP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altLang="zh-CN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FF16-24CA-4ECA-A398-00D961B34A9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FF16-24CA-4ECA-A398-00D961B34A9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FF16-24CA-4ECA-A398-00D961B34A9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FF16-24CA-4ECA-A398-00D961B34A9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55C82-C009-4EED-B53E-80AB53963F10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FF16-24CA-4ECA-A398-00D961B34A9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95362-5EB9-4693-A988-F059A4E0ED86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495488"/>
            <a:ext cx="5943600" cy="4114487"/>
          </a:xfrm>
        </p:spPr>
        <p:txBody>
          <a:bodyPr/>
          <a:lstStyle/>
          <a:p>
            <a:pPr marL="114300" indent="-114300">
              <a:lnSpc>
                <a:spcPct val="80000"/>
              </a:lnSpc>
            </a:pPr>
            <a:endParaRPr lang="en-US" altLang="zh-CN" u="sng" dirty="0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6956425" y="3966148"/>
            <a:ext cx="184731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</a:pPr>
            <a:endParaRPr lang="en-US" altLang="zh-CN" sz="1200" u="sng"/>
          </a:p>
          <a:p>
            <a:pPr>
              <a:lnSpc>
                <a:spcPct val="80000"/>
              </a:lnSpc>
              <a:spcBef>
                <a:spcPct val="30000"/>
              </a:spcBef>
            </a:pPr>
            <a:endParaRPr lang="en-US" altLang="zh-CN" sz="1200" u="sng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492E00-2418-4D11-B157-A8DB7A8078EA}" type="slidenum">
              <a:rPr lang="en-US" altLang="zh-CN"/>
              <a:pPr/>
              <a:t>27</a:t>
            </a:fld>
            <a:endParaRPr lang="en-US" altLang="zh-CN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572001"/>
            <a:ext cx="5029200" cy="3656975"/>
          </a:xfrm>
        </p:spPr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1A44A1-9576-46CF-B59B-8DBCB10DCB9A}" type="slidenum">
              <a:rPr lang="en-US" altLang="zh-CN"/>
              <a:pPr/>
              <a:t>28</a:t>
            </a:fld>
            <a:endParaRPr lang="en-US" altLang="zh-CN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CA3FCB-FB36-4654-8BDC-987A34930CF2}" type="slidenum">
              <a:rPr lang="en-US" altLang="zh-CN"/>
              <a:pPr/>
              <a:t>29</a:t>
            </a:fld>
            <a:endParaRPr lang="en-US" altLang="zh-CN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Client sends the first packet carrying two data chunks with TSNs …</a:t>
            </a:r>
          </a:p>
          <a:p>
            <a:pPr marL="228600" indent="-228600">
              <a:buNone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Client sends the second packet carrying two data chunks with TSNs…</a:t>
            </a:r>
          </a:p>
          <a:p>
            <a:pPr marL="228600" indent="-228600">
              <a:buNone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The third packet is from the server. It contains SACK chunk and data chunk. SACK chunk is used to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ack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receipt of DATA chunks from the client. Contrary to TCP, SCTP acknowledges the last in-order TSN received, not the next expected.</a:t>
            </a:r>
          </a:p>
          <a:p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After a while, server sends another packet does not include a SACK chunk in the packet because the last DATA chunk received was already acknowledged.</a:t>
            </a:r>
            <a:b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5.finally, the client sends back a packet contains only a SACK chunk.</a:t>
            </a:r>
          </a:p>
          <a:p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FF16-24CA-4ECA-A398-00D961B34A9D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FF16-24CA-4ECA-A398-00D961B34A9D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TCP, we need to deal with only one unit of data, the byte. In SCTP, we need to handle two units of data, the byte and the chunk. </a:t>
            </a:r>
          </a:p>
          <a:p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values of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rwnd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cwnd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expressed in bytes; the values of TSN and acknowledgments are expressed in chunks.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FF16-24CA-4ECA-A398-00D961B34A9D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buffers (queues): a sending queue and a retransmission queue.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FF16-24CA-4ECA-A398-00D961B34A9D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FF16-24CA-4ECA-A398-00D961B34A9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COOKIE ECHO chunk can carry user data.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FF16-24CA-4ECA-A398-00D961B34A9D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FF16-24CA-4ECA-A398-00D961B34A9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FF16-24CA-4ECA-A398-00D961B34A9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FF16-24CA-4ECA-A398-00D961B34A9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CAD78-1E5A-40A0-9780-1FCE8F691399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9D4082-87F3-48D2-9D36-DE1ED51C599D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BFF16-24CA-4ECA-A398-00D961B34A9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CN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69389A5-FE80-4025-B09E-499EBCD29EF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zh-CN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  <a:p>
            <a:pPr lvl="1" eaLnBrk="1" latinLnBrk="0" hangingPunct="1"/>
            <a:r>
              <a:rPr kumimoji="0" lang="en-US" altLang="zh-CN" smtClean="0"/>
              <a:t>Second level</a:t>
            </a:r>
          </a:p>
          <a:p>
            <a:pPr lvl="2" eaLnBrk="1" latinLnBrk="0" hangingPunct="1"/>
            <a:r>
              <a:rPr kumimoji="0" lang="en-US" altLang="zh-CN" smtClean="0"/>
              <a:t>Third level</a:t>
            </a:r>
          </a:p>
          <a:p>
            <a:pPr lvl="3" eaLnBrk="1" latinLnBrk="0" hangingPunct="1"/>
            <a:r>
              <a:rPr kumimoji="0" lang="en-US" altLang="zh-CN" smtClean="0"/>
              <a:t>Fourth level</a:t>
            </a:r>
          </a:p>
          <a:p>
            <a:pPr lvl="4" eaLnBrk="1" latinLnBrk="0" hangingPunct="1"/>
            <a:r>
              <a:rPr kumimoji="0" lang="en-US" altLang="zh-CN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20.jpeg"/><Relationship Id="rId34" Type="http://schemas.openxmlformats.org/officeDocument/2006/relationships/image" Target="../media/image3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33" Type="http://schemas.openxmlformats.org/officeDocument/2006/relationships/image" Target="../media/image32.jpe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32" Type="http://schemas.openxmlformats.org/officeDocument/2006/relationships/image" Target="../media/image31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31" Type="http://schemas.openxmlformats.org/officeDocument/2006/relationships/image" Target="../media/image30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3.pn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3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32" Type="http://schemas.openxmlformats.org/officeDocument/2006/relationships/image" Target="../media/image32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352800"/>
            <a:ext cx="6934200" cy="1524000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CISC 856  TCP/IP and Upper Layer Protocols </a:t>
            </a:r>
          </a:p>
          <a:p>
            <a:pPr algn="ctr"/>
            <a:r>
              <a:rPr lang="en-US" altLang="zh-CN" dirty="0" smtClean="0"/>
              <a:t>Wei Chen</a:t>
            </a:r>
          </a:p>
          <a:p>
            <a:pPr algn="ctr"/>
            <a:r>
              <a:rPr lang="en-US" altLang="zh-CN" dirty="0" smtClean="0"/>
              <a:t>Nov. 15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,2012</a:t>
            </a:r>
          </a:p>
          <a:p>
            <a:endParaRPr lang="en-US" altLang="zh-CN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95400"/>
            <a:ext cx="8458200" cy="1752600"/>
          </a:xfrm>
        </p:spPr>
        <p:txBody>
          <a:bodyPr>
            <a:noAutofit/>
          </a:bodyPr>
          <a:lstStyle/>
          <a:p>
            <a:pPr algn="ctr"/>
            <a:r>
              <a:rPr altLang="zh-CN" sz="3600" i="1" smtClean="0"/>
              <a:t>Stream Control Transmission Protocol </a:t>
            </a:r>
            <a:br>
              <a:rPr altLang="zh-CN" sz="3600" i="1" smtClean="0"/>
            </a:br>
            <a:r>
              <a:rPr altLang="zh-CN" sz="3600" i="1" smtClean="0"/>
              <a:t>(SCTP)</a:t>
            </a:r>
            <a:endParaRPr lang="zh-CN" altLang="en-US" sz="3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410200"/>
            <a:ext cx="3276600" cy="122841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91200" y="5429071"/>
            <a:ext cx="29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Thanks to:</a:t>
            </a:r>
          </a:p>
          <a:p>
            <a:r>
              <a:rPr lang="en-US" altLang="zh-CN" dirty="0" smtClean="0"/>
              <a:t>Prof. Paul </a:t>
            </a:r>
            <a:r>
              <a:rPr lang="en-US" altLang="zh-CN" dirty="0" err="1" smtClean="0"/>
              <a:t>Amer</a:t>
            </a:r>
            <a:endParaRPr lang="en-US" altLang="zh-CN" dirty="0" smtClean="0"/>
          </a:p>
          <a:p>
            <a:r>
              <a:rPr lang="en-US" altLang="zh-CN" dirty="0" err="1" smtClean="0"/>
              <a:t>Naveen</a:t>
            </a:r>
            <a:r>
              <a:rPr lang="en-US" altLang="zh-CN" dirty="0" smtClean="0"/>
              <a:t> Kumar,  </a:t>
            </a:r>
            <a:r>
              <a:rPr lang="en-GB" altLang="zh-CN" dirty="0" err="1" smtClean="0"/>
              <a:t>Aparna</a:t>
            </a:r>
            <a:r>
              <a:rPr lang="en-GB" altLang="zh-CN" dirty="0" smtClean="0"/>
              <a:t> </a:t>
            </a:r>
            <a:r>
              <a:rPr lang="en-GB" altLang="zh-CN" dirty="0" err="1" smtClean="0"/>
              <a:t>Kailasam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112712" y="623887"/>
            <a:ext cx="3773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1800" dirty="0">
                <a:ea typeface="宋体" charset="-122"/>
              </a:rPr>
              <a:t>single-homed SCTP endpoint </a:t>
            </a: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417513" y="1225550"/>
            <a:ext cx="22098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 sz="1800"/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1484313" y="236855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800">
                <a:ea typeface="宋体" charset="-122"/>
              </a:rPr>
              <a:t>A1</a:t>
            </a:r>
          </a:p>
        </p:txBody>
      </p:sp>
      <p:sp>
        <p:nvSpPr>
          <p:cNvPr id="136197" name="Cloud"/>
          <p:cNvSpPr>
            <a:spLocks noChangeAspect="1" noEditPoints="1" noChangeArrowheads="1"/>
          </p:cNvSpPr>
          <p:nvPr/>
        </p:nvSpPr>
        <p:spPr bwMode="auto">
          <a:xfrm>
            <a:off x="2779713" y="2368550"/>
            <a:ext cx="1295400" cy="8683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1712913" y="26733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6199" name="Line 7"/>
          <p:cNvSpPr>
            <a:spLocks noChangeShapeType="1"/>
          </p:cNvSpPr>
          <p:nvPr/>
        </p:nvSpPr>
        <p:spPr bwMode="auto">
          <a:xfrm>
            <a:off x="950913" y="297815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1103313" y="925513"/>
            <a:ext cx="935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>
                <a:ea typeface="宋体" charset="-122"/>
              </a:rPr>
              <a:t>Host A</a:t>
            </a: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76200" y="267335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800">
                <a:ea typeface="宋体" charset="-122"/>
              </a:rPr>
              <a:t>IP=128.33.6.12</a:t>
            </a: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80963" y="3135313"/>
            <a:ext cx="304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>
                <a:ea typeface="宋体" charset="-122"/>
              </a:rPr>
              <a:t>endpoint=[</a:t>
            </a:r>
            <a:r>
              <a:rPr lang="en-US" altLang="zh-CN" sz="1600">
                <a:ea typeface="宋体" charset="-122"/>
              </a:rPr>
              <a:t>128.33.6.12 </a:t>
            </a:r>
            <a:r>
              <a:rPr lang="en-US" altLang="zh-CN" sz="1800">
                <a:ea typeface="宋体" charset="-122"/>
              </a:rPr>
              <a:t>: 100]</a:t>
            </a:r>
          </a:p>
        </p:txBody>
      </p:sp>
      <p:sp>
        <p:nvSpPr>
          <p:cNvPr id="136203" name="Rectangle 11"/>
          <p:cNvSpPr>
            <a:spLocks noChangeArrowheads="1"/>
          </p:cNvSpPr>
          <p:nvPr/>
        </p:nvSpPr>
        <p:spPr bwMode="auto">
          <a:xfrm>
            <a:off x="4527550" y="1225550"/>
            <a:ext cx="2286000" cy="1249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 sz="1800"/>
          </a:p>
        </p:txBody>
      </p:sp>
      <p:sp>
        <p:nvSpPr>
          <p:cNvPr id="136204" name="Rectangle 12"/>
          <p:cNvSpPr>
            <a:spLocks noChangeArrowheads="1"/>
          </p:cNvSpPr>
          <p:nvPr/>
        </p:nvSpPr>
        <p:spPr bwMode="auto">
          <a:xfrm>
            <a:off x="5365750" y="229235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800">
                <a:ea typeface="宋体" charset="-122"/>
              </a:rPr>
              <a:t>B2</a:t>
            </a:r>
          </a:p>
        </p:txBody>
      </p:sp>
      <p:sp>
        <p:nvSpPr>
          <p:cNvPr id="136205" name="Cloud"/>
          <p:cNvSpPr>
            <a:spLocks noChangeAspect="1" noEditPoints="1" noChangeArrowheads="1"/>
          </p:cNvSpPr>
          <p:nvPr/>
        </p:nvSpPr>
        <p:spPr bwMode="auto">
          <a:xfrm>
            <a:off x="6889750" y="2389188"/>
            <a:ext cx="1219200" cy="8175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6206" name="Line 14"/>
          <p:cNvSpPr>
            <a:spLocks noChangeShapeType="1"/>
          </p:cNvSpPr>
          <p:nvPr/>
        </p:nvSpPr>
        <p:spPr bwMode="auto">
          <a:xfrm>
            <a:off x="5594350" y="25971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6207" name="Text Box 15"/>
          <p:cNvSpPr txBox="1">
            <a:spLocks noChangeArrowheads="1"/>
          </p:cNvSpPr>
          <p:nvPr/>
        </p:nvSpPr>
        <p:spPr bwMode="auto">
          <a:xfrm>
            <a:off x="4419600" y="6096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800" dirty="0">
                <a:ea typeface="宋体" charset="-122"/>
              </a:rPr>
              <a:t>multi-homed SCTP endpoint </a:t>
            </a:r>
          </a:p>
        </p:txBody>
      </p:sp>
      <p:sp>
        <p:nvSpPr>
          <p:cNvPr id="136208" name="Rectangle 16"/>
          <p:cNvSpPr>
            <a:spLocks noChangeArrowheads="1"/>
          </p:cNvSpPr>
          <p:nvPr/>
        </p:nvSpPr>
        <p:spPr bwMode="auto">
          <a:xfrm>
            <a:off x="6127750" y="229235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800">
                <a:ea typeface="宋体" charset="-122"/>
              </a:rPr>
              <a:t>B3</a:t>
            </a:r>
          </a:p>
        </p:txBody>
      </p:sp>
      <p:sp>
        <p:nvSpPr>
          <p:cNvPr id="136209" name="Line 17"/>
          <p:cNvSpPr>
            <a:spLocks noChangeShapeType="1"/>
          </p:cNvSpPr>
          <p:nvPr/>
        </p:nvSpPr>
        <p:spPr bwMode="auto">
          <a:xfrm>
            <a:off x="6356350" y="25971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6210" name="Line 18"/>
          <p:cNvSpPr>
            <a:spLocks noChangeShapeType="1"/>
          </p:cNvSpPr>
          <p:nvPr/>
        </p:nvSpPr>
        <p:spPr bwMode="auto">
          <a:xfrm>
            <a:off x="6127750" y="274955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6211" name="Line 19"/>
          <p:cNvSpPr>
            <a:spLocks noChangeShapeType="1"/>
          </p:cNvSpPr>
          <p:nvPr/>
        </p:nvSpPr>
        <p:spPr bwMode="auto">
          <a:xfrm>
            <a:off x="5441950" y="297815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6212" name="Rectangle 20"/>
          <p:cNvSpPr>
            <a:spLocks noChangeArrowheads="1"/>
          </p:cNvSpPr>
          <p:nvPr/>
        </p:nvSpPr>
        <p:spPr bwMode="auto">
          <a:xfrm>
            <a:off x="4679950" y="229235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800">
                <a:ea typeface="宋体" charset="-122"/>
              </a:rPr>
              <a:t>B1</a:t>
            </a:r>
          </a:p>
        </p:txBody>
      </p:sp>
      <p:sp>
        <p:nvSpPr>
          <p:cNvPr id="136213" name="Line 21"/>
          <p:cNvSpPr>
            <a:spLocks noChangeShapeType="1"/>
          </p:cNvSpPr>
          <p:nvPr/>
        </p:nvSpPr>
        <p:spPr bwMode="auto">
          <a:xfrm flipH="1">
            <a:off x="4756150" y="313055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6214" name="Line 22"/>
          <p:cNvSpPr>
            <a:spLocks noChangeShapeType="1"/>
          </p:cNvSpPr>
          <p:nvPr/>
        </p:nvSpPr>
        <p:spPr bwMode="auto">
          <a:xfrm>
            <a:off x="4908550" y="25971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6215" name="Text Box 23"/>
          <p:cNvSpPr txBox="1">
            <a:spLocks noChangeArrowheads="1"/>
          </p:cNvSpPr>
          <p:nvPr/>
        </p:nvSpPr>
        <p:spPr bwMode="auto">
          <a:xfrm>
            <a:off x="5289550" y="849313"/>
            <a:ext cx="911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>
                <a:ea typeface="宋体" charset="-122"/>
              </a:rPr>
              <a:t>Host B</a:t>
            </a:r>
          </a:p>
        </p:txBody>
      </p:sp>
      <p:sp>
        <p:nvSpPr>
          <p:cNvPr id="136216" name="Text Box 24"/>
          <p:cNvSpPr txBox="1">
            <a:spLocks noChangeArrowheads="1"/>
          </p:cNvSpPr>
          <p:nvPr/>
        </p:nvSpPr>
        <p:spPr bwMode="auto">
          <a:xfrm>
            <a:off x="6889750" y="1230313"/>
            <a:ext cx="20002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>
                <a:ea typeface="宋体" charset="-122"/>
              </a:rPr>
              <a:t>IP1=160.15.82.20</a:t>
            </a:r>
          </a:p>
          <a:p>
            <a:r>
              <a:rPr lang="en-US" altLang="zh-CN" sz="1800">
                <a:ea typeface="宋体" charset="-122"/>
              </a:rPr>
              <a:t>IP2=161.10.8.221</a:t>
            </a:r>
          </a:p>
          <a:p>
            <a:r>
              <a:rPr lang="en-US" altLang="zh-CN" sz="1800">
                <a:ea typeface="宋体" charset="-122"/>
              </a:rPr>
              <a:t>IP3=10.1.61.11</a:t>
            </a:r>
          </a:p>
        </p:txBody>
      </p:sp>
      <p:sp>
        <p:nvSpPr>
          <p:cNvPr id="136217" name="Text Box 25"/>
          <p:cNvSpPr txBox="1">
            <a:spLocks noChangeArrowheads="1"/>
          </p:cNvSpPr>
          <p:nvPr/>
        </p:nvSpPr>
        <p:spPr bwMode="auto">
          <a:xfrm>
            <a:off x="3618116" y="3157538"/>
            <a:ext cx="5307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dirty="0">
                <a:ea typeface="宋体" charset="-122"/>
              </a:rPr>
              <a:t> </a:t>
            </a:r>
            <a:r>
              <a:rPr lang="en-US" altLang="zh-CN" sz="1600" dirty="0">
                <a:ea typeface="宋体" charset="-122"/>
              </a:rPr>
              <a:t>endpoint=[160.15.82.20, 161.10.8.221, 10.1.61.11 : 200]</a:t>
            </a:r>
          </a:p>
        </p:txBody>
      </p:sp>
      <p:sp>
        <p:nvSpPr>
          <p:cNvPr id="136218" name="Rectangle 26"/>
          <p:cNvSpPr>
            <a:spLocks noChangeArrowheads="1"/>
          </p:cNvSpPr>
          <p:nvPr/>
        </p:nvSpPr>
        <p:spPr bwMode="auto">
          <a:xfrm>
            <a:off x="4495800" y="4373563"/>
            <a:ext cx="2438400" cy="1249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 sz="1800"/>
          </a:p>
        </p:txBody>
      </p:sp>
      <p:sp>
        <p:nvSpPr>
          <p:cNvPr id="136219" name="Rectangle 27"/>
          <p:cNvSpPr>
            <a:spLocks noChangeArrowheads="1"/>
          </p:cNvSpPr>
          <p:nvPr/>
        </p:nvSpPr>
        <p:spPr bwMode="auto">
          <a:xfrm>
            <a:off x="5334000" y="5546725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800">
                <a:ea typeface="宋体" charset="-122"/>
              </a:rPr>
              <a:t>B2</a:t>
            </a:r>
          </a:p>
        </p:txBody>
      </p:sp>
      <p:sp>
        <p:nvSpPr>
          <p:cNvPr id="136220" name="Cloud"/>
          <p:cNvSpPr>
            <a:spLocks noChangeAspect="1" noEditPoints="1" noChangeArrowheads="1"/>
          </p:cNvSpPr>
          <p:nvPr/>
        </p:nvSpPr>
        <p:spPr bwMode="auto">
          <a:xfrm>
            <a:off x="3048000" y="5440363"/>
            <a:ext cx="1295400" cy="8683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6221" name="Line 29"/>
          <p:cNvSpPr>
            <a:spLocks noChangeShapeType="1"/>
          </p:cNvSpPr>
          <p:nvPr/>
        </p:nvSpPr>
        <p:spPr bwMode="auto">
          <a:xfrm>
            <a:off x="5562600" y="57753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6222" name="Rectangle 30"/>
          <p:cNvSpPr>
            <a:spLocks noChangeArrowheads="1"/>
          </p:cNvSpPr>
          <p:nvPr/>
        </p:nvSpPr>
        <p:spPr bwMode="auto">
          <a:xfrm>
            <a:off x="6096000" y="5546725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800">
                <a:ea typeface="宋体" charset="-122"/>
              </a:rPr>
              <a:t>B3</a:t>
            </a:r>
          </a:p>
        </p:txBody>
      </p:sp>
      <p:sp>
        <p:nvSpPr>
          <p:cNvPr id="136223" name="Line 31"/>
          <p:cNvSpPr>
            <a:spLocks noChangeShapeType="1"/>
          </p:cNvSpPr>
          <p:nvPr/>
        </p:nvSpPr>
        <p:spPr bwMode="auto">
          <a:xfrm>
            <a:off x="6324600" y="58515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6224" name="Rectangle 32"/>
          <p:cNvSpPr>
            <a:spLocks noChangeArrowheads="1"/>
          </p:cNvSpPr>
          <p:nvPr/>
        </p:nvSpPr>
        <p:spPr bwMode="auto">
          <a:xfrm>
            <a:off x="4648200" y="5546725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800">
                <a:ea typeface="宋体" charset="-122"/>
              </a:rPr>
              <a:t>B1</a:t>
            </a:r>
          </a:p>
        </p:txBody>
      </p:sp>
      <p:sp>
        <p:nvSpPr>
          <p:cNvPr id="136225" name="Line 33"/>
          <p:cNvSpPr>
            <a:spLocks noChangeShapeType="1"/>
          </p:cNvSpPr>
          <p:nvPr/>
        </p:nvSpPr>
        <p:spPr bwMode="auto">
          <a:xfrm>
            <a:off x="4876800" y="58515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6226" name="Text Box 34"/>
          <p:cNvSpPr txBox="1">
            <a:spLocks noChangeArrowheads="1"/>
          </p:cNvSpPr>
          <p:nvPr/>
        </p:nvSpPr>
        <p:spPr bwMode="auto">
          <a:xfrm>
            <a:off x="5257800" y="4027488"/>
            <a:ext cx="911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>
                <a:ea typeface="宋体" charset="-122"/>
              </a:rPr>
              <a:t>Host B</a:t>
            </a:r>
          </a:p>
        </p:txBody>
      </p:sp>
      <p:sp>
        <p:nvSpPr>
          <p:cNvPr id="136227" name="Line 35"/>
          <p:cNvSpPr>
            <a:spLocks noChangeShapeType="1"/>
          </p:cNvSpPr>
          <p:nvPr/>
        </p:nvSpPr>
        <p:spPr bwMode="auto">
          <a:xfrm>
            <a:off x="-39688" y="3663950"/>
            <a:ext cx="9144001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6228" name="Text Box 36"/>
          <p:cNvSpPr txBox="1">
            <a:spLocks noChangeArrowheads="1"/>
          </p:cNvSpPr>
          <p:nvPr/>
        </p:nvSpPr>
        <p:spPr bwMode="auto">
          <a:xfrm>
            <a:off x="228600" y="64008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800" dirty="0">
                <a:ea typeface="宋体" charset="-122"/>
              </a:rPr>
              <a:t>association={ [128.33.6.12 : 100] : </a:t>
            </a:r>
            <a:r>
              <a:rPr lang="en-US" altLang="zh-CN" sz="1600" dirty="0">
                <a:ea typeface="宋体" charset="-122"/>
              </a:rPr>
              <a:t>[160.15.82.20, 161.10.8.221, 10.1.61.11 : 200] </a:t>
            </a:r>
            <a:r>
              <a:rPr lang="en-US" altLang="zh-CN" sz="1800" dirty="0">
                <a:ea typeface="宋体" charset="-122"/>
              </a:rPr>
              <a:t>}</a:t>
            </a:r>
          </a:p>
        </p:txBody>
      </p:sp>
      <p:sp>
        <p:nvSpPr>
          <p:cNvPr id="136229" name="Text Box 37"/>
          <p:cNvSpPr txBox="1">
            <a:spLocks noChangeArrowheads="1"/>
          </p:cNvSpPr>
          <p:nvPr/>
        </p:nvSpPr>
        <p:spPr bwMode="auto">
          <a:xfrm>
            <a:off x="2971800" y="3760788"/>
            <a:ext cx="1992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>
                <a:ea typeface="宋体" charset="-122"/>
              </a:rPr>
              <a:t>SCTP association</a:t>
            </a:r>
          </a:p>
        </p:txBody>
      </p:sp>
      <p:sp>
        <p:nvSpPr>
          <p:cNvPr id="136230" name="Line 38"/>
          <p:cNvSpPr>
            <a:spLocks noChangeShapeType="1"/>
          </p:cNvSpPr>
          <p:nvPr/>
        </p:nvSpPr>
        <p:spPr bwMode="auto">
          <a:xfrm>
            <a:off x="417513" y="168275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6231" name="Line 39"/>
          <p:cNvSpPr>
            <a:spLocks noChangeShapeType="1"/>
          </p:cNvSpPr>
          <p:nvPr/>
        </p:nvSpPr>
        <p:spPr bwMode="auto">
          <a:xfrm>
            <a:off x="417513" y="206375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6232" name="Text Box 40"/>
          <p:cNvSpPr txBox="1">
            <a:spLocks noChangeArrowheads="1"/>
          </p:cNvSpPr>
          <p:nvPr/>
        </p:nvSpPr>
        <p:spPr bwMode="auto">
          <a:xfrm>
            <a:off x="950913" y="1228725"/>
            <a:ext cx="1317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>
                <a:ea typeface="宋体" charset="-122"/>
              </a:rPr>
              <a:t>application</a:t>
            </a:r>
          </a:p>
        </p:txBody>
      </p:sp>
      <p:sp>
        <p:nvSpPr>
          <p:cNvPr id="136233" name="Text Box 41"/>
          <p:cNvSpPr txBox="1">
            <a:spLocks noChangeArrowheads="1"/>
          </p:cNvSpPr>
          <p:nvPr/>
        </p:nvSpPr>
        <p:spPr bwMode="auto">
          <a:xfrm>
            <a:off x="1135063" y="1800225"/>
            <a:ext cx="754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>
                <a:ea typeface="宋体" charset="-122"/>
              </a:rPr>
              <a:t>SCTP</a:t>
            </a:r>
          </a:p>
        </p:txBody>
      </p:sp>
      <p:sp>
        <p:nvSpPr>
          <p:cNvPr id="136234" name="Oval 42"/>
          <p:cNvSpPr>
            <a:spLocks noChangeArrowheads="1"/>
          </p:cNvSpPr>
          <p:nvPr/>
        </p:nvSpPr>
        <p:spPr bwMode="auto">
          <a:xfrm>
            <a:off x="1255713" y="1530350"/>
            <a:ext cx="4572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800">
                <a:ea typeface="宋体" charset="-122"/>
              </a:rPr>
              <a:t>100</a:t>
            </a:r>
          </a:p>
        </p:txBody>
      </p:sp>
      <p:sp>
        <p:nvSpPr>
          <p:cNvPr id="136235" name="Line 43"/>
          <p:cNvSpPr>
            <a:spLocks noChangeShapeType="1"/>
          </p:cNvSpPr>
          <p:nvPr/>
        </p:nvSpPr>
        <p:spPr bwMode="auto">
          <a:xfrm>
            <a:off x="4532313" y="160655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6236" name="Line 44"/>
          <p:cNvSpPr>
            <a:spLocks noChangeShapeType="1"/>
          </p:cNvSpPr>
          <p:nvPr/>
        </p:nvSpPr>
        <p:spPr bwMode="auto">
          <a:xfrm>
            <a:off x="4532313" y="198755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6237" name="Text Box 45"/>
          <p:cNvSpPr txBox="1">
            <a:spLocks noChangeArrowheads="1"/>
          </p:cNvSpPr>
          <p:nvPr/>
        </p:nvSpPr>
        <p:spPr bwMode="auto">
          <a:xfrm>
            <a:off x="5141913" y="1152525"/>
            <a:ext cx="1317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>
                <a:ea typeface="宋体" charset="-122"/>
              </a:rPr>
              <a:t>application</a:t>
            </a:r>
          </a:p>
        </p:txBody>
      </p:sp>
      <p:sp>
        <p:nvSpPr>
          <p:cNvPr id="136238" name="Text Box 46"/>
          <p:cNvSpPr txBox="1">
            <a:spLocks noChangeArrowheads="1"/>
          </p:cNvSpPr>
          <p:nvPr/>
        </p:nvSpPr>
        <p:spPr bwMode="auto">
          <a:xfrm>
            <a:off x="5326063" y="1724025"/>
            <a:ext cx="754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>
                <a:ea typeface="宋体" charset="-122"/>
              </a:rPr>
              <a:t>SCTP</a:t>
            </a:r>
          </a:p>
        </p:txBody>
      </p:sp>
      <p:sp>
        <p:nvSpPr>
          <p:cNvPr id="136239" name="Oval 47"/>
          <p:cNvSpPr>
            <a:spLocks noChangeArrowheads="1"/>
          </p:cNvSpPr>
          <p:nvPr/>
        </p:nvSpPr>
        <p:spPr bwMode="auto">
          <a:xfrm>
            <a:off x="5446713" y="1454150"/>
            <a:ext cx="4572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800">
                <a:ea typeface="宋体" charset="-122"/>
              </a:rPr>
              <a:t>200</a:t>
            </a:r>
          </a:p>
        </p:txBody>
      </p:sp>
      <p:sp>
        <p:nvSpPr>
          <p:cNvPr id="136240" name="Rectangle 48"/>
          <p:cNvSpPr>
            <a:spLocks noChangeArrowheads="1"/>
          </p:cNvSpPr>
          <p:nvPr/>
        </p:nvSpPr>
        <p:spPr bwMode="auto">
          <a:xfrm>
            <a:off x="609600" y="4273550"/>
            <a:ext cx="22098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 sz="1800"/>
          </a:p>
        </p:txBody>
      </p:sp>
      <p:sp>
        <p:nvSpPr>
          <p:cNvPr id="136241" name="Rectangle 49"/>
          <p:cNvSpPr>
            <a:spLocks noChangeArrowheads="1"/>
          </p:cNvSpPr>
          <p:nvPr/>
        </p:nvSpPr>
        <p:spPr bwMode="auto">
          <a:xfrm>
            <a:off x="1524000" y="541655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800">
                <a:ea typeface="宋体" charset="-122"/>
              </a:rPr>
              <a:t>A1</a:t>
            </a:r>
          </a:p>
        </p:txBody>
      </p:sp>
      <p:sp>
        <p:nvSpPr>
          <p:cNvPr id="136242" name="Line 50"/>
          <p:cNvSpPr>
            <a:spLocks noChangeShapeType="1"/>
          </p:cNvSpPr>
          <p:nvPr/>
        </p:nvSpPr>
        <p:spPr bwMode="auto">
          <a:xfrm>
            <a:off x="1752600" y="57213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6243" name="Text Box 51"/>
          <p:cNvSpPr txBox="1">
            <a:spLocks noChangeArrowheads="1"/>
          </p:cNvSpPr>
          <p:nvPr/>
        </p:nvSpPr>
        <p:spPr bwMode="auto">
          <a:xfrm>
            <a:off x="1295400" y="3897313"/>
            <a:ext cx="935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>
                <a:ea typeface="宋体" charset="-122"/>
              </a:rPr>
              <a:t>Host A</a:t>
            </a:r>
          </a:p>
        </p:txBody>
      </p:sp>
      <p:sp>
        <p:nvSpPr>
          <p:cNvPr id="136244" name="Text Box 52"/>
          <p:cNvSpPr txBox="1">
            <a:spLocks noChangeArrowheads="1"/>
          </p:cNvSpPr>
          <p:nvPr/>
        </p:nvSpPr>
        <p:spPr bwMode="auto">
          <a:xfrm>
            <a:off x="68263" y="5649913"/>
            <a:ext cx="175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>
                <a:ea typeface="宋体" charset="-122"/>
              </a:rPr>
              <a:t>IP=128.33.6.12</a:t>
            </a:r>
          </a:p>
        </p:txBody>
      </p:sp>
      <p:sp>
        <p:nvSpPr>
          <p:cNvPr id="136245" name="Line 53"/>
          <p:cNvSpPr>
            <a:spLocks noChangeShapeType="1"/>
          </p:cNvSpPr>
          <p:nvPr/>
        </p:nvSpPr>
        <p:spPr bwMode="auto">
          <a:xfrm>
            <a:off x="1143000" y="6003925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6246" name="Line 54"/>
          <p:cNvSpPr>
            <a:spLocks noChangeShapeType="1"/>
          </p:cNvSpPr>
          <p:nvPr/>
        </p:nvSpPr>
        <p:spPr bwMode="auto">
          <a:xfrm flipH="1">
            <a:off x="4267200" y="600392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6247" name="Line 55"/>
          <p:cNvSpPr>
            <a:spLocks noChangeShapeType="1"/>
          </p:cNvSpPr>
          <p:nvPr/>
        </p:nvSpPr>
        <p:spPr bwMode="auto">
          <a:xfrm flipH="1">
            <a:off x="4114800" y="6156325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6248" name="Line 56"/>
          <p:cNvSpPr>
            <a:spLocks noChangeShapeType="1"/>
          </p:cNvSpPr>
          <p:nvPr/>
        </p:nvSpPr>
        <p:spPr bwMode="auto">
          <a:xfrm flipH="1">
            <a:off x="3810000" y="6232525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6249" name="Line 57"/>
          <p:cNvSpPr>
            <a:spLocks noChangeShapeType="1"/>
          </p:cNvSpPr>
          <p:nvPr/>
        </p:nvSpPr>
        <p:spPr bwMode="auto">
          <a:xfrm>
            <a:off x="609600" y="4760913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6250" name="Line 58"/>
          <p:cNvSpPr>
            <a:spLocks noChangeShapeType="1"/>
          </p:cNvSpPr>
          <p:nvPr/>
        </p:nvSpPr>
        <p:spPr bwMode="auto">
          <a:xfrm>
            <a:off x="609600" y="5141913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6251" name="Text Box 59"/>
          <p:cNvSpPr txBox="1">
            <a:spLocks noChangeArrowheads="1"/>
          </p:cNvSpPr>
          <p:nvPr/>
        </p:nvSpPr>
        <p:spPr bwMode="auto">
          <a:xfrm>
            <a:off x="1143000" y="4306888"/>
            <a:ext cx="1317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>
                <a:ea typeface="宋体" charset="-122"/>
              </a:rPr>
              <a:t>application</a:t>
            </a:r>
          </a:p>
        </p:txBody>
      </p:sp>
      <p:sp>
        <p:nvSpPr>
          <p:cNvPr id="136252" name="Text Box 60"/>
          <p:cNvSpPr txBox="1">
            <a:spLocks noChangeArrowheads="1"/>
          </p:cNvSpPr>
          <p:nvPr/>
        </p:nvSpPr>
        <p:spPr bwMode="auto">
          <a:xfrm>
            <a:off x="1327150" y="4878388"/>
            <a:ext cx="754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>
                <a:ea typeface="宋体" charset="-122"/>
              </a:rPr>
              <a:t>SCTP</a:t>
            </a:r>
          </a:p>
        </p:txBody>
      </p:sp>
      <p:sp>
        <p:nvSpPr>
          <p:cNvPr id="136253" name="Oval 61"/>
          <p:cNvSpPr>
            <a:spLocks noChangeArrowheads="1"/>
          </p:cNvSpPr>
          <p:nvPr/>
        </p:nvSpPr>
        <p:spPr bwMode="auto">
          <a:xfrm>
            <a:off x="1447800" y="4608513"/>
            <a:ext cx="4572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800">
                <a:ea typeface="宋体" charset="-122"/>
              </a:rPr>
              <a:t>100</a:t>
            </a:r>
          </a:p>
        </p:txBody>
      </p:sp>
      <p:sp>
        <p:nvSpPr>
          <p:cNvPr id="136254" name="Line 62"/>
          <p:cNvSpPr>
            <a:spLocks noChangeShapeType="1"/>
          </p:cNvSpPr>
          <p:nvPr/>
        </p:nvSpPr>
        <p:spPr bwMode="auto">
          <a:xfrm flipV="1">
            <a:off x="4495800" y="4859338"/>
            <a:ext cx="24257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6255" name="Line 63"/>
          <p:cNvSpPr>
            <a:spLocks noChangeShapeType="1"/>
          </p:cNvSpPr>
          <p:nvPr/>
        </p:nvSpPr>
        <p:spPr bwMode="auto">
          <a:xfrm>
            <a:off x="4483100" y="5218113"/>
            <a:ext cx="246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6256" name="Text Box 64"/>
          <p:cNvSpPr txBox="1">
            <a:spLocks noChangeArrowheads="1"/>
          </p:cNvSpPr>
          <p:nvPr/>
        </p:nvSpPr>
        <p:spPr bwMode="auto">
          <a:xfrm>
            <a:off x="5365750" y="4954588"/>
            <a:ext cx="754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>
                <a:ea typeface="宋体" charset="-122"/>
              </a:rPr>
              <a:t>SCTP</a:t>
            </a:r>
          </a:p>
        </p:txBody>
      </p:sp>
      <p:sp>
        <p:nvSpPr>
          <p:cNvPr id="136257" name="Oval 65"/>
          <p:cNvSpPr>
            <a:spLocks noChangeArrowheads="1"/>
          </p:cNvSpPr>
          <p:nvPr/>
        </p:nvSpPr>
        <p:spPr bwMode="auto">
          <a:xfrm>
            <a:off x="5486400" y="4684713"/>
            <a:ext cx="4572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1800">
                <a:ea typeface="宋体" charset="-122"/>
              </a:rPr>
              <a:t>200</a:t>
            </a:r>
          </a:p>
        </p:txBody>
      </p:sp>
      <p:sp>
        <p:nvSpPr>
          <p:cNvPr id="136258" name="Text Box 66"/>
          <p:cNvSpPr txBox="1">
            <a:spLocks noChangeArrowheads="1"/>
          </p:cNvSpPr>
          <p:nvPr/>
        </p:nvSpPr>
        <p:spPr bwMode="auto">
          <a:xfrm>
            <a:off x="5105400" y="4330700"/>
            <a:ext cx="1317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>
                <a:ea typeface="宋体" charset="-122"/>
              </a:rPr>
              <a:t>application</a:t>
            </a:r>
          </a:p>
        </p:txBody>
      </p:sp>
      <p:sp>
        <p:nvSpPr>
          <p:cNvPr id="136259" name="Text Box 67"/>
          <p:cNvSpPr txBox="1">
            <a:spLocks noChangeArrowheads="1"/>
          </p:cNvSpPr>
          <p:nvPr/>
        </p:nvSpPr>
        <p:spPr bwMode="auto">
          <a:xfrm>
            <a:off x="6934200" y="4583113"/>
            <a:ext cx="20002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>
                <a:ea typeface="宋体" charset="-122"/>
              </a:rPr>
              <a:t>IP1=160.15.82.20</a:t>
            </a:r>
          </a:p>
          <a:p>
            <a:r>
              <a:rPr lang="en-US" altLang="zh-CN" sz="1800">
                <a:ea typeface="宋体" charset="-122"/>
              </a:rPr>
              <a:t>IP2=161.10.8.221</a:t>
            </a:r>
          </a:p>
          <a:p>
            <a:r>
              <a:rPr lang="en-US" altLang="zh-CN" sz="1800">
                <a:ea typeface="宋体" charset="-122"/>
              </a:rPr>
              <a:t>IP3=10.1.61.11</a:t>
            </a:r>
          </a:p>
        </p:txBody>
      </p:sp>
      <p:sp>
        <p:nvSpPr>
          <p:cNvPr id="136260" name="Text Box 68"/>
          <p:cNvSpPr txBox="1">
            <a:spLocks noChangeArrowheads="1"/>
          </p:cNvSpPr>
          <p:nvPr/>
        </p:nvSpPr>
        <p:spPr bwMode="auto">
          <a:xfrm>
            <a:off x="1600200" y="-22086"/>
            <a:ext cx="5782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4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multihoming</a:t>
            </a:r>
            <a:r>
              <a:rPr lang="en-US" altLang="zh-CN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  <p:bldP spid="136195" grpId="0" animBg="1"/>
      <p:bldP spid="136196" grpId="0" animBg="1"/>
      <p:bldP spid="136197" grpId="0" animBg="1"/>
      <p:bldP spid="136198" grpId="0" animBg="1"/>
      <p:bldP spid="136199" grpId="0" animBg="1"/>
      <p:bldP spid="136200" grpId="0"/>
      <p:bldP spid="136201" grpId="0"/>
      <p:bldP spid="136202" grpId="0"/>
      <p:bldP spid="136203" grpId="0" animBg="1"/>
      <p:bldP spid="136204" grpId="0" animBg="1"/>
      <p:bldP spid="136205" grpId="0" animBg="1"/>
      <p:bldP spid="136206" grpId="0" animBg="1"/>
      <p:bldP spid="136207" grpId="0"/>
      <p:bldP spid="136208" grpId="0" animBg="1"/>
      <p:bldP spid="136209" grpId="0" animBg="1"/>
      <p:bldP spid="136210" grpId="0" animBg="1"/>
      <p:bldP spid="136211" grpId="0" animBg="1"/>
      <p:bldP spid="136212" grpId="0" animBg="1"/>
      <p:bldP spid="136213" grpId="0" animBg="1"/>
      <p:bldP spid="136214" grpId="0" animBg="1"/>
      <p:bldP spid="136215" grpId="0"/>
      <p:bldP spid="136216" grpId="0"/>
      <p:bldP spid="136217" grpId="0"/>
      <p:bldP spid="136218" grpId="0" animBg="1"/>
      <p:bldP spid="136219" grpId="0" animBg="1"/>
      <p:bldP spid="136220" grpId="0" animBg="1"/>
      <p:bldP spid="136221" grpId="0" animBg="1"/>
      <p:bldP spid="136222" grpId="0" animBg="1"/>
      <p:bldP spid="136223" grpId="0" animBg="1"/>
      <p:bldP spid="136224" grpId="0" animBg="1"/>
      <p:bldP spid="136225" grpId="0" animBg="1"/>
      <p:bldP spid="136226" grpId="0"/>
      <p:bldP spid="136227" grpId="0" animBg="1"/>
      <p:bldP spid="136228" grpId="0"/>
      <p:bldP spid="136229" grpId="0"/>
      <p:bldP spid="136230" grpId="0" animBg="1"/>
      <p:bldP spid="136231" grpId="0" animBg="1"/>
      <p:bldP spid="136232" grpId="0"/>
      <p:bldP spid="136233" grpId="0"/>
      <p:bldP spid="136234" grpId="0" animBg="1"/>
      <p:bldP spid="136235" grpId="0" animBg="1"/>
      <p:bldP spid="136236" grpId="0" animBg="1"/>
      <p:bldP spid="136237" grpId="0"/>
      <p:bldP spid="136238" grpId="0"/>
      <p:bldP spid="136239" grpId="0" animBg="1"/>
      <p:bldP spid="136240" grpId="0" animBg="1"/>
      <p:bldP spid="136241" grpId="0" animBg="1"/>
      <p:bldP spid="136242" grpId="0" animBg="1"/>
      <p:bldP spid="136243" grpId="0"/>
      <p:bldP spid="136244" grpId="0"/>
      <p:bldP spid="136245" grpId="0" animBg="1"/>
      <p:bldP spid="136246" grpId="0" animBg="1"/>
      <p:bldP spid="136247" grpId="0" animBg="1"/>
      <p:bldP spid="136248" grpId="0" animBg="1"/>
      <p:bldP spid="136249" grpId="0" animBg="1"/>
      <p:bldP spid="136250" grpId="0" animBg="1"/>
      <p:bldP spid="136251" grpId="0"/>
      <p:bldP spid="136252" grpId="0"/>
      <p:bldP spid="136253" grpId="0" animBg="1"/>
      <p:bldP spid="136254" grpId="0" animBg="1"/>
      <p:bldP spid="136255" grpId="0" animBg="1"/>
      <p:bldP spid="136256" grpId="0"/>
      <p:bldP spid="136257" grpId="0" animBg="1"/>
      <p:bldP spid="136258" grpId="0"/>
      <p:bldP spid="1362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Cloud"/>
          <p:cNvSpPr>
            <a:spLocks noChangeAspect="1" noEditPoints="1" noChangeArrowheads="1"/>
          </p:cNvSpPr>
          <p:nvPr/>
        </p:nvSpPr>
        <p:spPr bwMode="auto">
          <a:xfrm>
            <a:off x="2895600" y="3173413"/>
            <a:ext cx="1447800" cy="7127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8243" name="Line 3"/>
          <p:cNvSpPr>
            <a:spLocks noChangeShapeType="1"/>
          </p:cNvSpPr>
          <p:nvPr/>
        </p:nvSpPr>
        <p:spPr bwMode="auto">
          <a:xfrm>
            <a:off x="1905000" y="3200400"/>
            <a:ext cx="0" cy="595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8244" name="Line 4"/>
          <p:cNvSpPr>
            <a:spLocks noChangeShapeType="1"/>
          </p:cNvSpPr>
          <p:nvPr/>
        </p:nvSpPr>
        <p:spPr bwMode="auto">
          <a:xfrm flipV="1">
            <a:off x="1828800" y="3643313"/>
            <a:ext cx="1143000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8245" name="Line 5"/>
          <p:cNvSpPr>
            <a:spLocks noChangeShapeType="1"/>
          </p:cNvSpPr>
          <p:nvPr/>
        </p:nvSpPr>
        <p:spPr bwMode="auto">
          <a:xfrm>
            <a:off x="4267200" y="3643313"/>
            <a:ext cx="14605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8246" name="Line 6"/>
          <p:cNvSpPr>
            <a:spLocks noChangeShapeType="1"/>
          </p:cNvSpPr>
          <p:nvPr/>
        </p:nvSpPr>
        <p:spPr bwMode="auto">
          <a:xfrm flipV="1">
            <a:off x="5562600" y="3262313"/>
            <a:ext cx="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4038600" y="2063750"/>
            <a:ext cx="1095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>
                <a:ea typeface="宋体" charset="-122"/>
              </a:rPr>
              <a:t>primary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7620000" y="2139950"/>
            <a:ext cx="1409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>
                <a:ea typeface="宋体" charset="-122"/>
              </a:rPr>
              <a:t>alternates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1981200" y="3268663"/>
            <a:ext cx="911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>
                <a:ea typeface="宋体" charset="-122"/>
              </a:rPr>
              <a:t>DATA</a:t>
            </a:r>
            <a:endParaRPr lang="en-US" altLang="zh-CN" sz="2000">
              <a:solidFill>
                <a:srgbClr val="0066FF"/>
              </a:solidFill>
              <a:ea typeface="宋体" charset="-122"/>
            </a:endParaRPr>
          </a:p>
        </p:txBody>
      </p:sp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152400" y="83820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ea typeface="宋体" charset="-122"/>
              </a:rPr>
              <a:t>   Host A monitors reachability of primary dest address of Host B </a:t>
            </a:r>
          </a:p>
        </p:txBody>
      </p:sp>
      <p:sp>
        <p:nvSpPr>
          <p:cNvPr id="138251" name="Line 11"/>
          <p:cNvSpPr>
            <a:spLocks noChangeShapeType="1"/>
          </p:cNvSpPr>
          <p:nvPr/>
        </p:nvSpPr>
        <p:spPr bwMode="auto">
          <a:xfrm>
            <a:off x="2057400" y="379571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3124200" y="234950"/>
            <a:ext cx="2989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>
                <a:ea typeface="宋体" charset="-122"/>
              </a:rPr>
              <a:t>failure detection</a:t>
            </a:r>
          </a:p>
        </p:txBody>
      </p:sp>
      <p:sp>
        <p:nvSpPr>
          <p:cNvPr id="138253" name="Text Box 13"/>
          <p:cNvSpPr txBox="1">
            <a:spLocks noChangeArrowheads="1"/>
          </p:cNvSpPr>
          <p:nvPr/>
        </p:nvSpPr>
        <p:spPr bwMode="auto">
          <a:xfrm>
            <a:off x="457200" y="3813175"/>
            <a:ext cx="61626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altLang="zh-CN" sz="2000">
                <a:ea typeface="宋体" charset="-122"/>
              </a:rPr>
              <a:t>Host A starts the retransmission timer</a:t>
            </a:r>
          </a:p>
          <a:p>
            <a:pPr marL="342900" indent="-342900"/>
            <a:endParaRPr lang="en-US" altLang="zh-CN" sz="2000">
              <a:ea typeface="宋体" charset="-122"/>
            </a:endParaRPr>
          </a:p>
          <a:p>
            <a:pPr marL="342900" indent="-342900">
              <a:buFontTx/>
              <a:buChar char="•"/>
            </a:pPr>
            <a:r>
              <a:rPr lang="en-US" altLang="zh-CN" sz="2000">
                <a:ea typeface="宋体" charset="-122"/>
              </a:rPr>
              <a:t>If timer expires </a:t>
            </a:r>
          </a:p>
          <a:p>
            <a:pPr marL="342900" indent="-342900"/>
            <a:r>
              <a:rPr lang="en-US" altLang="zh-CN" sz="2000">
                <a:ea typeface="宋体" charset="-122"/>
              </a:rPr>
              <a:t>      	increment error_count  </a:t>
            </a:r>
          </a:p>
          <a:p>
            <a:pPr marL="342900" indent="-342900"/>
            <a:r>
              <a:rPr lang="en-US" altLang="zh-CN" sz="2000">
                <a:ea typeface="宋体" charset="-122"/>
              </a:rPr>
              <a:t>	If error_count &gt; threshold </a:t>
            </a:r>
          </a:p>
          <a:p>
            <a:pPr marL="342900" indent="-342900"/>
            <a:r>
              <a:rPr lang="en-US" altLang="zh-CN" sz="2000">
                <a:ea typeface="宋体" charset="-122"/>
              </a:rPr>
              <a:t>	         state = inactive</a:t>
            </a:r>
          </a:p>
          <a:p>
            <a:pPr marL="342900" indent="-342900"/>
            <a:endParaRPr lang="en-US" altLang="zh-CN" sz="2000">
              <a:ea typeface="宋体" charset="-122"/>
            </a:endParaRPr>
          </a:p>
          <a:p>
            <a:pPr marL="342900" indent="-342900">
              <a:buFontTx/>
              <a:buChar char="•"/>
            </a:pPr>
            <a:r>
              <a:rPr lang="en-US" altLang="zh-CN" sz="2000">
                <a:ea typeface="宋体" charset="-122"/>
              </a:rPr>
              <a:t>If Host A receives SACK before timer expires </a:t>
            </a:r>
          </a:p>
          <a:p>
            <a:pPr marL="342900" indent="-342900">
              <a:buFont typeface="Arial Unicode MS" pitchFamily="34" charset="-128"/>
              <a:buNone/>
            </a:pPr>
            <a:r>
              <a:rPr lang="en-US" altLang="zh-CN" sz="2000">
                <a:ea typeface="宋体" charset="-122"/>
              </a:rPr>
              <a:t>		error_count = 0 &amp; state = active</a:t>
            </a:r>
          </a:p>
        </p:txBody>
      </p:sp>
      <p:sp>
        <p:nvSpPr>
          <p:cNvPr id="138254" name="Text Box 14"/>
          <p:cNvSpPr txBox="1">
            <a:spLocks noChangeArrowheads="1"/>
          </p:cNvSpPr>
          <p:nvPr/>
        </p:nvSpPr>
        <p:spPr bwMode="auto">
          <a:xfrm>
            <a:off x="4632325" y="3203575"/>
            <a:ext cx="854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>
                <a:ea typeface="宋体" charset="-122"/>
              </a:rPr>
              <a:t>SACK</a:t>
            </a:r>
          </a:p>
        </p:txBody>
      </p:sp>
      <p:sp>
        <p:nvSpPr>
          <p:cNvPr id="138255" name="Line 15"/>
          <p:cNvSpPr>
            <a:spLocks noChangeShapeType="1"/>
          </p:cNvSpPr>
          <p:nvPr/>
        </p:nvSpPr>
        <p:spPr bwMode="auto">
          <a:xfrm flipH="1">
            <a:off x="4648200" y="37957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8256" name="Rectangle 16"/>
          <p:cNvSpPr>
            <a:spLocks noChangeArrowheads="1"/>
          </p:cNvSpPr>
          <p:nvPr/>
        </p:nvSpPr>
        <p:spPr bwMode="auto">
          <a:xfrm>
            <a:off x="762000" y="1752600"/>
            <a:ext cx="22098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 sz="2000"/>
          </a:p>
        </p:txBody>
      </p:sp>
      <p:sp>
        <p:nvSpPr>
          <p:cNvPr id="138257" name="Rectangle 17"/>
          <p:cNvSpPr>
            <a:spLocks noChangeArrowheads="1"/>
          </p:cNvSpPr>
          <p:nvPr/>
        </p:nvSpPr>
        <p:spPr bwMode="auto">
          <a:xfrm>
            <a:off x="1676400" y="28956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ea typeface="宋体" charset="-122"/>
              </a:rPr>
              <a:t>A1</a:t>
            </a:r>
          </a:p>
        </p:txBody>
      </p:sp>
      <p:sp>
        <p:nvSpPr>
          <p:cNvPr id="138258" name="Text Box 18"/>
          <p:cNvSpPr txBox="1">
            <a:spLocks noChangeArrowheads="1"/>
          </p:cNvSpPr>
          <p:nvPr/>
        </p:nvSpPr>
        <p:spPr bwMode="auto">
          <a:xfrm>
            <a:off x="1371600" y="1428750"/>
            <a:ext cx="1017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>
                <a:ea typeface="宋体" charset="-122"/>
              </a:rPr>
              <a:t>Host A</a:t>
            </a:r>
          </a:p>
        </p:txBody>
      </p:sp>
      <p:sp>
        <p:nvSpPr>
          <p:cNvPr id="138259" name="Line 19"/>
          <p:cNvSpPr>
            <a:spLocks noChangeShapeType="1"/>
          </p:cNvSpPr>
          <p:nvPr/>
        </p:nvSpPr>
        <p:spPr bwMode="auto">
          <a:xfrm>
            <a:off x="762000" y="22098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8260" name="Line 20"/>
          <p:cNvSpPr>
            <a:spLocks noChangeShapeType="1"/>
          </p:cNvSpPr>
          <p:nvPr/>
        </p:nvSpPr>
        <p:spPr bwMode="auto">
          <a:xfrm>
            <a:off x="762000" y="25908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8261" name="Text Box 21"/>
          <p:cNvSpPr txBox="1">
            <a:spLocks noChangeArrowheads="1"/>
          </p:cNvSpPr>
          <p:nvPr/>
        </p:nvSpPr>
        <p:spPr bwMode="auto">
          <a:xfrm>
            <a:off x="1295400" y="1731963"/>
            <a:ext cx="1444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>
                <a:ea typeface="宋体" charset="-122"/>
              </a:rPr>
              <a:t>application</a:t>
            </a:r>
          </a:p>
        </p:txBody>
      </p:sp>
      <p:sp>
        <p:nvSpPr>
          <p:cNvPr id="138262" name="Text Box 22"/>
          <p:cNvSpPr txBox="1">
            <a:spLocks noChangeArrowheads="1"/>
          </p:cNvSpPr>
          <p:nvPr/>
        </p:nvSpPr>
        <p:spPr bwMode="auto">
          <a:xfrm>
            <a:off x="1479550" y="2303463"/>
            <a:ext cx="817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>
                <a:ea typeface="宋体" charset="-122"/>
              </a:rPr>
              <a:t>SCTP</a:t>
            </a:r>
          </a:p>
        </p:txBody>
      </p:sp>
      <p:sp>
        <p:nvSpPr>
          <p:cNvPr id="138263" name="Oval 23"/>
          <p:cNvSpPr>
            <a:spLocks noChangeArrowheads="1"/>
          </p:cNvSpPr>
          <p:nvPr/>
        </p:nvSpPr>
        <p:spPr bwMode="auto">
          <a:xfrm>
            <a:off x="1600200" y="2057400"/>
            <a:ext cx="4572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ea typeface="宋体" charset="-122"/>
              </a:rPr>
              <a:t>100</a:t>
            </a:r>
          </a:p>
        </p:txBody>
      </p:sp>
      <p:sp>
        <p:nvSpPr>
          <p:cNvPr id="138264" name="Rectangle 24"/>
          <p:cNvSpPr>
            <a:spLocks noChangeArrowheads="1"/>
          </p:cNvSpPr>
          <p:nvPr/>
        </p:nvSpPr>
        <p:spPr bwMode="auto">
          <a:xfrm>
            <a:off x="5181600" y="1905000"/>
            <a:ext cx="2286000" cy="1249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 sz="2000"/>
          </a:p>
        </p:txBody>
      </p:sp>
      <p:sp>
        <p:nvSpPr>
          <p:cNvPr id="138265" name="Rectangle 25"/>
          <p:cNvSpPr>
            <a:spLocks noChangeArrowheads="1"/>
          </p:cNvSpPr>
          <p:nvPr/>
        </p:nvSpPr>
        <p:spPr bwMode="auto">
          <a:xfrm>
            <a:off x="6019800" y="29718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ea typeface="宋体" charset="-122"/>
              </a:rPr>
              <a:t>B2</a:t>
            </a:r>
          </a:p>
        </p:txBody>
      </p:sp>
      <p:sp>
        <p:nvSpPr>
          <p:cNvPr id="138266" name="Rectangle 26"/>
          <p:cNvSpPr>
            <a:spLocks noChangeArrowheads="1"/>
          </p:cNvSpPr>
          <p:nvPr/>
        </p:nvSpPr>
        <p:spPr bwMode="auto">
          <a:xfrm>
            <a:off x="6781800" y="29718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ea typeface="宋体" charset="-122"/>
              </a:rPr>
              <a:t>B3</a:t>
            </a:r>
          </a:p>
        </p:txBody>
      </p:sp>
      <p:sp>
        <p:nvSpPr>
          <p:cNvPr id="138267" name="Rectangle 27"/>
          <p:cNvSpPr>
            <a:spLocks noChangeArrowheads="1"/>
          </p:cNvSpPr>
          <p:nvPr/>
        </p:nvSpPr>
        <p:spPr bwMode="auto">
          <a:xfrm>
            <a:off x="5334000" y="29718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ea typeface="宋体" charset="-122"/>
              </a:rPr>
              <a:t>B1</a:t>
            </a:r>
          </a:p>
        </p:txBody>
      </p:sp>
      <p:sp>
        <p:nvSpPr>
          <p:cNvPr id="138268" name="Text Box 28"/>
          <p:cNvSpPr txBox="1">
            <a:spLocks noChangeArrowheads="1"/>
          </p:cNvSpPr>
          <p:nvPr/>
        </p:nvSpPr>
        <p:spPr bwMode="auto">
          <a:xfrm>
            <a:off x="5943600" y="1504950"/>
            <a:ext cx="992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>
                <a:ea typeface="宋体" charset="-122"/>
              </a:rPr>
              <a:t>Host B</a:t>
            </a:r>
          </a:p>
        </p:txBody>
      </p:sp>
      <p:sp>
        <p:nvSpPr>
          <p:cNvPr id="138269" name="Line 29"/>
          <p:cNvSpPr>
            <a:spLocks noChangeShapeType="1"/>
          </p:cNvSpPr>
          <p:nvPr/>
        </p:nvSpPr>
        <p:spPr bwMode="auto">
          <a:xfrm>
            <a:off x="5186363" y="2286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8270" name="Line 30"/>
          <p:cNvSpPr>
            <a:spLocks noChangeShapeType="1"/>
          </p:cNvSpPr>
          <p:nvPr/>
        </p:nvSpPr>
        <p:spPr bwMode="auto">
          <a:xfrm>
            <a:off x="5186363" y="2667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8271" name="Text Box 31"/>
          <p:cNvSpPr txBox="1">
            <a:spLocks noChangeArrowheads="1"/>
          </p:cNvSpPr>
          <p:nvPr/>
        </p:nvSpPr>
        <p:spPr bwMode="auto">
          <a:xfrm>
            <a:off x="5795963" y="1808163"/>
            <a:ext cx="1444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>
                <a:ea typeface="宋体" charset="-122"/>
              </a:rPr>
              <a:t>application</a:t>
            </a:r>
          </a:p>
        </p:txBody>
      </p:sp>
      <p:sp>
        <p:nvSpPr>
          <p:cNvPr id="138272" name="Text Box 32"/>
          <p:cNvSpPr txBox="1">
            <a:spLocks noChangeArrowheads="1"/>
          </p:cNvSpPr>
          <p:nvPr/>
        </p:nvSpPr>
        <p:spPr bwMode="auto">
          <a:xfrm>
            <a:off x="5980113" y="2379663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>
                <a:ea typeface="宋体" charset="-122"/>
              </a:rPr>
              <a:t>SCTP</a:t>
            </a:r>
          </a:p>
        </p:txBody>
      </p:sp>
      <p:sp>
        <p:nvSpPr>
          <p:cNvPr id="138273" name="Oval 33"/>
          <p:cNvSpPr>
            <a:spLocks noChangeArrowheads="1"/>
          </p:cNvSpPr>
          <p:nvPr/>
        </p:nvSpPr>
        <p:spPr bwMode="auto">
          <a:xfrm>
            <a:off x="6100763" y="2133600"/>
            <a:ext cx="4572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ea typeface="宋体" charset="-122"/>
              </a:rPr>
              <a:t>200</a:t>
            </a:r>
          </a:p>
        </p:txBody>
      </p:sp>
      <p:sp>
        <p:nvSpPr>
          <p:cNvPr id="138274" name="Line 34"/>
          <p:cNvSpPr>
            <a:spLocks noChangeShapeType="1"/>
          </p:cNvSpPr>
          <p:nvPr/>
        </p:nvSpPr>
        <p:spPr bwMode="auto">
          <a:xfrm flipH="1">
            <a:off x="7162800" y="2514600"/>
            <a:ext cx="7620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8275" name="Line 35"/>
          <p:cNvSpPr>
            <a:spLocks noChangeShapeType="1"/>
          </p:cNvSpPr>
          <p:nvPr/>
        </p:nvSpPr>
        <p:spPr bwMode="auto">
          <a:xfrm flipH="1">
            <a:off x="6400800" y="2514600"/>
            <a:ext cx="1219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8276" name="Line 36"/>
          <p:cNvSpPr>
            <a:spLocks noChangeShapeType="1"/>
          </p:cNvSpPr>
          <p:nvPr/>
        </p:nvSpPr>
        <p:spPr bwMode="auto">
          <a:xfrm>
            <a:off x="4724400" y="2514600"/>
            <a:ext cx="53340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8277" name="Text Box 37"/>
          <p:cNvSpPr txBox="1">
            <a:spLocks noChangeArrowheads="1"/>
          </p:cNvSpPr>
          <p:nvPr/>
        </p:nvSpPr>
        <p:spPr bwMode="auto">
          <a:xfrm>
            <a:off x="5486400" y="3736975"/>
            <a:ext cx="3505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1800" dirty="0" err="1">
                <a:ea typeface="宋体" charset="-122"/>
              </a:rPr>
              <a:t>error_count</a:t>
            </a:r>
            <a:r>
              <a:rPr lang="en-US" altLang="zh-CN" sz="1800" dirty="0">
                <a:ea typeface="宋体" charset="-122"/>
              </a:rPr>
              <a:t> - variable associated with each destination address of a host. (initially zero)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4" grpId="0"/>
      <p:bldP spid="138255" grpId="0" animBg="1"/>
      <p:bldP spid="138256" grpId="0" animBg="1"/>
      <p:bldP spid="138257" grpId="0" animBg="1"/>
      <p:bldP spid="138258" grpId="0"/>
      <p:bldP spid="138259" grpId="0" animBg="1"/>
      <p:bldP spid="138260" grpId="0" animBg="1"/>
      <p:bldP spid="138261" grpId="0"/>
      <p:bldP spid="138262" grpId="0"/>
      <p:bldP spid="138263" grpId="0" animBg="1"/>
      <p:bldP spid="138264" grpId="0" animBg="1"/>
      <p:bldP spid="138265" grpId="0" animBg="1"/>
      <p:bldP spid="138266" grpId="0" animBg="1"/>
      <p:bldP spid="138267" grpId="0" animBg="1"/>
      <p:bldP spid="138268" grpId="0"/>
      <p:bldP spid="138269" grpId="0" animBg="1"/>
      <p:bldP spid="138270" grpId="0" animBg="1"/>
      <p:bldP spid="138271" grpId="0"/>
      <p:bldP spid="138272" grpId="0"/>
      <p:bldP spid="1382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564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zh-CN" sz="2000" dirty="0">
                <a:solidFill>
                  <a:schemeClr val="accent2"/>
                </a:solidFill>
                <a:ea typeface="宋体" charset="-122"/>
              </a:rPr>
              <a:t>   Host A monitors </a:t>
            </a:r>
            <a:r>
              <a:rPr lang="en-US" altLang="zh-CN" sz="2000" dirty="0" err="1">
                <a:solidFill>
                  <a:schemeClr val="accent2"/>
                </a:solidFill>
                <a:ea typeface="宋体" charset="-122"/>
              </a:rPr>
              <a:t>reachability</a:t>
            </a:r>
            <a:r>
              <a:rPr lang="en-US" altLang="zh-CN" sz="2000" dirty="0">
                <a:solidFill>
                  <a:schemeClr val="accent2"/>
                </a:solidFill>
                <a:ea typeface="宋体" charset="-122"/>
              </a:rPr>
              <a:t> of alternate </a:t>
            </a:r>
            <a:r>
              <a:rPr lang="en-US" altLang="zh-CN" sz="2000" dirty="0" err="1">
                <a:solidFill>
                  <a:schemeClr val="accent2"/>
                </a:solidFill>
                <a:ea typeface="宋体" charset="-122"/>
              </a:rPr>
              <a:t>dest</a:t>
            </a:r>
            <a:r>
              <a:rPr lang="en-US" altLang="zh-CN" sz="2000" dirty="0">
                <a:solidFill>
                  <a:schemeClr val="accent2"/>
                </a:solidFill>
                <a:ea typeface="宋体" charset="-122"/>
              </a:rPr>
              <a:t> addresses of Host B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152400" y="2895600"/>
            <a:ext cx="88392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2000" dirty="0">
                <a:ea typeface="宋体" charset="-122"/>
              </a:rPr>
              <a:t>   HEARTBEAT is sent periodically to each alternate address</a:t>
            </a:r>
          </a:p>
          <a:p>
            <a:pPr>
              <a:buFontTx/>
              <a:buChar char="•"/>
            </a:pPr>
            <a:r>
              <a:rPr lang="en-US" altLang="zh-CN" sz="2000" dirty="0">
                <a:ea typeface="宋体" charset="-122"/>
              </a:rPr>
              <a:t>   When a HEARTBEAT is sent 	</a:t>
            </a:r>
          </a:p>
          <a:p>
            <a:r>
              <a:rPr lang="en-US" altLang="zh-CN" sz="2000" dirty="0">
                <a:ea typeface="宋体" charset="-122"/>
              </a:rPr>
              <a:t>	increment </a:t>
            </a:r>
            <a:r>
              <a:rPr lang="en-US" altLang="zh-CN" sz="2000" dirty="0" err="1">
                <a:ea typeface="宋体" charset="-122"/>
              </a:rPr>
              <a:t>error_count</a:t>
            </a:r>
            <a:endParaRPr lang="en-US" altLang="zh-CN" sz="2000" dirty="0">
              <a:ea typeface="宋体" charset="-122"/>
            </a:endParaRPr>
          </a:p>
          <a:p>
            <a:r>
              <a:rPr lang="en-US" altLang="zh-CN" sz="2000" dirty="0">
                <a:ea typeface="宋体" charset="-122"/>
              </a:rPr>
              <a:t>    If </a:t>
            </a:r>
            <a:r>
              <a:rPr lang="en-US" altLang="zh-CN" sz="2000" dirty="0" err="1">
                <a:ea typeface="宋体" charset="-122"/>
              </a:rPr>
              <a:t>error_count</a:t>
            </a:r>
            <a:r>
              <a:rPr lang="en-US" altLang="zh-CN" sz="2000" dirty="0">
                <a:ea typeface="宋体" charset="-122"/>
              </a:rPr>
              <a:t> &gt; threshold </a:t>
            </a:r>
          </a:p>
          <a:p>
            <a:r>
              <a:rPr lang="en-US" altLang="zh-CN" sz="2000" dirty="0">
                <a:ea typeface="宋体" charset="-122"/>
              </a:rPr>
              <a:t>	state = inactive</a:t>
            </a:r>
          </a:p>
          <a:p>
            <a:endParaRPr lang="en-US" altLang="zh-CN" sz="2000" dirty="0">
              <a:ea typeface="宋体" charset="-122"/>
            </a:endParaRPr>
          </a:p>
          <a:p>
            <a:pPr>
              <a:buFontTx/>
              <a:buChar char="•"/>
            </a:pPr>
            <a:r>
              <a:rPr lang="en-US" altLang="zh-CN" sz="2000" dirty="0">
                <a:ea typeface="宋体" charset="-122"/>
              </a:rPr>
              <a:t>   If Host A receives a HEARTBEAT-ACK</a:t>
            </a:r>
          </a:p>
          <a:p>
            <a:pPr>
              <a:buFont typeface="Symbol" pitchFamily="18" charset="2"/>
              <a:buNone/>
            </a:pPr>
            <a:r>
              <a:rPr lang="en-US" altLang="zh-CN" sz="2000" dirty="0">
                <a:ea typeface="宋体" charset="-122"/>
              </a:rPr>
              <a:t>    	</a:t>
            </a:r>
            <a:r>
              <a:rPr lang="en-US" altLang="zh-CN" sz="2000" dirty="0" err="1">
                <a:ea typeface="宋体" charset="-122"/>
              </a:rPr>
              <a:t>error_count</a:t>
            </a:r>
            <a:r>
              <a:rPr lang="en-US" altLang="zh-CN" sz="2000" dirty="0">
                <a:ea typeface="宋体" charset="-122"/>
              </a:rPr>
              <a:t> = 0 &amp; state = active</a:t>
            </a:r>
          </a:p>
          <a:p>
            <a:pPr>
              <a:buFont typeface="Symbol" pitchFamily="18" charset="2"/>
              <a:buNone/>
            </a:pPr>
            <a:endParaRPr lang="en-US" altLang="zh-CN" sz="2000" dirty="0">
              <a:ea typeface="宋体" charset="-122"/>
            </a:endParaRPr>
          </a:p>
          <a:p>
            <a:pPr>
              <a:buFontTx/>
              <a:buChar char="•"/>
            </a:pPr>
            <a:r>
              <a:rPr lang="en-US" altLang="zh-CN" sz="2000" dirty="0">
                <a:solidFill>
                  <a:srgbClr val="FF0000"/>
                </a:solidFill>
                <a:ea typeface="宋体" charset="-122"/>
              </a:rPr>
              <a:t>   When primary </a:t>
            </a:r>
            <a:r>
              <a:rPr lang="en-US" altLang="zh-CN" sz="2000" dirty="0" err="1">
                <a:solidFill>
                  <a:srgbClr val="FF0000"/>
                </a:solidFill>
                <a:ea typeface="宋体" charset="-122"/>
              </a:rPr>
              <a:t>dest</a:t>
            </a:r>
            <a:r>
              <a:rPr lang="en-US" altLang="zh-CN" sz="2000" dirty="0">
                <a:solidFill>
                  <a:srgbClr val="FF0000"/>
                </a:solidFill>
                <a:ea typeface="宋体" charset="-122"/>
              </a:rPr>
              <a:t> address is detected unreachable =&gt;</a:t>
            </a:r>
          </a:p>
          <a:p>
            <a:pPr>
              <a:buFont typeface="Symbol" pitchFamily="18" charset="2"/>
              <a:buNone/>
            </a:pPr>
            <a:r>
              <a:rPr lang="en-US" altLang="zh-CN" sz="2000" dirty="0">
                <a:solidFill>
                  <a:srgbClr val="FF0000"/>
                </a:solidFill>
                <a:ea typeface="宋体" charset="-122"/>
              </a:rPr>
              <a:t>    SCTP sender chooses REACHABLE, alternate </a:t>
            </a:r>
            <a:r>
              <a:rPr lang="en-US" altLang="zh-CN" sz="2000" dirty="0" err="1">
                <a:solidFill>
                  <a:srgbClr val="FF0000"/>
                </a:solidFill>
                <a:ea typeface="宋体" charset="-122"/>
              </a:rPr>
              <a:t>dest</a:t>
            </a:r>
            <a:r>
              <a:rPr lang="en-US" altLang="zh-CN" sz="2000" dirty="0">
                <a:solidFill>
                  <a:srgbClr val="FF0000"/>
                </a:solidFill>
                <a:ea typeface="宋体" charset="-122"/>
              </a:rPr>
              <a:t> address as primary</a:t>
            </a:r>
            <a:endParaRPr lang="en-US" altLang="zh-CN" sz="1800" dirty="0">
              <a:solidFill>
                <a:srgbClr val="0066FF"/>
              </a:solidFill>
              <a:ea typeface="宋体" charset="-122"/>
            </a:endParaRP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533400" y="6678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CN" altLang="zh-CN" sz="1800"/>
          </a:p>
        </p:txBody>
      </p:sp>
      <p:sp>
        <p:nvSpPr>
          <p:cNvPr id="140293" name="Cloud"/>
          <p:cNvSpPr>
            <a:spLocks noChangeAspect="1" noEditPoints="1" noChangeArrowheads="1"/>
          </p:cNvSpPr>
          <p:nvPr/>
        </p:nvSpPr>
        <p:spPr bwMode="auto">
          <a:xfrm>
            <a:off x="2971800" y="2319338"/>
            <a:ext cx="1371600" cy="6746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40294" name="Line 6"/>
          <p:cNvSpPr>
            <a:spLocks noChangeShapeType="1"/>
          </p:cNvSpPr>
          <p:nvPr/>
        </p:nvSpPr>
        <p:spPr bwMode="auto">
          <a:xfrm>
            <a:off x="1295400" y="2286000"/>
            <a:ext cx="0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40295" name="Line 7"/>
          <p:cNvSpPr>
            <a:spLocks noChangeShapeType="1"/>
          </p:cNvSpPr>
          <p:nvPr/>
        </p:nvSpPr>
        <p:spPr bwMode="auto">
          <a:xfrm>
            <a:off x="990600" y="2743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40296" name="Line 8"/>
          <p:cNvSpPr>
            <a:spLocks noChangeShapeType="1"/>
          </p:cNvSpPr>
          <p:nvPr/>
        </p:nvSpPr>
        <p:spPr bwMode="auto">
          <a:xfrm flipV="1">
            <a:off x="4191000" y="2743200"/>
            <a:ext cx="29718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 flipV="1">
            <a:off x="6934200" y="2362200"/>
            <a:ext cx="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3962400" y="1171575"/>
            <a:ext cx="1095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>
                <a:ea typeface="宋体" charset="-122"/>
              </a:rPr>
              <a:t>primary</a:t>
            </a:r>
          </a:p>
        </p:txBody>
      </p:sp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7543800" y="1247775"/>
            <a:ext cx="1409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>
                <a:ea typeface="宋体" charset="-122"/>
              </a:rPr>
              <a:t>alternates</a:t>
            </a:r>
          </a:p>
        </p:txBody>
      </p:sp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1295400" y="2365375"/>
            <a:ext cx="1733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>
                <a:ea typeface="宋体" charset="-122"/>
              </a:rPr>
              <a:t>HEARTBEAT</a:t>
            </a:r>
          </a:p>
        </p:txBody>
      </p:sp>
      <p:sp>
        <p:nvSpPr>
          <p:cNvPr id="140301" name="Line 13"/>
          <p:cNvSpPr>
            <a:spLocks noChangeShapeType="1"/>
          </p:cNvSpPr>
          <p:nvPr/>
        </p:nvSpPr>
        <p:spPr bwMode="auto">
          <a:xfrm>
            <a:off x="1828800" y="2895600"/>
            <a:ext cx="3810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4343400" y="2365375"/>
            <a:ext cx="233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>
                <a:ea typeface="宋体" charset="-122"/>
              </a:rPr>
              <a:t>HEARTBEAT-ACK</a:t>
            </a:r>
          </a:p>
        </p:txBody>
      </p:sp>
      <p:sp>
        <p:nvSpPr>
          <p:cNvPr id="140303" name="Line 15"/>
          <p:cNvSpPr>
            <a:spLocks noChangeShapeType="1"/>
          </p:cNvSpPr>
          <p:nvPr/>
        </p:nvSpPr>
        <p:spPr bwMode="auto">
          <a:xfrm flipH="1">
            <a:off x="4572000" y="290353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0304" name="Rectangle 16"/>
          <p:cNvSpPr>
            <a:spLocks noChangeArrowheads="1"/>
          </p:cNvSpPr>
          <p:nvPr/>
        </p:nvSpPr>
        <p:spPr bwMode="auto">
          <a:xfrm>
            <a:off x="685800" y="860425"/>
            <a:ext cx="22098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 sz="2000"/>
          </a:p>
        </p:txBody>
      </p:sp>
      <p:sp>
        <p:nvSpPr>
          <p:cNvPr id="140305" name="Rectangle 17"/>
          <p:cNvSpPr>
            <a:spLocks noChangeArrowheads="1"/>
          </p:cNvSpPr>
          <p:nvPr/>
        </p:nvSpPr>
        <p:spPr bwMode="auto">
          <a:xfrm>
            <a:off x="1066800" y="2003425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ea typeface="宋体" charset="-122"/>
              </a:rPr>
              <a:t>A1</a:t>
            </a:r>
          </a:p>
        </p:txBody>
      </p:sp>
      <p:sp>
        <p:nvSpPr>
          <p:cNvPr id="140306" name="Text Box 18"/>
          <p:cNvSpPr txBox="1">
            <a:spLocks noChangeArrowheads="1"/>
          </p:cNvSpPr>
          <p:nvPr/>
        </p:nvSpPr>
        <p:spPr bwMode="auto">
          <a:xfrm>
            <a:off x="1295400" y="536575"/>
            <a:ext cx="1017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>
                <a:ea typeface="宋体" charset="-122"/>
              </a:rPr>
              <a:t>Host A</a:t>
            </a:r>
          </a:p>
        </p:txBody>
      </p:sp>
      <p:sp>
        <p:nvSpPr>
          <p:cNvPr id="140307" name="Line 19"/>
          <p:cNvSpPr>
            <a:spLocks noChangeShapeType="1"/>
          </p:cNvSpPr>
          <p:nvPr/>
        </p:nvSpPr>
        <p:spPr bwMode="auto">
          <a:xfrm>
            <a:off x="685800" y="1317625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40308" name="Line 20"/>
          <p:cNvSpPr>
            <a:spLocks noChangeShapeType="1"/>
          </p:cNvSpPr>
          <p:nvPr/>
        </p:nvSpPr>
        <p:spPr bwMode="auto">
          <a:xfrm>
            <a:off x="685800" y="1698625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40309" name="Text Box 21"/>
          <p:cNvSpPr txBox="1">
            <a:spLocks noChangeArrowheads="1"/>
          </p:cNvSpPr>
          <p:nvPr/>
        </p:nvSpPr>
        <p:spPr bwMode="auto">
          <a:xfrm>
            <a:off x="1219200" y="839788"/>
            <a:ext cx="1444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>
                <a:ea typeface="宋体" charset="-122"/>
              </a:rPr>
              <a:t>application</a:t>
            </a:r>
          </a:p>
        </p:txBody>
      </p:sp>
      <p:sp>
        <p:nvSpPr>
          <p:cNvPr id="140310" name="Text Box 22"/>
          <p:cNvSpPr txBox="1">
            <a:spLocks noChangeArrowheads="1"/>
          </p:cNvSpPr>
          <p:nvPr/>
        </p:nvSpPr>
        <p:spPr bwMode="auto">
          <a:xfrm>
            <a:off x="1403350" y="1411288"/>
            <a:ext cx="817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>
                <a:ea typeface="宋体" charset="-122"/>
              </a:rPr>
              <a:t>SCTP</a:t>
            </a:r>
          </a:p>
        </p:txBody>
      </p:sp>
      <p:sp>
        <p:nvSpPr>
          <p:cNvPr id="140311" name="Oval 23"/>
          <p:cNvSpPr>
            <a:spLocks noChangeArrowheads="1"/>
          </p:cNvSpPr>
          <p:nvPr/>
        </p:nvSpPr>
        <p:spPr bwMode="auto">
          <a:xfrm>
            <a:off x="1524000" y="1165225"/>
            <a:ext cx="4572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ea typeface="宋体" charset="-122"/>
              </a:rPr>
              <a:t>100</a:t>
            </a:r>
          </a:p>
        </p:txBody>
      </p:sp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5105400" y="1012825"/>
            <a:ext cx="2286000" cy="1249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 sz="2000"/>
          </a:p>
        </p:txBody>
      </p:sp>
      <p:sp>
        <p:nvSpPr>
          <p:cNvPr id="140313" name="Rectangle 25"/>
          <p:cNvSpPr>
            <a:spLocks noChangeArrowheads="1"/>
          </p:cNvSpPr>
          <p:nvPr/>
        </p:nvSpPr>
        <p:spPr bwMode="auto">
          <a:xfrm>
            <a:off x="5943600" y="2079625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ea typeface="宋体" charset="-122"/>
              </a:rPr>
              <a:t>B2</a:t>
            </a:r>
          </a:p>
        </p:txBody>
      </p:sp>
      <p:sp>
        <p:nvSpPr>
          <p:cNvPr id="140314" name="Rectangle 26"/>
          <p:cNvSpPr>
            <a:spLocks noChangeArrowheads="1"/>
          </p:cNvSpPr>
          <p:nvPr/>
        </p:nvSpPr>
        <p:spPr bwMode="auto">
          <a:xfrm>
            <a:off x="6705600" y="2079625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ea typeface="宋体" charset="-122"/>
              </a:rPr>
              <a:t>B3</a:t>
            </a:r>
          </a:p>
        </p:txBody>
      </p:sp>
      <p:sp>
        <p:nvSpPr>
          <p:cNvPr id="140315" name="Rectangle 27"/>
          <p:cNvSpPr>
            <a:spLocks noChangeArrowheads="1"/>
          </p:cNvSpPr>
          <p:nvPr/>
        </p:nvSpPr>
        <p:spPr bwMode="auto">
          <a:xfrm>
            <a:off x="5257800" y="2079625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ea typeface="宋体" charset="-122"/>
              </a:rPr>
              <a:t>B1</a:t>
            </a:r>
          </a:p>
        </p:txBody>
      </p:sp>
      <p:sp>
        <p:nvSpPr>
          <p:cNvPr id="140316" name="Text Box 28"/>
          <p:cNvSpPr txBox="1">
            <a:spLocks noChangeArrowheads="1"/>
          </p:cNvSpPr>
          <p:nvPr/>
        </p:nvSpPr>
        <p:spPr bwMode="auto">
          <a:xfrm>
            <a:off x="5867400" y="612775"/>
            <a:ext cx="992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>
                <a:ea typeface="宋体" charset="-122"/>
              </a:rPr>
              <a:t>Host B</a:t>
            </a:r>
          </a:p>
        </p:txBody>
      </p:sp>
      <p:sp>
        <p:nvSpPr>
          <p:cNvPr id="140317" name="Line 29"/>
          <p:cNvSpPr>
            <a:spLocks noChangeShapeType="1"/>
          </p:cNvSpPr>
          <p:nvPr/>
        </p:nvSpPr>
        <p:spPr bwMode="auto">
          <a:xfrm>
            <a:off x="5110163" y="1393825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40318" name="Line 30"/>
          <p:cNvSpPr>
            <a:spLocks noChangeShapeType="1"/>
          </p:cNvSpPr>
          <p:nvPr/>
        </p:nvSpPr>
        <p:spPr bwMode="auto">
          <a:xfrm>
            <a:off x="5110163" y="1774825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40319" name="Text Box 31"/>
          <p:cNvSpPr txBox="1">
            <a:spLocks noChangeArrowheads="1"/>
          </p:cNvSpPr>
          <p:nvPr/>
        </p:nvSpPr>
        <p:spPr bwMode="auto">
          <a:xfrm>
            <a:off x="5719763" y="915988"/>
            <a:ext cx="1444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>
                <a:ea typeface="宋体" charset="-122"/>
              </a:rPr>
              <a:t>application</a:t>
            </a:r>
          </a:p>
        </p:txBody>
      </p:sp>
      <p:sp>
        <p:nvSpPr>
          <p:cNvPr id="140320" name="Text Box 32"/>
          <p:cNvSpPr txBox="1">
            <a:spLocks noChangeArrowheads="1"/>
          </p:cNvSpPr>
          <p:nvPr/>
        </p:nvSpPr>
        <p:spPr bwMode="auto">
          <a:xfrm>
            <a:off x="5903913" y="1487488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>
                <a:ea typeface="宋体" charset="-122"/>
              </a:rPr>
              <a:t>SCTP</a:t>
            </a:r>
          </a:p>
        </p:txBody>
      </p:sp>
      <p:sp>
        <p:nvSpPr>
          <p:cNvPr id="140321" name="Oval 33"/>
          <p:cNvSpPr>
            <a:spLocks noChangeArrowheads="1"/>
          </p:cNvSpPr>
          <p:nvPr/>
        </p:nvSpPr>
        <p:spPr bwMode="auto">
          <a:xfrm>
            <a:off x="6024563" y="1241425"/>
            <a:ext cx="4572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ea typeface="宋体" charset="-122"/>
              </a:rPr>
              <a:t>200</a:t>
            </a:r>
          </a:p>
        </p:txBody>
      </p:sp>
      <p:sp>
        <p:nvSpPr>
          <p:cNvPr id="140322" name="Line 34"/>
          <p:cNvSpPr>
            <a:spLocks noChangeShapeType="1"/>
          </p:cNvSpPr>
          <p:nvPr/>
        </p:nvSpPr>
        <p:spPr bwMode="auto">
          <a:xfrm flipH="1">
            <a:off x="7086600" y="1622425"/>
            <a:ext cx="762000" cy="4572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40323" name="Line 35"/>
          <p:cNvSpPr>
            <a:spLocks noChangeShapeType="1"/>
          </p:cNvSpPr>
          <p:nvPr/>
        </p:nvSpPr>
        <p:spPr bwMode="auto">
          <a:xfrm flipH="1">
            <a:off x="6324600" y="1622425"/>
            <a:ext cx="1219200" cy="4572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40324" name="Line 36"/>
          <p:cNvSpPr>
            <a:spLocks noChangeShapeType="1"/>
          </p:cNvSpPr>
          <p:nvPr/>
        </p:nvSpPr>
        <p:spPr bwMode="auto">
          <a:xfrm>
            <a:off x="4648200" y="1622425"/>
            <a:ext cx="533400" cy="381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293" grpId="0" animBg="1"/>
      <p:bldP spid="140294" grpId="0" animBg="1"/>
      <p:bldP spid="140295" grpId="0" animBg="1"/>
      <p:bldP spid="140296" grpId="0" animBg="1"/>
      <p:bldP spid="140297" grpId="0" animBg="1"/>
      <p:bldP spid="140300" grpId="0"/>
      <p:bldP spid="140301" grpId="0" animBg="1"/>
      <p:bldP spid="140301" grpId="1" animBg="1"/>
      <p:bldP spid="140303" grpId="0" animBg="1"/>
      <p:bldP spid="140307" grpId="0" animBg="1"/>
      <p:bldP spid="140308" grpId="0" animBg="1"/>
      <p:bldP spid="140317" grpId="0" animBg="1"/>
      <p:bldP spid="140318" grpId="0" animBg="1"/>
      <p:bldP spid="140322" grpId="0" animBg="1"/>
      <p:bldP spid="140323" grpId="0" animBg="1"/>
      <p:bldP spid="1403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endParaRPr lang="en-US" altLang="zh-CN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Services supported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SCTP packet format</a:t>
            </a: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Association establishment, termination and abortion</a:t>
            </a:r>
          </a:p>
          <a:p>
            <a:endParaRPr lang="en-US" altLang="zh-CN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Flow control, Error control and congestion control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010400" cy="94456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SCTP packet format</a:t>
            </a:r>
            <a:endParaRPr lang="zh-CN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3505200"/>
            <a:ext cx="6553200" cy="32766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mandatory general header.</a:t>
            </a:r>
          </a:p>
          <a:p>
            <a:pPr>
              <a:buNone/>
            </a:pPr>
            <a:endParaRPr lang="en-US" altLang="zh-CN" dirty="0" smtClean="0"/>
          </a:p>
          <a:p>
            <a:r>
              <a:rPr lang="en-US" altLang="zh-CN" dirty="0" smtClean="0"/>
              <a:t>a set of blocks called chunks.</a:t>
            </a:r>
          </a:p>
          <a:p>
            <a:pPr lvl="1"/>
            <a:r>
              <a:rPr lang="en-US" altLang="zh-CN" dirty="0" smtClean="0"/>
              <a:t>two types of chunks: control chunks and data chunks.</a:t>
            </a:r>
          </a:p>
          <a:p>
            <a:pPr lvl="1"/>
            <a:r>
              <a:rPr lang="en-US" altLang="zh-CN" dirty="0" smtClean="0"/>
              <a:t>a control chunk controls and maintains the association</a:t>
            </a:r>
          </a:p>
          <a:p>
            <a:pPr lvl="1"/>
            <a:r>
              <a:rPr lang="en-US" altLang="zh-CN" dirty="0" smtClean="0"/>
              <a:t>a data chunk carries user data.</a:t>
            </a:r>
          </a:p>
          <a:p>
            <a:pPr lvl="1"/>
            <a:r>
              <a:rPr lang="en-US" altLang="zh-CN" dirty="0" smtClean="0"/>
              <a:t>Control chunks come before data chunks.</a:t>
            </a:r>
          </a:p>
          <a:p>
            <a:endParaRPr lang="en-US" altLang="zh-CN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838200"/>
            <a:ext cx="583641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884238"/>
          </a:xfrm>
        </p:spPr>
        <p:txBody>
          <a:bodyPr/>
          <a:lstStyle/>
          <a:p>
            <a:r>
              <a:rPr lang="en-US" altLang="zh-CN" dirty="0" smtClean="0"/>
              <a:t>General Header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3475037"/>
            <a:ext cx="7467600" cy="2697163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b="1" dirty="0" smtClean="0"/>
              <a:t>Verification tag</a:t>
            </a:r>
          </a:p>
          <a:p>
            <a:pPr lvl="1"/>
            <a:r>
              <a:rPr lang="en-US" altLang="zh-CN" dirty="0" smtClean="0"/>
              <a:t>unique identifier for the association.</a:t>
            </a:r>
          </a:p>
          <a:p>
            <a:pPr lvl="1"/>
            <a:r>
              <a:rPr lang="en-US" altLang="zh-CN" sz="2400" dirty="0" smtClean="0"/>
              <a:t>a separate verification used for each direction.</a:t>
            </a:r>
          </a:p>
          <a:p>
            <a:pPr lvl="1"/>
            <a:r>
              <a:rPr lang="en-US" altLang="zh-CN" sz="2400" dirty="0" smtClean="0"/>
              <a:t>benefit?  </a:t>
            </a:r>
            <a:r>
              <a:rPr lang="en-US" altLang="zh-CN" sz="2400" dirty="0" err="1" smtClean="0"/>
              <a:t>pkts</a:t>
            </a:r>
            <a:r>
              <a:rPr lang="en-US" altLang="zh-CN" sz="2400" dirty="0" smtClean="0"/>
              <a:t> from a previous association.</a:t>
            </a:r>
          </a:p>
          <a:p>
            <a:endParaRPr lang="en-US" altLang="zh-CN" sz="2600" dirty="0" smtClean="0"/>
          </a:p>
          <a:p>
            <a:r>
              <a:rPr lang="en-US" altLang="zh-CN" b="1" dirty="0" smtClean="0"/>
              <a:t>Checksum</a:t>
            </a:r>
          </a:p>
          <a:p>
            <a:pPr lvl="1"/>
            <a:r>
              <a:rPr lang="en-US" altLang="zh-CN" dirty="0" smtClean="0"/>
              <a:t>32 bits.</a:t>
            </a:r>
          </a:p>
          <a:p>
            <a:pPr lvl="1"/>
            <a:r>
              <a:rPr lang="en-US" altLang="zh-CN" dirty="0" smtClean="0"/>
              <a:t>allow the use of the CRC-32 checksum.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7574684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960438"/>
          </a:xfrm>
        </p:spPr>
        <p:txBody>
          <a:bodyPr/>
          <a:lstStyle/>
          <a:p>
            <a:r>
              <a:rPr lang="en-US" altLang="zh-CN" dirty="0" smtClean="0"/>
              <a:t>Chunks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67400" y="304800"/>
            <a:ext cx="3276600" cy="1828800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32-bit (4-byte) boundary</a:t>
            </a:r>
          </a:p>
          <a:p>
            <a:r>
              <a:rPr lang="en-US" altLang="zh-CN" sz="2000" dirty="0" smtClean="0"/>
              <a:t>Length in bytes. Including all fields but not padding.</a:t>
            </a:r>
            <a:endParaRPr lang="zh-CN" alt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838200"/>
            <a:ext cx="58483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2667001"/>
            <a:ext cx="81248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2944"/>
            <a:ext cx="7239000" cy="5334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Data chunk</a:t>
            </a:r>
            <a:endParaRPr lang="zh-CN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3429000"/>
            <a:ext cx="7924800" cy="3352800"/>
          </a:xfrm>
        </p:spPr>
        <p:txBody>
          <a:bodyPr>
            <a:noAutofit/>
          </a:bodyPr>
          <a:lstStyle/>
          <a:p>
            <a:r>
              <a:rPr lang="en-US" altLang="zh-CN" sz="1700" b="1" dirty="0" smtClean="0"/>
              <a:t>U: unordered.  B: beginning.  E: end.    </a:t>
            </a:r>
          </a:p>
          <a:p>
            <a:r>
              <a:rPr lang="en-US" altLang="zh-CN" sz="1700" b="1" dirty="0" smtClean="0"/>
              <a:t>Transmission Sequence Number (TSN)</a:t>
            </a:r>
          </a:p>
          <a:p>
            <a:pPr lvl="1"/>
            <a:r>
              <a:rPr lang="en-US" altLang="zh-CN" sz="1700" dirty="0" smtClean="0"/>
              <a:t>Byte?  No, data chunk.</a:t>
            </a:r>
          </a:p>
          <a:p>
            <a:pPr lvl="1"/>
            <a:r>
              <a:rPr lang="en-US" altLang="zh-CN" sz="1700" dirty="0" smtClean="0"/>
              <a:t>Number data chunks using TSN.</a:t>
            </a:r>
          </a:p>
          <a:p>
            <a:pPr lvl="1"/>
            <a:r>
              <a:rPr lang="en-US" altLang="zh-CN" sz="1700" dirty="0" smtClean="0"/>
              <a:t>Control chunk does not consume TSN.</a:t>
            </a:r>
            <a:endParaRPr lang="en-US" altLang="zh-CN" sz="1700" b="1" dirty="0" smtClean="0"/>
          </a:p>
          <a:p>
            <a:r>
              <a:rPr lang="en-US" altLang="zh-CN" sz="1700" b="1" dirty="0" smtClean="0"/>
              <a:t>Stream Identifier (SI)</a:t>
            </a:r>
          </a:p>
          <a:p>
            <a:pPr lvl="1"/>
            <a:r>
              <a:rPr lang="en-US" altLang="zh-CN" sz="1700" dirty="0" smtClean="0"/>
              <a:t>Each stream needs to be identified.</a:t>
            </a:r>
            <a:endParaRPr lang="en-US" altLang="zh-CN" sz="1700" b="1" dirty="0" smtClean="0"/>
          </a:p>
          <a:p>
            <a:r>
              <a:rPr lang="en-US" altLang="zh-CN" sz="1700" b="1" dirty="0" smtClean="0"/>
              <a:t>Stream Sequence Number (SSN)</a:t>
            </a:r>
          </a:p>
          <a:p>
            <a:pPr lvl="1"/>
            <a:r>
              <a:rPr lang="en-US" altLang="zh-CN" sz="1700" dirty="0" smtClean="0"/>
              <a:t>Each data chunk belong to same SI needs to be distinguished.</a:t>
            </a:r>
          </a:p>
          <a:p>
            <a:r>
              <a:rPr lang="en-US" altLang="zh-CN" sz="1700" b="1" dirty="0" smtClean="0"/>
              <a:t>User data(framing, &gt;=17, 32-bit)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95300"/>
            <a:ext cx="687162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858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Packet, data chunks, and streams.</a:t>
            </a:r>
            <a:endParaRPr lang="zh-CN" alt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3512820"/>
            <a:ext cx="8966200" cy="31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66700" y="762000"/>
            <a:ext cx="8458200" cy="30480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altLang="zh-CN" sz="3000" dirty="0" smtClean="0"/>
              <a:t>11 </a:t>
            </a:r>
            <a:r>
              <a:rPr lang="en-US" altLang="zh-CN" sz="3000" dirty="0" err="1" smtClean="0"/>
              <a:t>msgs</a:t>
            </a:r>
            <a:r>
              <a:rPr lang="en-US" altLang="zh-CN" sz="3000" dirty="0" smtClean="0"/>
              <a:t> from A to B</a:t>
            </a:r>
            <a:endParaRPr kumimoji="0" lang="en-US" altLang="zh-CN" sz="3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lang="en-US" altLang="zh-CN" sz="2600" dirty="0" smtClean="0"/>
              <a:t>One </a:t>
            </a:r>
            <a:r>
              <a:rPr kumimoji="0" lang="en-US" altLang="zh-CN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msg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fits into one data chunk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lang="en-US" altLang="zh-CN" sz="2600" dirty="0" smtClean="0"/>
              <a:t>One packet contains 3 data chunks</a:t>
            </a: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zh-CN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TSN is</a:t>
            </a:r>
            <a:r>
              <a:rPr kumimoji="0" lang="en-US" altLang="zh-CN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cumulative number for flow control and error control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zh-CN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 defines the stream to which the chunk belongs.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altLang="zh-CN" sz="3000" dirty="0" smtClean="0"/>
              <a:t>SSN defines the chunk’s order in a particular stream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"/>
            <a:ext cx="6705600" cy="655638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TCP segment </a:t>
            </a:r>
            <a:r>
              <a:rPr lang="en-US" altLang="zh-CN" sz="3600" dirty="0" err="1" smtClean="0"/>
              <a:t>vs</a:t>
            </a:r>
            <a:r>
              <a:rPr lang="en-US" altLang="zh-CN" sz="3600" dirty="0" smtClean="0"/>
              <a:t> SCTP packet</a:t>
            </a:r>
            <a:endParaRPr lang="zh-CN" alt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33" y="520699"/>
            <a:ext cx="8983067" cy="28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3352800"/>
            <a:ext cx="7924800" cy="35052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 info in control chunk, not header.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multiple data chunks for different stream.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option, handled by defining types.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fixed length(12 bytes).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TSN, SI and SSN belong only to data chunks.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ACK number, wind size are part of each ctrl chunk.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need for a header length field.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need for urgent pointer.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 summary: TCP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SCTP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3581400" cy="4419600"/>
          </a:xfrm>
        </p:spPr>
        <p:txBody>
          <a:bodyPr>
            <a:noAutofit/>
          </a:bodyPr>
          <a:lstStyle/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r>
              <a:rPr lang="en-US" sz="1800" kern="0" dirty="0" smtClean="0">
                <a:latin typeface="Helvetica"/>
              </a:rPr>
              <a:t>Head-of-Line blocking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endParaRPr lang="en-US" sz="1800" kern="0" dirty="0" smtClean="0">
              <a:latin typeface="Helvetica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r>
              <a:rPr lang="en-US" sz="1800" kern="0" dirty="0" smtClean="0">
                <a:latin typeface="Helvetica"/>
              </a:rPr>
              <a:t>Strict ordering of data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endParaRPr lang="en-US" sz="1800" kern="0" dirty="0" smtClean="0">
              <a:latin typeface="Helvetica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r>
              <a:rPr lang="en-US" sz="1800" kern="0" dirty="0" smtClean="0">
                <a:latin typeface="Helvetica"/>
              </a:rPr>
              <a:t>Doesn’t preserve boundaries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endParaRPr lang="en-US" sz="1800" kern="0" dirty="0" smtClean="0">
              <a:latin typeface="Helvetica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r>
              <a:rPr lang="en-US" sz="1800" kern="0" dirty="0" smtClean="0">
                <a:latin typeface="Helvetica"/>
              </a:rPr>
              <a:t>Limited scope of TCP sockets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endParaRPr lang="en-US" sz="1800" kern="0" dirty="0" smtClean="0">
              <a:latin typeface="Helvetica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r>
              <a:rPr lang="en-US" sz="1800" kern="0" dirty="0" smtClean="0">
                <a:latin typeface="Helvetica"/>
              </a:rPr>
              <a:t>Vulnerable to SYN attacks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endParaRPr lang="en-US" sz="1800" kern="0" dirty="0" smtClean="0">
              <a:latin typeface="Helvetica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r>
              <a:rPr lang="en-US" altLang="zh-CN" sz="1800" kern="0" dirty="0" smtClean="0">
                <a:latin typeface="Helvetica"/>
              </a:rPr>
              <a:t>incarnation</a:t>
            </a:r>
            <a:r>
              <a:rPr lang="en-US" sz="1800" kern="0" dirty="0" smtClean="0">
                <a:latin typeface="Helvetica"/>
              </a:rPr>
              <a:t> </a:t>
            </a:r>
          </a:p>
          <a:p>
            <a:endParaRPr lang="en-US" altLang="zh-CN" sz="1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953000" y="1676400"/>
            <a:ext cx="41910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ct val="0"/>
              </a:spcAft>
              <a:buFont typeface="Times" pitchFamily="1" charset="0"/>
              <a:buChar char="•"/>
            </a:pPr>
            <a:r>
              <a:rPr lang="en-GB" kern="0" dirty="0" smtClean="0">
                <a:latin typeface="Helvetica"/>
              </a:rPr>
              <a:t>Multi streaming</a:t>
            </a:r>
          </a:p>
          <a:p>
            <a:pPr marL="342900" indent="-342900" fontAlgn="base">
              <a:spcAft>
                <a:spcPct val="0"/>
              </a:spcAft>
              <a:buFont typeface="Times" pitchFamily="1" charset="0"/>
              <a:buChar char="•"/>
            </a:pPr>
            <a:endParaRPr lang="en-GB" kern="0" dirty="0" smtClean="0">
              <a:latin typeface="Helvetica"/>
            </a:endParaRPr>
          </a:p>
          <a:p>
            <a:pPr marL="342900" lvl="0" indent="-342900" fontAlgn="base">
              <a:spcAft>
                <a:spcPct val="0"/>
              </a:spcAft>
              <a:buFont typeface="Times" pitchFamily="1" charset="0"/>
              <a:buChar char="•"/>
            </a:pPr>
            <a:r>
              <a:rPr lang="en-GB" kern="0" dirty="0" smtClean="0">
                <a:latin typeface="Helvetica"/>
              </a:rPr>
              <a:t>Unordered data</a:t>
            </a:r>
          </a:p>
          <a:p>
            <a:pPr marL="342900" lvl="0" indent="-342900" fontAlgn="base">
              <a:spcAft>
                <a:spcPct val="0"/>
              </a:spcAft>
              <a:buFont typeface="Times" pitchFamily="1" charset="0"/>
              <a:buChar char="•"/>
            </a:pPr>
            <a:endParaRPr lang="en-GB" kern="0" dirty="0" smtClean="0">
              <a:latin typeface="Helvetica"/>
            </a:endParaRPr>
          </a:p>
          <a:p>
            <a:pPr marL="342900" indent="-342900" fontAlgn="base">
              <a:spcAft>
                <a:spcPct val="0"/>
              </a:spcAft>
              <a:buFont typeface="Times" pitchFamily="1" charset="0"/>
              <a:buChar char="•"/>
            </a:pPr>
            <a:r>
              <a:rPr lang="en-GB" kern="0" dirty="0" smtClean="0">
                <a:latin typeface="Helvetica"/>
              </a:rPr>
              <a:t>Message framing</a:t>
            </a:r>
          </a:p>
          <a:p>
            <a:pPr marL="342900" lvl="0" indent="-342900" fontAlgn="base">
              <a:spcAft>
                <a:spcPct val="0"/>
              </a:spcAft>
              <a:buFont typeface="Times" pitchFamily="1" charset="0"/>
              <a:buChar char="•"/>
            </a:pPr>
            <a:endParaRPr lang="en-GB" kern="0" dirty="0" smtClean="0">
              <a:latin typeface="Helvetica"/>
            </a:endParaRPr>
          </a:p>
          <a:p>
            <a:pPr marL="342900" lvl="0" indent="-342900" fontAlgn="base">
              <a:spcAft>
                <a:spcPct val="0"/>
              </a:spcAft>
              <a:buFont typeface="Times" pitchFamily="1" charset="0"/>
              <a:buChar char="•"/>
            </a:pPr>
            <a:r>
              <a:rPr lang="en-GB" kern="0" dirty="0" smtClean="0">
                <a:latin typeface="Helvetica"/>
              </a:rPr>
              <a:t>Multi homing </a:t>
            </a:r>
          </a:p>
          <a:p>
            <a:pPr marL="342900" lvl="0" indent="-342900" fontAlgn="base">
              <a:spcAft>
                <a:spcPct val="0"/>
              </a:spcAft>
            </a:pPr>
            <a:endParaRPr lang="en-US" kern="0" dirty="0" smtClean="0">
              <a:latin typeface="Helvetica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r>
              <a:rPr lang="en-US" kern="0" dirty="0" smtClean="0">
                <a:latin typeface="Helvetica"/>
              </a:rPr>
              <a:t>Connection oriented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endParaRPr lang="en-US" kern="0" dirty="0" smtClean="0">
              <a:latin typeface="Helvetica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r>
              <a:rPr lang="en-GB" kern="0" dirty="0" smtClean="0">
                <a:latin typeface="Helvetica"/>
              </a:rPr>
              <a:t>Immune to denial of service attacks and incarnation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endParaRPr lang="en-GB" kern="0" dirty="0" smtClean="0">
              <a:latin typeface="Helvetica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r>
              <a:rPr lang="en-GB" kern="0" dirty="0" smtClean="0">
                <a:latin typeface="Helvetica"/>
              </a:rPr>
              <a:t>Immune to incarnation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endParaRPr lang="en-GB" sz="2200" kern="0" dirty="0" smtClean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endParaRPr lang="en-US" altLang="zh-CN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Services supported</a:t>
            </a:r>
          </a:p>
          <a:p>
            <a:endParaRPr lang="en-US" altLang="zh-CN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SCTP packet format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Association establishment, termination and abortion</a:t>
            </a:r>
          </a:p>
          <a:p>
            <a:endParaRPr lang="en-US" altLang="zh-CN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Flow control, Error control and congestion control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Line 2"/>
          <p:cNvSpPr>
            <a:spLocks noChangeShapeType="1"/>
          </p:cNvSpPr>
          <p:nvPr/>
        </p:nvSpPr>
        <p:spPr bwMode="auto">
          <a:xfrm>
            <a:off x="1905000" y="1676400"/>
            <a:ext cx="1588" cy="441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990600" y="1676400"/>
            <a:ext cx="3175" cy="609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 rot="-60854">
            <a:off x="76200" y="1584325"/>
            <a:ext cx="1373188" cy="3968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000">
                <a:ea typeface="宋体" charset="-122"/>
              </a:rPr>
              <a:t>closed</a:t>
            </a:r>
            <a:endParaRPr lang="en-US" altLang="zh-CN" sz="1800">
              <a:ea typeface="宋体" charset="-122"/>
            </a:endParaRP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7696200" y="17526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 rot="-18764">
            <a:off x="7466013" y="2193925"/>
            <a:ext cx="1065212" cy="3968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zh-CN" sz="2000">
                <a:ea typeface="宋体" charset="-122"/>
              </a:rPr>
              <a:t>listen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252538" y="1581150"/>
            <a:ext cx="588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000">
                <a:ea typeface="宋体" charset="-122"/>
              </a:rPr>
              <a:t>t=0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613" y="2209800"/>
            <a:ext cx="7240587" cy="1447800"/>
            <a:chOff x="47" y="1392"/>
            <a:chExt cx="4561" cy="912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200" y="1392"/>
              <a:ext cx="3408" cy="528"/>
              <a:chOff x="1200" y="1392"/>
              <a:chExt cx="3408" cy="528"/>
            </a:xfrm>
          </p:grpSpPr>
          <p:sp>
            <p:nvSpPr>
              <p:cNvPr id="50186" name="Line 10"/>
              <p:cNvSpPr>
                <a:spLocks noChangeShapeType="1"/>
              </p:cNvSpPr>
              <p:nvPr/>
            </p:nvSpPr>
            <p:spPr bwMode="auto">
              <a:xfrm>
                <a:off x="1200" y="1536"/>
                <a:ext cx="3408" cy="384"/>
              </a:xfrm>
              <a:prstGeom prst="line">
                <a:avLst/>
              </a:prstGeom>
              <a:noFill/>
              <a:ln w="28575">
                <a:solidFill>
                  <a:srgbClr val="6666FF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87" name="Text Box 11"/>
              <p:cNvSpPr txBox="1">
                <a:spLocks noChangeArrowheads="1"/>
              </p:cNvSpPr>
              <p:nvPr/>
            </p:nvSpPr>
            <p:spPr bwMode="auto">
              <a:xfrm rot="376670">
                <a:off x="2013" y="1392"/>
                <a:ext cx="1913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>
                    <a:ea typeface="宋体" charset="-122"/>
                  </a:rPr>
                  <a:t>SYN</a:t>
                </a:r>
                <a:endParaRPr lang="en-US" altLang="zh-CN" sz="2000">
                  <a:ea typeface="宋体" charset="-122"/>
                </a:endParaRPr>
              </a:p>
            </p:txBody>
          </p:sp>
        </p:grpSp>
        <p:sp>
          <p:nvSpPr>
            <p:cNvPr id="50188" name="Line 12"/>
            <p:cNvSpPr>
              <a:spLocks noChangeShapeType="1"/>
            </p:cNvSpPr>
            <p:nvPr/>
          </p:nvSpPr>
          <p:spPr bwMode="auto">
            <a:xfrm>
              <a:off x="384" y="1440"/>
              <a:ext cx="4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89" name="Line 13"/>
            <p:cNvSpPr>
              <a:spLocks noChangeShapeType="1"/>
            </p:cNvSpPr>
            <p:nvPr/>
          </p:nvSpPr>
          <p:spPr bwMode="auto">
            <a:xfrm>
              <a:off x="624" y="1488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90" name="Text Box 14"/>
            <p:cNvSpPr txBox="1">
              <a:spLocks noChangeArrowheads="1"/>
            </p:cNvSpPr>
            <p:nvPr/>
          </p:nvSpPr>
          <p:spPr bwMode="auto">
            <a:xfrm rot="-22061">
              <a:off x="47" y="1766"/>
              <a:ext cx="1009" cy="250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>
                  <a:ea typeface="宋体" charset="-122"/>
                </a:rPr>
                <a:t>SYN sent</a:t>
              </a:r>
              <a:endParaRPr lang="en-US" altLang="zh-CN" sz="1800">
                <a:ea typeface="宋体" charset="-122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905000" y="4419600"/>
            <a:ext cx="5410200" cy="1295400"/>
            <a:chOff x="1200" y="2784"/>
            <a:chExt cx="3408" cy="816"/>
          </a:xfrm>
        </p:grpSpPr>
        <p:sp>
          <p:nvSpPr>
            <p:cNvPr id="50192" name="Line 16"/>
            <p:cNvSpPr>
              <a:spLocks noChangeShapeType="1"/>
            </p:cNvSpPr>
            <p:nvPr/>
          </p:nvSpPr>
          <p:spPr bwMode="auto">
            <a:xfrm>
              <a:off x="1200" y="2784"/>
              <a:ext cx="3408" cy="528"/>
            </a:xfrm>
            <a:prstGeom prst="line">
              <a:avLst/>
            </a:prstGeom>
            <a:noFill/>
            <a:ln w="28575">
              <a:solidFill>
                <a:srgbClr val="6666FF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93" name="Text Box 17"/>
            <p:cNvSpPr txBox="1">
              <a:spLocks noChangeArrowheads="1"/>
            </p:cNvSpPr>
            <p:nvPr/>
          </p:nvSpPr>
          <p:spPr bwMode="auto">
            <a:xfrm rot="542536">
              <a:off x="2304" y="2832"/>
              <a:ext cx="1475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>
                  <a:ea typeface="宋体" charset="-122"/>
                </a:rPr>
                <a:t>data </a:t>
              </a:r>
              <a:r>
                <a:rPr lang="en-US" altLang="zh-CN" sz="2000">
                  <a:ea typeface="宋体" charset="-122"/>
                </a:rPr>
                <a:t> </a:t>
              </a:r>
            </a:p>
          </p:txBody>
        </p:sp>
        <p:sp>
          <p:nvSpPr>
            <p:cNvPr id="50194" name="Line 18"/>
            <p:cNvSpPr>
              <a:spLocks noChangeShapeType="1"/>
            </p:cNvSpPr>
            <p:nvPr/>
          </p:nvSpPr>
          <p:spPr bwMode="auto">
            <a:xfrm>
              <a:off x="1200" y="2880"/>
              <a:ext cx="3408" cy="528"/>
            </a:xfrm>
            <a:prstGeom prst="line">
              <a:avLst/>
            </a:prstGeom>
            <a:noFill/>
            <a:ln w="28575">
              <a:solidFill>
                <a:srgbClr val="6666FF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95" name="Line 19"/>
            <p:cNvSpPr>
              <a:spLocks noChangeShapeType="1"/>
            </p:cNvSpPr>
            <p:nvPr/>
          </p:nvSpPr>
          <p:spPr bwMode="auto">
            <a:xfrm>
              <a:off x="1200" y="2976"/>
              <a:ext cx="3408" cy="528"/>
            </a:xfrm>
            <a:prstGeom prst="line">
              <a:avLst/>
            </a:prstGeom>
            <a:noFill/>
            <a:ln w="28575">
              <a:solidFill>
                <a:srgbClr val="6666FF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96" name="Line 20"/>
            <p:cNvSpPr>
              <a:spLocks noChangeShapeType="1"/>
            </p:cNvSpPr>
            <p:nvPr/>
          </p:nvSpPr>
          <p:spPr bwMode="auto">
            <a:xfrm>
              <a:off x="1200" y="3072"/>
              <a:ext cx="3408" cy="528"/>
            </a:xfrm>
            <a:prstGeom prst="line">
              <a:avLst/>
            </a:prstGeom>
            <a:noFill/>
            <a:ln w="28575">
              <a:solidFill>
                <a:srgbClr val="6666FF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47638" y="3105150"/>
            <a:ext cx="7167562" cy="2990850"/>
            <a:chOff x="93" y="1956"/>
            <a:chExt cx="4515" cy="1884"/>
          </a:xfrm>
        </p:grpSpPr>
        <p:sp>
          <p:nvSpPr>
            <p:cNvPr id="50198" name="Text Box 22"/>
            <p:cNvSpPr txBox="1">
              <a:spLocks noChangeArrowheads="1"/>
            </p:cNvSpPr>
            <p:nvPr/>
          </p:nvSpPr>
          <p:spPr bwMode="auto">
            <a:xfrm>
              <a:off x="698" y="1956"/>
              <a:ext cx="5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000">
                  <a:ea typeface="宋体" charset="-122"/>
                </a:rPr>
                <a:t>1RTT</a:t>
              </a:r>
            </a:p>
          </p:txBody>
        </p: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1200" y="2448"/>
              <a:ext cx="3408" cy="576"/>
              <a:chOff x="1200" y="2448"/>
              <a:chExt cx="3408" cy="576"/>
            </a:xfrm>
          </p:grpSpPr>
          <p:sp>
            <p:nvSpPr>
              <p:cNvPr id="50200" name="Line 24"/>
              <p:cNvSpPr>
                <a:spLocks noChangeShapeType="1"/>
              </p:cNvSpPr>
              <p:nvPr/>
            </p:nvSpPr>
            <p:spPr bwMode="auto">
              <a:xfrm>
                <a:off x="1200" y="2448"/>
                <a:ext cx="3408" cy="576"/>
              </a:xfrm>
              <a:prstGeom prst="line">
                <a:avLst/>
              </a:prstGeom>
              <a:noFill/>
              <a:ln w="28575">
                <a:solidFill>
                  <a:srgbClr val="6666FF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01" name="Text Box 25"/>
              <p:cNvSpPr txBox="1">
                <a:spLocks noChangeArrowheads="1"/>
              </p:cNvSpPr>
              <p:nvPr/>
            </p:nvSpPr>
            <p:spPr bwMode="auto">
              <a:xfrm rot="567083">
                <a:off x="2304" y="2448"/>
                <a:ext cx="1032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>
                    <a:ea typeface="宋体" charset="-122"/>
                  </a:rPr>
                  <a:t>ACK</a:t>
                </a:r>
                <a:endParaRPr lang="en-US" altLang="zh-CN" sz="2000">
                  <a:ea typeface="宋体" charset="-122"/>
                </a:endParaRPr>
              </a:p>
            </p:txBody>
          </p:sp>
        </p:grpSp>
        <p:sp>
          <p:nvSpPr>
            <p:cNvPr id="50202" name="Line 26"/>
            <p:cNvSpPr>
              <a:spLocks noChangeShapeType="1"/>
            </p:cNvSpPr>
            <p:nvPr/>
          </p:nvSpPr>
          <p:spPr bwMode="auto">
            <a:xfrm>
              <a:off x="384" y="2399"/>
              <a:ext cx="4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03" name="Line 27"/>
            <p:cNvSpPr>
              <a:spLocks noChangeShapeType="1"/>
            </p:cNvSpPr>
            <p:nvPr/>
          </p:nvSpPr>
          <p:spPr bwMode="auto">
            <a:xfrm>
              <a:off x="624" y="2448"/>
              <a:ext cx="1" cy="13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04" name="Text Box 28"/>
            <p:cNvSpPr txBox="1">
              <a:spLocks noChangeArrowheads="1"/>
            </p:cNvSpPr>
            <p:nvPr/>
          </p:nvSpPr>
          <p:spPr bwMode="auto">
            <a:xfrm rot="-29393">
              <a:off x="93" y="2774"/>
              <a:ext cx="1009" cy="250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>
                  <a:ea typeface="宋体" charset="-122"/>
                </a:rPr>
                <a:t>established</a:t>
              </a:r>
              <a:endParaRPr lang="en-US" altLang="zh-CN" sz="1800">
                <a:ea typeface="宋体" charset="-122"/>
              </a:endParaRPr>
            </a:p>
          </p:txBody>
        </p:sp>
      </p:grpSp>
      <p:sp>
        <p:nvSpPr>
          <p:cNvPr id="50205" name="Oval 29"/>
          <p:cNvSpPr>
            <a:spLocks noChangeArrowheads="1"/>
          </p:cNvSpPr>
          <p:nvPr/>
        </p:nvSpPr>
        <p:spPr bwMode="auto">
          <a:xfrm>
            <a:off x="1676400" y="1066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>
                <a:ea typeface="宋体" charset="-122"/>
              </a:rPr>
              <a:t>A</a:t>
            </a:r>
            <a:endParaRPr lang="en-US" altLang="zh-CN">
              <a:ea typeface="宋体" charset="-122"/>
            </a:endParaRPr>
          </a:p>
        </p:txBody>
      </p:sp>
      <p:sp>
        <p:nvSpPr>
          <p:cNvPr id="50206" name="Oval 30"/>
          <p:cNvSpPr>
            <a:spLocks noChangeArrowheads="1"/>
          </p:cNvSpPr>
          <p:nvPr/>
        </p:nvSpPr>
        <p:spPr bwMode="auto">
          <a:xfrm>
            <a:off x="7010400" y="1066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800" b="1">
                <a:ea typeface="宋体" charset="-122"/>
              </a:rPr>
              <a:t>B</a:t>
            </a:r>
            <a:endParaRPr lang="en-US" altLang="zh-CN" sz="2000">
              <a:ea typeface="宋体" charset="-122"/>
            </a:endParaRPr>
          </a:p>
        </p:txBody>
      </p:sp>
      <p:sp>
        <p:nvSpPr>
          <p:cNvPr id="50207" name="Rectangle 31"/>
          <p:cNvSpPr>
            <a:spLocks noChangeArrowheads="1"/>
          </p:cNvSpPr>
          <p:nvPr/>
        </p:nvSpPr>
        <p:spPr bwMode="auto">
          <a:xfrm>
            <a:off x="533400" y="762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zh-CN" sz="3600" dirty="0">
                <a:solidFill>
                  <a:schemeClr val="tx2"/>
                </a:solidFill>
                <a:latin typeface="+mj-lt"/>
                <a:ea typeface="宋体" charset="-122"/>
                <a:cs typeface="+mj-cs"/>
              </a:rPr>
              <a:t>First - TCP Connection Establishment</a:t>
            </a: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7389813" y="4800600"/>
            <a:ext cx="1601787" cy="1295400"/>
            <a:chOff x="4655" y="3024"/>
            <a:chExt cx="1009" cy="816"/>
          </a:xfrm>
        </p:grpSpPr>
        <p:sp>
          <p:nvSpPr>
            <p:cNvPr id="50209" name="Line 33"/>
            <p:cNvSpPr>
              <a:spLocks noChangeShapeType="1"/>
            </p:cNvSpPr>
            <p:nvPr/>
          </p:nvSpPr>
          <p:spPr bwMode="auto">
            <a:xfrm>
              <a:off x="4848" y="3072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10" name="Text Box 34"/>
            <p:cNvSpPr txBox="1">
              <a:spLocks noChangeArrowheads="1"/>
            </p:cNvSpPr>
            <p:nvPr/>
          </p:nvSpPr>
          <p:spPr bwMode="auto">
            <a:xfrm rot="29371">
              <a:off x="4655" y="3350"/>
              <a:ext cx="1009" cy="250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>
                  <a:ea typeface="宋体" charset="-122"/>
                </a:rPr>
                <a:t>established</a:t>
              </a:r>
            </a:p>
          </p:txBody>
        </p:sp>
        <p:sp>
          <p:nvSpPr>
            <p:cNvPr id="50211" name="Line 35"/>
            <p:cNvSpPr>
              <a:spLocks noChangeShapeType="1"/>
            </p:cNvSpPr>
            <p:nvPr/>
          </p:nvSpPr>
          <p:spPr bwMode="auto">
            <a:xfrm>
              <a:off x="4656" y="3024"/>
              <a:ext cx="38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1905000" y="3048000"/>
            <a:ext cx="7239000" cy="1752600"/>
            <a:chOff x="1200" y="1920"/>
            <a:chExt cx="4560" cy="1104"/>
          </a:xfrm>
        </p:grpSpPr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1200" y="1920"/>
              <a:ext cx="3408" cy="480"/>
              <a:chOff x="1200" y="1920"/>
              <a:chExt cx="3408" cy="480"/>
            </a:xfrm>
          </p:grpSpPr>
          <p:sp>
            <p:nvSpPr>
              <p:cNvPr id="50214" name="Line 38"/>
              <p:cNvSpPr>
                <a:spLocks noChangeShapeType="1"/>
              </p:cNvSpPr>
              <p:nvPr/>
            </p:nvSpPr>
            <p:spPr bwMode="auto">
              <a:xfrm flipH="1">
                <a:off x="1200" y="1968"/>
                <a:ext cx="3408" cy="432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15" name="Text Box 39"/>
              <p:cNvSpPr txBox="1">
                <a:spLocks noChangeArrowheads="1"/>
              </p:cNvSpPr>
              <p:nvPr/>
            </p:nvSpPr>
            <p:spPr bwMode="auto">
              <a:xfrm rot="-409680">
                <a:off x="1428" y="1920"/>
                <a:ext cx="2892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>
                    <a:ea typeface="宋体" charset="-122"/>
                  </a:rPr>
                  <a:t>SYN-ACK</a:t>
                </a:r>
              </a:p>
            </p:txBody>
          </p:sp>
        </p:grpSp>
        <p:sp>
          <p:nvSpPr>
            <p:cNvPr id="50216" name="Line 40"/>
            <p:cNvSpPr>
              <a:spLocks noChangeShapeType="1"/>
            </p:cNvSpPr>
            <p:nvPr/>
          </p:nvSpPr>
          <p:spPr bwMode="auto">
            <a:xfrm>
              <a:off x="4656" y="1920"/>
              <a:ext cx="38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17" name="Line 41"/>
            <p:cNvSpPr>
              <a:spLocks noChangeShapeType="1"/>
            </p:cNvSpPr>
            <p:nvPr/>
          </p:nvSpPr>
          <p:spPr bwMode="auto">
            <a:xfrm>
              <a:off x="4848" y="1968"/>
              <a:ext cx="1" cy="1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18" name="Text Box 42"/>
            <p:cNvSpPr txBox="1">
              <a:spLocks noChangeArrowheads="1"/>
            </p:cNvSpPr>
            <p:nvPr/>
          </p:nvSpPr>
          <p:spPr bwMode="auto">
            <a:xfrm rot="-18764">
              <a:off x="4606" y="2301"/>
              <a:ext cx="1154" cy="42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>
                  <a:ea typeface="宋体" charset="-122"/>
                </a:rPr>
                <a:t>SYN recd</a:t>
              </a:r>
            </a:p>
            <a:p>
              <a:pPr eaLnBrk="0" hangingPunct="0"/>
              <a:r>
                <a:rPr lang="en-US" altLang="zh-CN" sz="1800">
                  <a:ea typeface="宋体" charset="-122"/>
                </a:rPr>
                <a:t>(TCB created)</a:t>
              </a:r>
            </a:p>
          </p:txBody>
        </p:sp>
      </p:grpSp>
      <p:sp>
        <p:nvSpPr>
          <p:cNvPr id="50219" name="Line 43"/>
          <p:cNvSpPr>
            <a:spLocks noChangeShapeType="1"/>
          </p:cNvSpPr>
          <p:nvPr/>
        </p:nvSpPr>
        <p:spPr bwMode="auto">
          <a:xfrm>
            <a:off x="7313613" y="1676400"/>
            <a:ext cx="1587" cy="441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altLang="zh-CN" sz="3600" dirty="0">
                <a:ea typeface="宋体" charset="-122"/>
              </a:rPr>
              <a:t>SCTP: Four-way Association setup</a:t>
            </a:r>
          </a:p>
        </p:txBody>
      </p:sp>
      <p:pic>
        <p:nvPicPr>
          <p:cNvPr id="538627" name="Picture 3" descr="serv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0" y="1143000"/>
            <a:ext cx="755650" cy="800100"/>
          </a:xfrm>
          <a:noFill/>
          <a:ln/>
        </p:spPr>
      </p:pic>
      <p:sp>
        <p:nvSpPr>
          <p:cNvPr id="538628" name="Line 4"/>
          <p:cNvSpPr>
            <a:spLocks noChangeShapeType="1"/>
          </p:cNvSpPr>
          <p:nvPr/>
        </p:nvSpPr>
        <p:spPr bwMode="auto">
          <a:xfrm>
            <a:off x="1905000" y="1920875"/>
            <a:ext cx="0" cy="4784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38629" name="Line 5"/>
          <p:cNvSpPr>
            <a:spLocks noChangeShapeType="1"/>
          </p:cNvSpPr>
          <p:nvPr/>
        </p:nvSpPr>
        <p:spPr bwMode="auto">
          <a:xfrm flipH="1">
            <a:off x="1905000" y="2773363"/>
            <a:ext cx="6019800" cy="762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38630" name="Text Box 6"/>
          <p:cNvSpPr txBox="1">
            <a:spLocks noChangeArrowheads="1"/>
          </p:cNvSpPr>
          <p:nvPr/>
        </p:nvSpPr>
        <p:spPr bwMode="auto">
          <a:xfrm rot="-409680">
            <a:off x="1673225" y="2743200"/>
            <a:ext cx="59213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zh-CN">
                <a:ea typeface="宋体" charset="-122"/>
              </a:rPr>
              <a:t>INIT–ACK (</a:t>
            </a:r>
            <a:r>
              <a:rPr lang="en-US" altLang="zh-CN">
                <a:solidFill>
                  <a:srgbClr val="FF0000"/>
                </a:solidFill>
                <a:ea typeface="宋体" charset="-122"/>
              </a:rPr>
              <a:t>stateCookie</a:t>
            </a:r>
            <a:r>
              <a:rPr lang="en-US" altLang="zh-CN">
                <a:ea typeface="宋体" charset="-122"/>
              </a:rPr>
              <a:t>)</a:t>
            </a:r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1905000" y="2133600"/>
            <a:ext cx="60198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38632" name="Text Box 8"/>
          <p:cNvSpPr txBox="1">
            <a:spLocks noChangeArrowheads="1"/>
          </p:cNvSpPr>
          <p:nvPr/>
        </p:nvSpPr>
        <p:spPr bwMode="auto">
          <a:xfrm rot="300596">
            <a:off x="2971800" y="1905000"/>
            <a:ext cx="3048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zh-CN">
                <a:ea typeface="宋体" charset="-122"/>
              </a:rPr>
              <a:t>INIT</a:t>
            </a:r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1905000" y="3535363"/>
            <a:ext cx="6019800" cy="990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38634" name="Text Box 10"/>
          <p:cNvSpPr txBox="1">
            <a:spLocks noChangeArrowheads="1"/>
          </p:cNvSpPr>
          <p:nvPr/>
        </p:nvSpPr>
        <p:spPr bwMode="auto">
          <a:xfrm rot="567083">
            <a:off x="2324100" y="3611563"/>
            <a:ext cx="54483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altLang="zh-CN">
                <a:ea typeface="宋体" charset="-122"/>
              </a:rPr>
              <a:t>COOKIE–ECHO </a:t>
            </a:r>
            <a:r>
              <a:rPr lang="en-US" altLang="zh-CN" sz="2000">
                <a:ea typeface="宋体" charset="-122"/>
              </a:rPr>
              <a:t>(</a:t>
            </a:r>
            <a:r>
              <a:rPr lang="en-US" altLang="zh-CN" sz="2000">
                <a:solidFill>
                  <a:srgbClr val="FF0000"/>
                </a:solidFill>
                <a:ea typeface="宋体" charset="-122"/>
              </a:rPr>
              <a:t>stateCookie</a:t>
            </a:r>
            <a:r>
              <a:rPr lang="en-US" altLang="zh-CN" sz="2000">
                <a:ea typeface="宋体" charset="-122"/>
              </a:rPr>
              <a:t>)</a:t>
            </a:r>
          </a:p>
        </p:txBody>
      </p:sp>
      <p:sp>
        <p:nvSpPr>
          <p:cNvPr id="538635" name="Line 11"/>
          <p:cNvSpPr>
            <a:spLocks noChangeShapeType="1"/>
          </p:cNvSpPr>
          <p:nvPr/>
        </p:nvSpPr>
        <p:spPr bwMode="auto">
          <a:xfrm>
            <a:off x="1905000" y="5578475"/>
            <a:ext cx="6019800" cy="9747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38636" name="Text Box 12"/>
          <p:cNvSpPr txBox="1">
            <a:spLocks noChangeArrowheads="1"/>
          </p:cNvSpPr>
          <p:nvPr/>
        </p:nvSpPr>
        <p:spPr bwMode="auto">
          <a:xfrm rot="542536">
            <a:off x="3657600" y="5638800"/>
            <a:ext cx="234156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zh-CN">
                <a:ea typeface="宋体" charset="-122"/>
              </a:rPr>
              <a:t>DATA</a:t>
            </a:r>
            <a:r>
              <a:rPr lang="en-US" altLang="zh-CN" sz="2000">
                <a:ea typeface="宋体" charset="-122"/>
              </a:rPr>
              <a:t> </a:t>
            </a:r>
          </a:p>
        </p:txBody>
      </p:sp>
      <p:sp>
        <p:nvSpPr>
          <p:cNvPr id="538637" name="Line 13"/>
          <p:cNvSpPr>
            <a:spLocks noChangeShapeType="1"/>
          </p:cNvSpPr>
          <p:nvPr/>
        </p:nvSpPr>
        <p:spPr bwMode="auto">
          <a:xfrm>
            <a:off x="1905000" y="5715000"/>
            <a:ext cx="6019800" cy="9747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38638" name="Line 14"/>
          <p:cNvSpPr>
            <a:spLocks noChangeShapeType="1"/>
          </p:cNvSpPr>
          <p:nvPr/>
        </p:nvSpPr>
        <p:spPr bwMode="auto">
          <a:xfrm flipH="1">
            <a:off x="1905000" y="4495800"/>
            <a:ext cx="6019800" cy="762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38639" name="Text Box 15"/>
          <p:cNvSpPr txBox="1">
            <a:spLocks noChangeArrowheads="1"/>
          </p:cNvSpPr>
          <p:nvPr/>
        </p:nvSpPr>
        <p:spPr bwMode="auto">
          <a:xfrm rot="-409680">
            <a:off x="3422650" y="4484688"/>
            <a:ext cx="2416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zh-CN">
                <a:ea typeface="宋体" charset="-122"/>
              </a:rPr>
              <a:t>COOKIE–ACK</a:t>
            </a:r>
            <a:endParaRPr lang="en-US" altLang="zh-CN" sz="2000">
              <a:ea typeface="宋体" charset="-122"/>
            </a:endParaRPr>
          </a:p>
        </p:txBody>
      </p:sp>
      <p:sp>
        <p:nvSpPr>
          <p:cNvPr id="538640" name="Line 16"/>
          <p:cNvSpPr>
            <a:spLocks noChangeShapeType="1"/>
          </p:cNvSpPr>
          <p:nvPr/>
        </p:nvSpPr>
        <p:spPr bwMode="auto">
          <a:xfrm>
            <a:off x="7923213" y="1920875"/>
            <a:ext cx="1587" cy="4784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538641" name="Picture 17" descr="cli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1201738"/>
            <a:ext cx="838200" cy="738187"/>
          </a:xfrm>
          <a:noFill/>
          <a:ln/>
        </p:spPr>
      </p:pic>
      <p:sp>
        <p:nvSpPr>
          <p:cNvPr id="538642" name="Text Box 18"/>
          <p:cNvSpPr txBox="1">
            <a:spLocks noChangeArrowheads="1"/>
          </p:cNvSpPr>
          <p:nvPr/>
        </p:nvSpPr>
        <p:spPr bwMode="auto">
          <a:xfrm>
            <a:off x="7908925" y="2605088"/>
            <a:ext cx="115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800" b="1">
                <a:ea typeface="宋体" charset="-122"/>
              </a:rPr>
              <a:t>no TCB</a:t>
            </a:r>
          </a:p>
        </p:txBody>
      </p:sp>
      <p:sp>
        <p:nvSpPr>
          <p:cNvPr id="538643" name="Text Box 19"/>
          <p:cNvSpPr txBox="1">
            <a:spLocks noChangeArrowheads="1"/>
          </p:cNvSpPr>
          <p:nvPr/>
        </p:nvSpPr>
        <p:spPr bwMode="auto">
          <a:xfrm>
            <a:off x="7908925" y="4343400"/>
            <a:ext cx="1158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1800" b="1">
                <a:ea typeface="宋体" charset="-122"/>
              </a:rPr>
              <a:t>create TCB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9" grpId="0" animBg="1"/>
      <p:bldP spid="538630" grpId="0"/>
      <p:bldP spid="538631" grpId="0" animBg="1"/>
      <p:bldP spid="538632" grpId="0"/>
      <p:bldP spid="538633" grpId="0" animBg="1"/>
      <p:bldP spid="538634" grpId="0"/>
      <p:bldP spid="538635" grpId="0" animBg="1"/>
      <p:bldP spid="538636" grpId="0"/>
      <p:bldP spid="538637" grpId="0" animBg="1"/>
      <p:bldP spid="538638" grpId="0" animBg="1"/>
      <p:bldP spid="538639" grpId="0"/>
      <p:bldP spid="538642" grpId="0"/>
      <p:bldP spid="5386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Cloud"/>
          <p:cNvSpPr>
            <a:spLocks noChangeAspect="1" noEditPoints="1" noChangeArrowheads="1"/>
          </p:cNvSpPr>
          <p:nvPr/>
        </p:nvSpPr>
        <p:spPr bwMode="auto">
          <a:xfrm rot="-4956441">
            <a:off x="-266700" y="2238375"/>
            <a:ext cx="3352800" cy="2514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altLang="zh-CN" sz="3800">
                <a:solidFill>
                  <a:schemeClr val="bg1"/>
                </a:solidFill>
                <a:ea typeface="宋体" charset="-122"/>
              </a:rPr>
              <a:t> 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990600"/>
          </a:xfrm>
        </p:spPr>
        <p:txBody>
          <a:bodyPr/>
          <a:lstStyle/>
          <a:p>
            <a:r>
              <a:rPr kumimoji="1" lang="en-US" altLang="ko-KR" sz="4000">
                <a:ea typeface="굴림" pitchFamily="50" charset="-127"/>
              </a:rPr>
              <a:t>Security: TCP Flooding Attack</a:t>
            </a:r>
            <a:endParaRPr kumimoji="1" lang="en-US" altLang="zh-CN" sz="4000">
              <a:ea typeface="宋体" charset="-122"/>
            </a:endParaRPr>
          </a:p>
        </p:txBody>
      </p:sp>
      <p:sp>
        <p:nvSpPr>
          <p:cNvPr id="535556" name="Rectangle 4"/>
          <p:cNvSpPr>
            <a:spLocks noChangeArrowheads="1"/>
          </p:cNvSpPr>
          <p:nvPr/>
        </p:nvSpPr>
        <p:spPr bwMode="auto">
          <a:xfrm>
            <a:off x="990600" y="2362200"/>
            <a:ext cx="12954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zh-CN" sz="2000">
              <a:ea typeface="宋体" charset="-122"/>
            </a:endParaRPr>
          </a:p>
          <a:p>
            <a:pPr algn="ctr"/>
            <a:endParaRPr lang="en-US" altLang="zh-CN" sz="2000">
              <a:ea typeface="宋体" charset="-122"/>
            </a:endParaRPr>
          </a:p>
          <a:p>
            <a:pPr algn="ctr"/>
            <a:r>
              <a:rPr lang="en-US" altLang="zh-CN" sz="2000">
                <a:ea typeface="宋体" charset="-122"/>
              </a:rPr>
              <a:t>128.3.4.5</a:t>
            </a:r>
          </a:p>
          <a:p>
            <a:pPr algn="ctr" latinLnBrk="1"/>
            <a:endParaRPr kumimoji="1" lang="en-US" altLang="ko-KR" sz="3200">
              <a:ea typeface="굴림" pitchFamily="50" charset="-127"/>
            </a:endParaRPr>
          </a:p>
        </p:txBody>
      </p:sp>
      <p:sp>
        <p:nvSpPr>
          <p:cNvPr id="535557" name="Text Box 5"/>
          <p:cNvSpPr txBox="1">
            <a:spLocks noChangeArrowheads="1"/>
          </p:cNvSpPr>
          <p:nvPr/>
        </p:nvSpPr>
        <p:spPr bwMode="auto">
          <a:xfrm>
            <a:off x="5029200" y="1524000"/>
            <a:ext cx="20335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/>
            <a:r>
              <a:rPr kumimoji="1" lang="en-US" altLang="ko-KR" sz="2000">
                <a:ea typeface="굴림" pitchFamily="50" charset="-127"/>
              </a:rPr>
              <a:t>(victim) </a:t>
            </a:r>
          </a:p>
          <a:p>
            <a:pPr algn="ctr" latinLnBrk="1"/>
            <a:r>
              <a:rPr kumimoji="1" lang="en-US" altLang="ko-KR" sz="2000">
                <a:ea typeface="굴림" pitchFamily="50" charset="-127"/>
              </a:rPr>
              <a:t>TCP-based web server</a:t>
            </a:r>
          </a:p>
        </p:txBody>
      </p:sp>
      <p:sp>
        <p:nvSpPr>
          <p:cNvPr id="535558" name="Text Box 6"/>
          <p:cNvSpPr txBox="1">
            <a:spLocks noChangeArrowheads="1"/>
          </p:cNvSpPr>
          <p:nvPr/>
        </p:nvSpPr>
        <p:spPr bwMode="auto">
          <a:xfrm>
            <a:off x="7456488" y="5187950"/>
            <a:ext cx="120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latinLnBrk="1"/>
            <a:r>
              <a:rPr kumimoji="1" lang="en-US" altLang="ko-KR" sz="2000" b="1">
                <a:solidFill>
                  <a:srgbClr val="E44418"/>
                </a:solidFill>
                <a:ea typeface="굴림" pitchFamily="50" charset="-127"/>
              </a:rPr>
              <a:t>flooded!!</a:t>
            </a:r>
          </a:p>
        </p:txBody>
      </p:sp>
      <p:sp>
        <p:nvSpPr>
          <p:cNvPr id="535559" name="Text Box 7"/>
          <p:cNvSpPr txBox="1">
            <a:spLocks noChangeArrowheads="1"/>
          </p:cNvSpPr>
          <p:nvPr/>
        </p:nvSpPr>
        <p:spPr bwMode="auto">
          <a:xfrm>
            <a:off x="1981200" y="18129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2000">
                <a:ea typeface="宋体" charset="-122"/>
              </a:rPr>
              <a:t>spoofed SYNs</a:t>
            </a:r>
          </a:p>
        </p:txBody>
      </p:sp>
      <p:sp>
        <p:nvSpPr>
          <p:cNvPr id="535560" name="Rectangle 8"/>
          <p:cNvSpPr>
            <a:spLocks noChangeArrowheads="1"/>
          </p:cNvSpPr>
          <p:nvPr/>
        </p:nvSpPr>
        <p:spPr bwMode="auto">
          <a:xfrm>
            <a:off x="990600" y="4572000"/>
            <a:ext cx="12954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lang="en-US" altLang="zh-CN" sz="2000">
                <a:ea typeface="宋体" charset="-122"/>
              </a:rPr>
              <a:t>221.3.5.10</a:t>
            </a:r>
            <a:endParaRPr lang="en-US" altLang="ko-KR" sz="2000">
              <a:ea typeface="굴림" pitchFamily="50" charset="-127"/>
            </a:endParaRPr>
          </a:p>
        </p:txBody>
      </p:sp>
      <p:sp>
        <p:nvSpPr>
          <p:cNvPr id="535561" name="Rectangle 9"/>
          <p:cNvSpPr>
            <a:spLocks noChangeArrowheads="1"/>
          </p:cNvSpPr>
          <p:nvPr/>
        </p:nvSpPr>
        <p:spPr bwMode="auto">
          <a:xfrm>
            <a:off x="990600" y="3276600"/>
            <a:ext cx="12954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zh-CN" sz="1800">
              <a:ea typeface="宋体" charset="-122"/>
            </a:endParaRPr>
          </a:p>
          <a:p>
            <a:pPr algn="ctr"/>
            <a:endParaRPr lang="en-US" altLang="zh-CN" sz="1800">
              <a:ea typeface="宋体" charset="-122"/>
            </a:endParaRPr>
          </a:p>
          <a:p>
            <a:pPr algn="ctr"/>
            <a:r>
              <a:rPr lang="en-US" altLang="zh-CN" sz="1800">
                <a:ea typeface="宋体" charset="-122"/>
              </a:rPr>
              <a:t>192.10.2.8</a:t>
            </a:r>
          </a:p>
          <a:p>
            <a:pPr algn="ctr" latinLnBrk="1"/>
            <a:endParaRPr kumimoji="1" lang="en-US" altLang="ko-KR" sz="2800">
              <a:ea typeface="굴림" pitchFamily="50" charset="-127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24000" y="3810000"/>
            <a:ext cx="76200" cy="381000"/>
            <a:chOff x="960" y="2304"/>
            <a:chExt cx="48" cy="240"/>
          </a:xfrm>
        </p:grpSpPr>
        <p:sp>
          <p:nvSpPr>
            <p:cNvPr id="535563" name="Oval 11"/>
            <p:cNvSpPr>
              <a:spLocks noChangeArrowheads="1"/>
            </p:cNvSpPr>
            <p:nvPr/>
          </p:nvSpPr>
          <p:spPr bwMode="auto">
            <a:xfrm>
              <a:off x="960" y="23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5564" name="Oval 12"/>
            <p:cNvSpPr>
              <a:spLocks noChangeArrowheads="1"/>
            </p:cNvSpPr>
            <p:nvPr/>
          </p:nvSpPr>
          <p:spPr bwMode="auto">
            <a:xfrm>
              <a:off x="960" y="24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5565" name="Oval 13"/>
            <p:cNvSpPr>
              <a:spLocks noChangeArrowheads="1"/>
            </p:cNvSpPr>
            <p:nvPr/>
          </p:nvSpPr>
          <p:spPr bwMode="auto">
            <a:xfrm>
              <a:off x="960" y="24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86000" y="4572000"/>
            <a:ext cx="2819400" cy="533400"/>
            <a:chOff x="1440" y="2592"/>
            <a:chExt cx="1776" cy="336"/>
          </a:xfrm>
        </p:grpSpPr>
        <p:sp>
          <p:nvSpPr>
            <p:cNvPr id="535567" name="AutoShape 15"/>
            <p:cNvSpPr>
              <a:spLocks noChangeArrowheads="1"/>
            </p:cNvSpPr>
            <p:nvPr/>
          </p:nvSpPr>
          <p:spPr bwMode="auto">
            <a:xfrm>
              <a:off x="1440" y="2592"/>
              <a:ext cx="1776" cy="336"/>
            </a:xfrm>
            <a:prstGeom prst="rightArrow">
              <a:avLst>
                <a:gd name="adj1" fmla="val 50000"/>
                <a:gd name="adj2" fmla="val 132143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5568" name="Text Box 16"/>
            <p:cNvSpPr txBox="1">
              <a:spLocks noChangeArrowheads="1"/>
            </p:cNvSpPr>
            <p:nvPr/>
          </p:nvSpPr>
          <p:spPr bwMode="auto">
            <a:xfrm>
              <a:off x="1488" y="2642"/>
              <a:ext cx="45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1"/>
              <a:r>
                <a:rPr kumimoji="1" lang="en-US" altLang="ko-KR" sz="2000">
                  <a:ea typeface="굴림" pitchFamily="50" charset="-127"/>
                </a:rPr>
                <a:t>SYN</a:t>
              </a:r>
            </a:p>
          </p:txBody>
        </p:sp>
        <p:sp>
          <p:nvSpPr>
            <p:cNvPr id="535569" name="Text Box 17"/>
            <p:cNvSpPr txBox="1">
              <a:spLocks noChangeArrowheads="1"/>
            </p:cNvSpPr>
            <p:nvPr/>
          </p:nvSpPr>
          <p:spPr bwMode="auto">
            <a:xfrm>
              <a:off x="1917" y="264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>
                  <a:ea typeface="宋体" charset="-122"/>
                </a:rPr>
                <a:t>190.13.4.1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286000" y="3352800"/>
            <a:ext cx="2895600" cy="533400"/>
            <a:chOff x="1440" y="1968"/>
            <a:chExt cx="1824" cy="336"/>
          </a:xfrm>
        </p:grpSpPr>
        <p:sp>
          <p:nvSpPr>
            <p:cNvPr id="535571" name="AutoShape 19"/>
            <p:cNvSpPr>
              <a:spLocks noChangeArrowheads="1"/>
            </p:cNvSpPr>
            <p:nvPr/>
          </p:nvSpPr>
          <p:spPr bwMode="auto">
            <a:xfrm>
              <a:off x="1440" y="1968"/>
              <a:ext cx="1824" cy="336"/>
            </a:xfrm>
            <a:prstGeom prst="rightArrow">
              <a:avLst>
                <a:gd name="adj1" fmla="val 50000"/>
                <a:gd name="adj2" fmla="val 13571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5572" name="Text Box 20"/>
            <p:cNvSpPr txBox="1">
              <a:spLocks noChangeArrowheads="1"/>
            </p:cNvSpPr>
            <p:nvPr/>
          </p:nvSpPr>
          <p:spPr bwMode="auto">
            <a:xfrm>
              <a:off x="1440" y="2018"/>
              <a:ext cx="45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1"/>
              <a:r>
                <a:rPr kumimoji="1" lang="en-US" altLang="ko-KR" sz="2000">
                  <a:ea typeface="굴림" pitchFamily="50" charset="-127"/>
                </a:rPr>
                <a:t>SYN</a:t>
              </a:r>
            </a:p>
          </p:txBody>
        </p:sp>
        <p:sp>
          <p:nvSpPr>
            <p:cNvPr id="535573" name="Text Box 21"/>
            <p:cNvSpPr txBox="1">
              <a:spLocks noChangeArrowheads="1"/>
            </p:cNvSpPr>
            <p:nvPr/>
          </p:nvSpPr>
          <p:spPr bwMode="auto">
            <a:xfrm>
              <a:off x="1871" y="2016"/>
              <a:ext cx="8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>
                  <a:ea typeface="宋体" charset="-122"/>
                </a:rPr>
                <a:t>228.3.14.5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286000" y="2362200"/>
            <a:ext cx="2895600" cy="533400"/>
            <a:chOff x="1440" y="1296"/>
            <a:chExt cx="1824" cy="336"/>
          </a:xfrm>
        </p:grpSpPr>
        <p:sp>
          <p:nvSpPr>
            <p:cNvPr id="535575" name="AutoShape 23"/>
            <p:cNvSpPr>
              <a:spLocks noChangeArrowheads="1"/>
            </p:cNvSpPr>
            <p:nvPr/>
          </p:nvSpPr>
          <p:spPr bwMode="auto">
            <a:xfrm>
              <a:off x="1440" y="1296"/>
              <a:ext cx="1824" cy="336"/>
            </a:xfrm>
            <a:prstGeom prst="rightArrow">
              <a:avLst>
                <a:gd name="adj1" fmla="val 50000"/>
                <a:gd name="adj2" fmla="val 13571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5576" name="Text Box 24"/>
            <p:cNvSpPr txBox="1">
              <a:spLocks noChangeArrowheads="1"/>
            </p:cNvSpPr>
            <p:nvPr/>
          </p:nvSpPr>
          <p:spPr bwMode="auto">
            <a:xfrm>
              <a:off x="1440" y="1344"/>
              <a:ext cx="45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1"/>
              <a:r>
                <a:rPr kumimoji="1" lang="en-US" altLang="ko-KR" sz="2000">
                  <a:ea typeface="굴림" pitchFamily="50" charset="-127"/>
                </a:rPr>
                <a:t>SYN</a:t>
              </a:r>
            </a:p>
          </p:txBody>
        </p:sp>
        <p:sp>
          <p:nvSpPr>
            <p:cNvPr id="535577" name="Text Box 25"/>
            <p:cNvSpPr txBox="1">
              <a:spLocks noChangeArrowheads="1"/>
            </p:cNvSpPr>
            <p:nvPr/>
          </p:nvSpPr>
          <p:spPr bwMode="auto">
            <a:xfrm>
              <a:off x="1872" y="1344"/>
              <a:ext cx="7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>
                  <a:ea typeface="宋体" charset="-122"/>
                </a:rPr>
                <a:t>130.2.4.15</a:t>
              </a:r>
            </a:p>
          </p:txBody>
        </p:sp>
      </p:grpSp>
      <p:pic>
        <p:nvPicPr>
          <p:cNvPr id="535578" name="Picture 26" descr="serv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54613" y="2778125"/>
            <a:ext cx="2008187" cy="2043113"/>
          </a:xfrm>
          <a:noFill/>
          <a:ln/>
        </p:spPr>
      </p:pic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743200" y="4191000"/>
            <a:ext cx="76200" cy="381000"/>
            <a:chOff x="960" y="2304"/>
            <a:chExt cx="48" cy="240"/>
          </a:xfrm>
        </p:grpSpPr>
        <p:sp>
          <p:nvSpPr>
            <p:cNvPr id="535580" name="Oval 28"/>
            <p:cNvSpPr>
              <a:spLocks noChangeArrowheads="1"/>
            </p:cNvSpPr>
            <p:nvPr/>
          </p:nvSpPr>
          <p:spPr bwMode="auto">
            <a:xfrm>
              <a:off x="960" y="23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5581" name="Oval 29"/>
            <p:cNvSpPr>
              <a:spLocks noChangeArrowheads="1"/>
            </p:cNvSpPr>
            <p:nvPr/>
          </p:nvSpPr>
          <p:spPr bwMode="auto">
            <a:xfrm>
              <a:off x="960" y="24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5582" name="Oval 30"/>
            <p:cNvSpPr>
              <a:spLocks noChangeArrowheads="1"/>
            </p:cNvSpPr>
            <p:nvPr/>
          </p:nvSpPr>
          <p:spPr bwMode="auto">
            <a:xfrm>
              <a:off x="960" y="24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35583" name="Text Box 31"/>
          <p:cNvSpPr txBox="1">
            <a:spLocks noChangeArrowheads="1"/>
          </p:cNvSpPr>
          <p:nvPr/>
        </p:nvSpPr>
        <p:spPr bwMode="auto">
          <a:xfrm>
            <a:off x="609600" y="1925638"/>
            <a:ext cx="122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ea typeface="宋体" charset="-122"/>
              </a:rPr>
              <a:t>Internet</a:t>
            </a:r>
          </a:p>
        </p:txBody>
      </p:sp>
      <p:sp>
        <p:nvSpPr>
          <p:cNvPr id="535584" name="AutoShape 32"/>
          <p:cNvSpPr>
            <a:spLocks noChangeArrowheads="1"/>
          </p:cNvSpPr>
          <p:nvPr/>
        </p:nvSpPr>
        <p:spPr bwMode="auto">
          <a:xfrm>
            <a:off x="7086600" y="990600"/>
            <a:ext cx="1752600" cy="1371600"/>
          </a:xfrm>
          <a:prstGeom prst="cloudCallout">
            <a:avLst>
              <a:gd name="adj1" fmla="val -58426"/>
              <a:gd name="adj2" fmla="val 75579"/>
            </a:avLst>
          </a:prstGeom>
          <a:solidFill>
            <a:srgbClr val="CFCBD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2000" b="1">
                <a:ea typeface="宋体" charset="-122"/>
              </a:rPr>
              <a:t>process</a:t>
            </a:r>
          </a:p>
          <a:p>
            <a:pPr algn="ctr"/>
            <a:r>
              <a:rPr lang="en-US" altLang="zh-CN" sz="2000" b="1">
                <a:ea typeface="宋体" charset="-122"/>
              </a:rPr>
              <a:t>SYN</a:t>
            </a:r>
          </a:p>
        </p:txBody>
      </p:sp>
      <p:sp>
        <p:nvSpPr>
          <p:cNvPr id="535585" name="Text Box 33"/>
          <p:cNvSpPr txBox="1">
            <a:spLocks noChangeArrowheads="1"/>
          </p:cNvSpPr>
          <p:nvPr/>
        </p:nvSpPr>
        <p:spPr bwMode="auto">
          <a:xfrm>
            <a:off x="5105400" y="6248400"/>
            <a:ext cx="343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>
                <a:ea typeface="宋体" charset="-122"/>
              </a:rPr>
              <a:t>TCB = Transport Control Block</a:t>
            </a:r>
          </a:p>
        </p:txBody>
      </p:sp>
      <p:sp>
        <p:nvSpPr>
          <p:cNvPr id="535586" name="Text Box 34"/>
          <p:cNvSpPr txBox="1">
            <a:spLocks noChangeArrowheads="1"/>
          </p:cNvSpPr>
          <p:nvPr/>
        </p:nvSpPr>
        <p:spPr bwMode="auto">
          <a:xfrm>
            <a:off x="533400" y="1371600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>
                <a:ea typeface="宋体" charset="-122"/>
              </a:rPr>
              <a:t>(attackers)</a:t>
            </a:r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209800" y="2438400"/>
            <a:ext cx="6172200" cy="914400"/>
            <a:chOff x="1392" y="1536"/>
            <a:chExt cx="3888" cy="576"/>
          </a:xfrm>
        </p:grpSpPr>
        <p:sp>
          <p:nvSpPr>
            <p:cNvPr id="535588" name="Rectangle 36"/>
            <p:cNvSpPr>
              <a:spLocks noChangeArrowheads="1"/>
            </p:cNvSpPr>
            <p:nvPr/>
          </p:nvSpPr>
          <p:spPr bwMode="auto">
            <a:xfrm>
              <a:off x="4752" y="1536"/>
              <a:ext cx="528" cy="288"/>
            </a:xfrm>
            <a:prstGeom prst="rect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atinLnBrk="1"/>
              <a:r>
                <a:rPr kumimoji="1" lang="en-US" altLang="ko-KR" sz="2000" b="1">
                  <a:ea typeface="굴림" pitchFamily="50" charset="-127"/>
                </a:rPr>
                <a:t>TCB</a:t>
              </a:r>
            </a:p>
          </p:txBody>
        </p:sp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1392" y="1776"/>
              <a:ext cx="1824" cy="336"/>
              <a:chOff x="1536" y="3648"/>
              <a:chExt cx="1824" cy="336"/>
            </a:xfrm>
          </p:grpSpPr>
          <p:sp>
            <p:nvSpPr>
              <p:cNvPr id="535590" name="AutoShape 38"/>
              <p:cNvSpPr>
                <a:spLocks noChangeArrowheads="1"/>
              </p:cNvSpPr>
              <p:nvPr/>
            </p:nvSpPr>
            <p:spPr bwMode="auto">
              <a:xfrm rot="10800000">
                <a:off x="1536" y="3648"/>
                <a:ext cx="1824" cy="336"/>
              </a:xfrm>
              <a:prstGeom prst="rightArrow">
                <a:avLst>
                  <a:gd name="adj1" fmla="val 50000"/>
                  <a:gd name="adj2" fmla="val 135714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35591" name="Text Box 39"/>
              <p:cNvSpPr txBox="1">
                <a:spLocks noChangeArrowheads="1"/>
              </p:cNvSpPr>
              <p:nvPr/>
            </p:nvSpPr>
            <p:spPr bwMode="auto">
              <a:xfrm>
                <a:off x="1948" y="3696"/>
                <a:ext cx="45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latinLnBrk="1"/>
                <a:r>
                  <a:rPr kumimoji="1" lang="en-US" altLang="ko-KR" sz="2000">
                    <a:ea typeface="굴림" pitchFamily="50" charset="-127"/>
                  </a:rPr>
                  <a:t>SYN</a:t>
                </a:r>
              </a:p>
            </p:txBody>
          </p:sp>
          <p:sp>
            <p:nvSpPr>
              <p:cNvPr id="535592" name="Text Box 40"/>
              <p:cNvSpPr txBox="1">
                <a:spLocks noChangeArrowheads="1"/>
              </p:cNvSpPr>
              <p:nvPr/>
            </p:nvSpPr>
            <p:spPr bwMode="auto">
              <a:xfrm>
                <a:off x="2516" y="3704"/>
                <a:ext cx="79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>
                    <a:ea typeface="宋体" charset="-122"/>
                  </a:rPr>
                  <a:t>130.2.4.15</a:t>
                </a:r>
              </a:p>
            </p:txBody>
          </p:sp>
        </p:grp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2667000" y="2895600"/>
            <a:ext cx="5715000" cy="1447800"/>
            <a:chOff x="1680" y="1824"/>
            <a:chExt cx="3600" cy="912"/>
          </a:xfrm>
        </p:grpSpPr>
        <p:sp>
          <p:nvSpPr>
            <p:cNvPr id="535594" name="Rectangle 42"/>
            <p:cNvSpPr>
              <a:spLocks noChangeArrowheads="1"/>
            </p:cNvSpPr>
            <p:nvPr/>
          </p:nvSpPr>
          <p:spPr bwMode="auto">
            <a:xfrm>
              <a:off x="4752" y="1824"/>
              <a:ext cx="528" cy="288"/>
            </a:xfrm>
            <a:prstGeom prst="rect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atinLnBrk="1"/>
              <a:r>
                <a:rPr kumimoji="1" lang="en-US" altLang="ko-KR" sz="2000" b="1">
                  <a:ea typeface="굴림" pitchFamily="50" charset="-127"/>
                </a:rPr>
                <a:t>TCB</a:t>
              </a:r>
            </a:p>
          </p:txBody>
        </p: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1680" y="2400"/>
              <a:ext cx="1824" cy="336"/>
              <a:chOff x="1536" y="3648"/>
              <a:chExt cx="1824" cy="336"/>
            </a:xfrm>
          </p:grpSpPr>
          <p:sp>
            <p:nvSpPr>
              <p:cNvPr id="535596" name="AutoShape 44"/>
              <p:cNvSpPr>
                <a:spLocks noChangeArrowheads="1"/>
              </p:cNvSpPr>
              <p:nvPr/>
            </p:nvSpPr>
            <p:spPr bwMode="auto">
              <a:xfrm rot="10800000">
                <a:off x="1536" y="3648"/>
                <a:ext cx="1824" cy="336"/>
              </a:xfrm>
              <a:prstGeom prst="rightArrow">
                <a:avLst>
                  <a:gd name="adj1" fmla="val 50000"/>
                  <a:gd name="adj2" fmla="val 135714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35597" name="Text Box 45"/>
              <p:cNvSpPr txBox="1">
                <a:spLocks noChangeArrowheads="1"/>
              </p:cNvSpPr>
              <p:nvPr/>
            </p:nvSpPr>
            <p:spPr bwMode="auto">
              <a:xfrm>
                <a:off x="1948" y="3696"/>
                <a:ext cx="45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latinLnBrk="1"/>
                <a:r>
                  <a:rPr kumimoji="1" lang="en-US" altLang="ko-KR" sz="2000">
                    <a:ea typeface="굴림" pitchFamily="50" charset="-127"/>
                  </a:rPr>
                  <a:t>SYN</a:t>
                </a:r>
              </a:p>
            </p:txBody>
          </p:sp>
          <p:sp>
            <p:nvSpPr>
              <p:cNvPr id="535598" name="Text Box 46"/>
              <p:cNvSpPr txBox="1">
                <a:spLocks noChangeArrowheads="1"/>
              </p:cNvSpPr>
              <p:nvPr/>
            </p:nvSpPr>
            <p:spPr bwMode="auto">
              <a:xfrm>
                <a:off x="2516" y="3704"/>
                <a:ext cx="81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>
                    <a:ea typeface="宋体" charset="-122"/>
                  </a:rPr>
                  <a:t>228.3.14.5</a:t>
                </a:r>
              </a:p>
            </p:txBody>
          </p:sp>
        </p:grp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2590800" y="3352800"/>
            <a:ext cx="5791200" cy="2209800"/>
            <a:chOff x="1632" y="2112"/>
            <a:chExt cx="3648" cy="1392"/>
          </a:xfrm>
        </p:grpSpPr>
        <p:sp>
          <p:nvSpPr>
            <p:cNvPr id="535600" name="Rectangle 48"/>
            <p:cNvSpPr>
              <a:spLocks noChangeArrowheads="1"/>
            </p:cNvSpPr>
            <p:nvPr/>
          </p:nvSpPr>
          <p:spPr bwMode="auto">
            <a:xfrm>
              <a:off x="4752" y="2736"/>
              <a:ext cx="528" cy="288"/>
            </a:xfrm>
            <a:prstGeom prst="rect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atinLnBrk="1"/>
              <a:r>
                <a:rPr kumimoji="1" lang="en-US" altLang="ko-KR" sz="2000" b="1">
                  <a:ea typeface="굴림" pitchFamily="50" charset="-127"/>
                </a:rPr>
                <a:t>TCB</a:t>
              </a:r>
            </a:p>
          </p:txBody>
        </p:sp>
        <p:grpSp>
          <p:nvGrpSpPr>
            <p:cNvPr id="12" name="Group 49"/>
            <p:cNvGrpSpPr>
              <a:grpSpLocks/>
            </p:cNvGrpSpPr>
            <p:nvPr/>
          </p:nvGrpSpPr>
          <p:grpSpPr bwMode="auto">
            <a:xfrm>
              <a:off x="4752" y="2112"/>
              <a:ext cx="528" cy="624"/>
              <a:chOff x="4752" y="2112"/>
              <a:chExt cx="528" cy="624"/>
            </a:xfrm>
          </p:grpSpPr>
          <p:sp>
            <p:nvSpPr>
              <p:cNvPr id="535602" name="Rectangle 50"/>
              <p:cNvSpPr>
                <a:spLocks noChangeArrowheads="1"/>
              </p:cNvSpPr>
              <p:nvPr/>
            </p:nvSpPr>
            <p:spPr bwMode="auto">
              <a:xfrm>
                <a:off x="4752" y="2112"/>
                <a:ext cx="528" cy="624"/>
              </a:xfrm>
              <a:prstGeom prst="rect">
                <a:avLst/>
              </a:prstGeom>
              <a:solidFill>
                <a:srgbClr val="DDDDD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latinLnBrk="1"/>
                <a:endParaRPr kumimoji="1" lang="en-US" altLang="ko-KR" sz="2000">
                  <a:ea typeface="굴림" pitchFamily="50" charset="-127"/>
                </a:endParaRPr>
              </a:p>
            </p:txBody>
          </p:sp>
          <p:grpSp>
            <p:nvGrpSpPr>
              <p:cNvPr id="13" name="Group 51"/>
              <p:cNvGrpSpPr>
                <a:grpSpLocks/>
              </p:cNvGrpSpPr>
              <p:nvPr/>
            </p:nvGrpSpPr>
            <p:grpSpPr bwMode="auto">
              <a:xfrm>
                <a:off x="4992" y="2304"/>
                <a:ext cx="48" cy="240"/>
                <a:chOff x="960" y="2304"/>
                <a:chExt cx="48" cy="240"/>
              </a:xfrm>
            </p:grpSpPr>
            <p:sp>
              <p:nvSpPr>
                <p:cNvPr id="535604" name="Oval 52"/>
                <p:cNvSpPr>
                  <a:spLocks noChangeArrowheads="1"/>
                </p:cNvSpPr>
                <p:nvPr/>
              </p:nvSpPr>
              <p:spPr bwMode="auto">
                <a:xfrm>
                  <a:off x="960" y="230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35605" name="Oval 53"/>
                <p:cNvSpPr>
                  <a:spLocks noChangeArrowheads="1"/>
                </p:cNvSpPr>
                <p:nvPr/>
              </p:nvSpPr>
              <p:spPr bwMode="auto">
                <a:xfrm>
                  <a:off x="960" y="240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35606" name="Oval 54"/>
                <p:cNvSpPr>
                  <a:spLocks noChangeArrowheads="1"/>
                </p:cNvSpPr>
                <p:nvPr/>
              </p:nvSpPr>
              <p:spPr bwMode="auto">
                <a:xfrm>
                  <a:off x="960" y="2496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4" name="Group 55"/>
            <p:cNvGrpSpPr>
              <a:grpSpLocks/>
            </p:cNvGrpSpPr>
            <p:nvPr/>
          </p:nvGrpSpPr>
          <p:grpSpPr bwMode="auto">
            <a:xfrm>
              <a:off x="1632" y="3168"/>
              <a:ext cx="1824" cy="336"/>
              <a:chOff x="1536" y="3648"/>
              <a:chExt cx="1824" cy="336"/>
            </a:xfrm>
          </p:grpSpPr>
          <p:sp>
            <p:nvSpPr>
              <p:cNvPr id="535608" name="AutoShape 56"/>
              <p:cNvSpPr>
                <a:spLocks noChangeArrowheads="1"/>
              </p:cNvSpPr>
              <p:nvPr/>
            </p:nvSpPr>
            <p:spPr bwMode="auto">
              <a:xfrm rot="10800000">
                <a:off x="1536" y="3648"/>
                <a:ext cx="1824" cy="336"/>
              </a:xfrm>
              <a:prstGeom prst="rightArrow">
                <a:avLst>
                  <a:gd name="adj1" fmla="val 50000"/>
                  <a:gd name="adj2" fmla="val 135714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35609" name="Text Box 57"/>
              <p:cNvSpPr txBox="1">
                <a:spLocks noChangeArrowheads="1"/>
              </p:cNvSpPr>
              <p:nvPr/>
            </p:nvSpPr>
            <p:spPr bwMode="auto">
              <a:xfrm>
                <a:off x="1948" y="3696"/>
                <a:ext cx="45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latinLnBrk="1"/>
                <a:r>
                  <a:rPr kumimoji="1" lang="en-US" altLang="ko-KR" sz="2000">
                    <a:ea typeface="굴림" pitchFamily="50" charset="-127"/>
                  </a:rPr>
                  <a:t>SYN</a:t>
                </a:r>
              </a:p>
            </p:txBody>
          </p:sp>
          <p:sp>
            <p:nvSpPr>
              <p:cNvPr id="535610" name="Text Box 58"/>
              <p:cNvSpPr txBox="1">
                <a:spLocks noChangeArrowheads="1"/>
              </p:cNvSpPr>
              <p:nvPr/>
            </p:nvSpPr>
            <p:spPr bwMode="auto">
              <a:xfrm>
                <a:off x="2516" y="3704"/>
                <a:ext cx="77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>
                    <a:ea typeface="宋体" charset="-122"/>
                  </a:rPr>
                  <a:t>190.13.4.1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6" grpId="0" animBg="1"/>
      <p:bldP spid="535558" grpId="0"/>
      <p:bldP spid="535559" grpId="0"/>
      <p:bldP spid="535560" grpId="0" animBg="1"/>
      <p:bldP spid="535561" grpId="0" animBg="1"/>
      <p:bldP spid="535583" grpId="0"/>
      <p:bldP spid="535584" grpId="0" animBg="1"/>
      <p:bldP spid="535584" grpId="1" animBg="1"/>
      <p:bldP spid="535584" grpId="2" animBg="1"/>
      <p:bldP spid="535584" grpId="3" animBg="1"/>
      <p:bldP spid="535584" grpId="4" animBg="1"/>
      <p:bldP spid="535584" grpId="5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Cloud"/>
          <p:cNvSpPr>
            <a:spLocks noChangeAspect="1" noEditPoints="1" noChangeArrowheads="1"/>
          </p:cNvSpPr>
          <p:nvPr/>
        </p:nvSpPr>
        <p:spPr bwMode="auto">
          <a:xfrm rot="-4956441">
            <a:off x="114300" y="2781300"/>
            <a:ext cx="3352800" cy="2514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altLang="zh-CN" sz="3800">
                <a:solidFill>
                  <a:schemeClr val="bg1"/>
                </a:solidFill>
                <a:ea typeface="宋体" charset="-122"/>
              </a:rPr>
              <a:t> 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/>
          <a:lstStyle/>
          <a:p>
            <a:r>
              <a:rPr kumimoji="1" lang="en-US" altLang="ko-KR" sz="4000" dirty="0">
                <a:ea typeface="굴림" pitchFamily="50" charset="-127"/>
              </a:rPr>
              <a:t>4-way handshake limits attack</a:t>
            </a:r>
            <a:endParaRPr kumimoji="1" lang="en-US" altLang="zh-CN" sz="4000" dirty="0">
              <a:ea typeface="굴림" pitchFamily="50" charset="-127"/>
            </a:endParaRPr>
          </a:p>
        </p:txBody>
      </p:sp>
      <p:sp>
        <p:nvSpPr>
          <p:cNvPr id="536580" name="Rectangle 4"/>
          <p:cNvSpPr>
            <a:spLocks noChangeArrowheads="1"/>
          </p:cNvSpPr>
          <p:nvPr/>
        </p:nvSpPr>
        <p:spPr bwMode="auto">
          <a:xfrm>
            <a:off x="1295400" y="2905125"/>
            <a:ext cx="12954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zh-CN" sz="2000">
              <a:ea typeface="宋体" charset="-122"/>
            </a:endParaRPr>
          </a:p>
          <a:p>
            <a:pPr algn="ctr"/>
            <a:endParaRPr lang="en-US" altLang="zh-CN" sz="2000">
              <a:ea typeface="宋体" charset="-122"/>
            </a:endParaRPr>
          </a:p>
          <a:p>
            <a:pPr algn="ctr"/>
            <a:r>
              <a:rPr lang="en-US" altLang="zh-CN" sz="2000">
                <a:ea typeface="宋体" charset="-122"/>
              </a:rPr>
              <a:t>128.3.4.5</a:t>
            </a:r>
          </a:p>
          <a:p>
            <a:pPr algn="ctr" latinLnBrk="1"/>
            <a:endParaRPr kumimoji="1" lang="en-US" altLang="ko-KR" sz="3200">
              <a:ea typeface="굴림" pitchFamily="50" charset="-127"/>
            </a:endParaRPr>
          </a:p>
        </p:txBody>
      </p:sp>
      <p:sp>
        <p:nvSpPr>
          <p:cNvPr id="536581" name="Text Box 5"/>
          <p:cNvSpPr txBox="1">
            <a:spLocks noChangeArrowheads="1"/>
          </p:cNvSpPr>
          <p:nvPr/>
        </p:nvSpPr>
        <p:spPr bwMode="auto">
          <a:xfrm>
            <a:off x="2286000" y="235585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2000">
                <a:ea typeface="宋体" charset="-122"/>
              </a:rPr>
              <a:t>spoofed INITs</a:t>
            </a:r>
          </a:p>
        </p:txBody>
      </p:sp>
      <p:sp>
        <p:nvSpPr>
          <p:cNvPr id="536582" name="Rectangle 6"/>
          <p:cNvSpPr>
            <a:spLocks noChangeArrowheads="1"/>
          </p:cNvSpPr>
          <p:nvPr/>
        </p:nvSpPr>
        <p:spPr bwMode="auto">
          <a:xfrm>
            <a:off x="1295400" y="5257800"/>
            <a:ext cx="12954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lang="en-US" altLang="zh-CN" sz="2000">
                <a:ea typeface="宋体" charset="-122"/>
              </a:rPr>
              <a:t>221.3.5.10</a:t>
            </a:r>
            <a:endParaRPr lang="en-US" altLang="ko-KR" sz="2000">
              <a:ea typeface="굴림" pitchFamily="50" charset="-127"/>
            </a:endParaRPr>
          </a:p>
        </p:txBody>
      </p:sp>
      <p:sp>
        <p:nvSpPr>
          <p:cNvPr id="536583" name="Rectangle 7"/>
          <p:cNvSpPr>
            <a:spLocks noChangeArrowheads="1"/>
          </p:cNvSpPr>
          <p:nvPr/>
        </p:nvSpPr>
        <p:spPr bwMode="auto">
          <a:xfrm>
            <a:off x="1295400" y="3962400"/>
            <a:ext cx="12954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zh-CN" sz="1800">
              <a:ea typeface="宋体" charset="-122"/>
            </a:endParaRPr>
          </a:p>
          <a:p>
            <a:pPr algn="ctr"/>
            <a:endParaRPr lang="en-US" altLang="zh-CN" sz="1800">
              <a:ea typeface="宋体" charset="-122"/>
            </a:endParaRPr>
          </a:p>
          <a:p>
            <a:pPr algn="ctr"/>
            <a:r>
              <a:rPr lang="en-US" altLang="zh-CN" sz="1800">
                <a:ea typeface="宋体" charset="-122"/>
              </a:rPr>
              <a:t>192.10.2.8</a:t>
            </a:r>
          </a:p>
          <a:p>
            <a:pPr algn="ctr" latinLnBrk="1"/>
            <a:endParaRPr kumimoji="1" lang="en-US" altLang="ko-KR" sz="2800">
              <a:ea typeface="굴림" pitchFamily="50" charset="-127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828800" y="4648200"/>
            <a:ext cx="76200" cy="381000"/>
            <a:chOff x="960" y="2304"/>
            <a:chExt cx="48" cy="240"/>
          </a:xfrm>
        </p:grpSpPr>
        <p:sp>
          <p:nvSpPr>
            <p:cNvPr id="536585" name="Oval 9"/>
            <p:cNvSpPr>
              <a:spLocks noChangeArrowheads="1"/>
            </p:cNvSpPr>
            <p:nvPr/>
          </p:nvSpPr>
          <p:spPr bwMode="auto">
            <a:xfrm>
              <a:off x="960" y="23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6586" name="Oval 10"/>
            <p:cNvSpPr>
              <a:spLocks noChangeArrowheads="1"/>
            </p:cNvSpPr>
            <p:nvPr/>
          </p:nvSpPr>
          <p:spPr bwMode="auto">
            <a:xfrm>
              <a:off x="960" y="24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6587" name="Oval 11"/>
            <p:cNvSpPr>
              <a:spLocks noChangeArrowheads="1"/>
            </p:cNvSpPr>
            <p:nvPr/>
          </p:nvSpPr>
          <p:spPr bwMode="auto">
            <a:xfrm>
              <a:off x="960" y="24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590800" y="5181600"/>
            <a:ext cx="2819400" cy="533400"/>
            <a:chOff x="1440" y="2592"/>
            <a:chExt cx="1776" cy="336"/>
          </a:xfrm>
        </p:grpSpPr>
        <p:sp>
          <p:nvSpPr>
            <p:cNvPr id="536589" name="AutoShape 13"/>
            <p:cNvSpPr>
              <a:spLocks noChangeArrowheads="1"/>
            </p:cNvSpPr>
            <p:nvPr/>
          </p:nvSpPr>
          <p:spPr bwMode="auto">
            <a:xfrm>
              <a:off x="1440" y="2592"/>
              <a:ext cx="1776" cy="336"/>
            </a:xfrm>
            <a:prstGeom prst="rightArrow">
              <a:avLst>
                <a:gd name="adj1" fmla="val 50000"/>
                <a:gd name="adj2" fmla="val 132143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6590" name="Text Box 14"/>
            <p:cNvSpPr txBox="1">
              <a:spLocks noChangeArrowheads="1"/>
            </p:cNvSpPr>
            <p:nvPr/>
          </p:nvSpPr>
          <p:spPr bwMode="auto">
            <a:xfrm>
              <a:off x="1453" y="2642"/>
              <a:ext cx="5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1"/>
              <a:r>
                <a:rPr kumimoji="1" lang="en-US" altLang="ko-KR" sz="2000">
                  <a:ea typeface="굴림" pitchFamily="50" charset="-127"/>
                </a:rPr>
                <a:t>INIT</a:t>
              </a:r>
            </a:p>
          </p:txBody>
        </p:sp>
        <p:sp>
          <p:nvSpPr>
            <p:cNvPr id="536591" name="Text Box 15"/>
            <p:cNvSpPr txBox="1">
              <a:spLocks noChangeArrowheads="1"/>
            </p:cNvSpPr>
            <p:nvPr/>
          </p:nvSpPr>
          <p:spPr bwMode="auto">
            <a:xfrm>
              <a:off x="1917" y="264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>
                  <a:ea typeface="宋体" charset="-122"/>
                </a:rPr>
                <a:t>190.13.4.1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535238" y="3962400"/>
            <a:ext cx="2951162" cy="533400"/>
            <a:chOff x="1405" y="1968"/>
            <a:chExt cx="1859" cy="336"/>
          </a:xfrm>
        </p:grpSpPr>
        <p:sp>
          <p:nvSpPr>
            <p:cNvPr id="536593" name="AutoShape 17"/>
            <p:cNvSpPr>
              <a:spLocks noChangeArrowheads="1"/>
            </p:cNvSpPr>
            <p:nvPr/>
          </p:nvSpPr>
          <p:spPr bwMode="auto">
            <a:xfrm>
              <a:off x="1440" y="1968"/>
              <a:ext cx="1824" cy="336"/>
            </a:xfrm>
            <a:prstGeom prst="rightArrow">
              <a:avLst>
                <a:gd name="adj1" fmla="val 50000"/>
                <a:gd name="adj2" fmla="val 13571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6594" name="Text Box 18"/>
            <p:cNvSpPr txBox="1">
              <a:spLocks noChangeArrowheads="1"/>
            </p:cNvSpPr>
            <p:nvPr/>
          </p:nvSpPr>
          <p:spPr bwMode="auto">
            <a:xfrm>
              <a:off x="1405" y="2018"/>
              <a:ext cx="5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1"/>
              <a:r>
                <a:rPr kumimoji="1" lang="en-US" altLang="ko-KR" sz="2000">
                  <a:ea typeface="굴림" pitchFamily="50" charset="-127"/>
                </a:rPr>
                <a:t>INIT</a:t>
              </a:r>
            </a:p>
          </p:txBody>
        </p:sp>
        <p:sp>
          <p:nvSpPr>
            <p:cNvPr id="536595" name="Text Box 19"/>
            <p:cNvSpPr txBox="1">
              <a:spLocks noChangeArrowheads="1"/>
            </p:cNvSpPr>
            <p:nvPr/>
          </p:nvSpPr>
          <p:spPr bwMode="auto">
            <a:xfrm>
              <a:off x="1871" y="2016"/>
              <a:ext cx="8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>
                  <a:ea typeface="宋体" charset="-122"/>
                </a:rPr>
                <a:t>228.3.14.5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35238" y="2905125"/>
            <a:ext cx="2951162" cy="533400"/>
            <a:chOff x="1405" y="1296"/>
            <a:chExt cx="1859" cy="336"/>
          </a:xfrm>
        </p:grpSpPr>
        <p:sp>
          <p:nvSpPr>
            <p:cNvPr id="536597" name="AutoShape 21"/>
            <p:cNvSpPr>
              <a:spLocks noChangeArrowheads="1"/>
            </p:cNvSpPr>
            <p:nvPr/>
          </p:nvSpPr>
          <p:spPr bwMode="auto">
            <a:xfrm>
              <a:off x="1440" y="1296"/>
              <a:ext cx="1824" cy="336"/>
            </a:xfrm>
            <a:prstGeom prst="rightArrow">
              <a:avLst>
                <a:gd name="adj1" fmla="val 50000"/>
                <a:gd name="adj2" fmla="val 13571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6598" name="Text Box 22"/>
            <p:cNvSpPr txBox="1">
              <a:spLocks noChangeArrowheads="1"/>
            </p:cNvSpPr>
            <p:nvPr/>
          </p:nvSpPr>
          <p:spPr bwMode="auto">
            <a:xfrm>
              <a:off x="1405" y="1344"/>
              <a:ext cx="5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1"/>
              <a:r>
                <a:rPr kumimoji="1" lang="en-US" altLang="ko-KR" sz="2000">
                  <a:ea typeface="굴림" pitchFamily="50" charset="-127"/>
                </a:rPr>
                <a:t>INIT</a:t>
              </a:r>
            </a:p>
          </p:txBody>
        </p:sp>
        <p:sp>
          <p:nvSpPr>
            <p:cNvPr id="536599" name="Text Box 23"/>
            <p:cNvSpPr txBox="1">
              <a:spLocks noChangeArrowheads="1"/>
            </p:cNvSpPr>
            <p:nvPr/>
          </p:nvSpPr>
          <p:spPr bwMode="auto">
            <a:xfrm>
              <a:off x="1872" y="1344"/>
              <a:ext cx="7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>
                  <a:ea typeface="宋体" charset="-122"/>
                </a:rPr>
                <a:t>130.2.4.15</a:t>
              </a:r>
            </a:p>
          </p:txBody>
        </p:sp>
      </p:grpSp>
      <p:pic>
        <p:nvPicPr>
          <p:cNvPr id="536600" name="Picture 24" descr="serv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43538" y="3271838"/>
            <a:ext cx="2006600" cy="2043112"/>
          </a:xfrm>
          <a:noFill/>
          <a:ln/>
        </p:spPr>
      </p:pic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505200" y="4800600"/>
            <a:ext cx="76200" cy="381000"/>
            <a:chOff x="960" y="2304"/>
            <a:chExt cx="48" cy="240"/>
          </a:xfrm>
        </p:grpSpPr>
        <p:sp>
          <p:nvSpPr>
            <p:cNvPr id="536602" name="Oval 26"/>
            <p:cNvSpPr>
              <a:spLocks noChangeArrowheads="1"/>
            </p:cNvSpPr>
            <p:nvPr/>
          </p:nvSpPr>
          <p:spPr bwMode="auto">
            <a:xfrm>
              <a:off x="960" y="23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6603" name="Oval 27"/>
            <p:cNvSpPr>
              <a:spLocks noChangeArrowheads="1"/>
            </p:cNvSpPr>
            <p:nvPr/>
          </p:nvSpPr>
          <p:spPr bwMode="auto">
            <a:xfrm>
              <a:off x="960" y="24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6604" name="Oval 28"/>
            <p:cNvSpPr>
              <a:spLocks noChangeArrowheads="1"/>
            </p:cNvSpPr>
            <p:nvPr/>
          </p:nvSpPr>
          <p:spPr bwMode="auto">
            <a:xfrm>
              <a:off x="960" y="24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36605" name="Text Box 29"/>
          <p:cNvSpPr txBox="1">
            <a:spLocks noChangeArrowheads="1"/>
          </p:cNvSpPr>
          <p:nvPr/>
        </p:nvSpPr>
        <p:spPr bwMode="auto">
          <a:xfrm>
            <a:off x="990600" y="4046538"/>
            <a:ext cx="1647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ea typeface="宋体" charset="-122"/>
              </a:rPr>
              <a:t>Internet</a:t>
            </a:r>
          </a:p>
        </p:txBody>
      </p:sp>
      <p:sp>
        <p:nvSpPr>
          <p:cNvPr id="536606" name="AutoShape 30"/>
          <p:cNvSpPr>
            <a:spLocks noChangeArrowheads="1"/>
          </p:cNvSpPr>
          <p:nvPr/>
        </p:nvSpPr>
        <p:spPr bwMode="auto">
          <a:xfrm>
            <a:off x="7315200" y="1533525"/>
            <a:ext cx="1752600" cy="1371600"/>
          </a:xfrm>
          <a:prstGeom prst="cloudCallout">
            <a:avLst>
              <a:gd name="adj1" fmla="val -58426"/>
              <a:gd name="adj2" fmla="val 74884"/>
            </a:avLst>
          </a:prstGeom>
          <a:solidFill>
            <a:srgbClr val="CFCBD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altLang="zh-CN" sz="2000" b="1">
              <a:ea typeface="宋体" charset="-122"/>
            </a:endParaRPr>
          </a:p>
          <a:p>
            <a:pPr algn="ctr"/>
            <a:r>
              <a:rPr lang="en-US" altLang="zh-CN" sz="2000" b="1">
                <a:ea typeface="宋体" charset="-122"/>
              </a:rPr>
              <a:t>process</a:t>
            </a:r>
          </a:p>
          <a:p>
            <a:pPr algn="ctr"/>
            <a:r>
              <a:rPr lang="en-US" altLang="zh-CN" sz="2000" b="1">
                <a:ea typeface="宋体" charset="-122"/>
              </a:rPr>
              <a:t>INIT</a:t>
            </a:r>
          </a:p>
        </p:txBody>
      </p:sp>
      <p:sp>
        <p:nvSpPr>
          <p:cNvPr id="536607" name="Text Box 31"/>
          <p:cNvSpPr txBox="1">
            <a:spLocks noChangeArrowheads="1"/>
          </p:cNvSpPr>
          <p:nvPr/>
        </p:nvSpPr>
        <p:spPr bwMode="auto">
          <a:xfrm>
            <a:off x="5029200" y="1981200"/>
            <a:ext cx="20335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/>
            <a:r>
              <a:rPr kumimoji="1" lang="en-US" altLang="ko-KR" sz="2000">
                <a:ea typeface="굴림" pitchFamily="50" charset="-127"/>
              </a:rPr>
              <a:t>(victim) </a:t>
            </a:r>
          </a:p>
          <a:p>
            <a:pPr algn="ctr" latinLnBrk="1"/>
            <a:r>
              <a:rPr kumimoji="1" lang="en-US" altLang="ko-KR" sz="2000">
                <a:ea typeface="굴림" pitchFamily="50" charset="-127"/>
              </a:rPr>
              <a:t>SCTP-based web server</a:t>
            </a:r>
          </a:p>
        </p:txBody>
      </p:sp>
      <p:sp>
        <p:nvSpPr>
          <p:cNvPr id="536608" name="Text Box 32"/>
          <p:cNvSpPr txBox="1">
            <a:spLocks noChangeArrowheads="1"/>
          </p:cNvSpPr>
          <p:nvPr/>
        </p:nvSpPr>
        <p:spPr bwMode="auto">
          <a:xfrm>
            <a:off x="987425" y="1914525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>
                <a:ea typeface="宋体" charset="-122"/>
              </a:rPr>
              <a:t>(attackers)</a:t>
            </a: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2667000" y="3352800"/>
            <a:ext cx="2895600" cy="533400"/>
            <a:chOff x="1536" y="3648"/>
            <a:chExt cx="1824" cy="336"/>
          </a:xfrm>
        </p:grpSpPr>
        <p:sp>
          <p:nvSpPr>
            <p:cNvPr id="536610" name="AutoShape 34"/>
            <p:cNvSpPr>
              <a:spLocks noChangeArrowheads="1"/>
            </p:cNvSpPr>
            <p:nvPr/>
          </p:nvSpPr>
          <p:spPr bwMode="auto">
            <a:xfrm rot="10800000">
              <a:off x="1536" y="3648"/>
              <a:ext cx="1824" cy="336"/>
            </a:xfrm>
            <a:prstGeom prst="rightArrow">
              <a:avLst>
                <a:gd name="adj1" fmla="val 50000"/>
                <a:gd name="adj2" fmla="val 13571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6611" name="Text Box 35"/>
            <p:cNvSpPr txBox="1">
              <a:spLocks noChangeArrowheads="1"/>
            </p:cNvSpPr>
            <p:nvPr/>
          </p:nvSpPr>
          <p:spPr bwMode="auto">
            <a:xfrm>
              <a:off x="1724" y="3696"/>
              <a:ext cx="9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1"/>
              <a:r>
                <a:rPr kumimoji="1" lang="en-US" altLang="ko-KR" sz="2000">
                  <a:ea typeface="굴림" pitchFamily="50" charset="-127"/>
                </a:rPr>
                <a:t>INIT-ACK</a:t>
              </a:r>
            </a:p>
          </p:txBody>
        </p:sp>
        <p:sp>
          <p:nvSpPr>
            <p:cNvPr id="536612" name="Text Box 36"/>
            <p:cNvSpPr txBox="1">
              <a:spLocks noChangeArrowheads="1"/>
            </p:cNvSpPr>
            <p:nvPr/>
          </p:nvSpPr>
          <p:spPr bwMode="auto">
            <a:xfrm>
              <a:off x="2516" y="3704"/>
              <a:ext cx="7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>
                  <a:ea typeface="宋体" charset="-122"/>
                </a:rPr>
                <a:t>130.2.4.15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2667000" y="4343400"/>
            <a:ext cx="2895600" cy="533400"/>
            <a:chOff x="1536" y="3648"/>
            <a:chExt cx="1824" cy="336"/>
          </a:xfrm>
        </p:grpSpPr>
        <p:sp>
          <p:nvSpPr>
            <p:cNvPr id="536614" name="AutoShape 38"/>
            <p:cNvSpPr>
              <a:spLocks noChangeArrowheads="1"/>
            </p:cNvSpPr>
            <p:nvPr/>
          </p:nvSpPr>
          <p:spPr bwMode="auto">
            <a:xfrm rot="10800000">
              <a:off x="1536" y="3648"/>
              <a:ext cx="1824" cy="336"/>
            </a:xfrm>
            <a:prstGeom prst="rightArrow">
              <a:avLst>
                <a:gd name="adj1" fmla="val 50000"/>
                <a:gd name="adj2" fmla="val 13571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6615" name="Text Box 39"/>
            <p:cNvSpPr txBox="1">
              <a:spLocks noChangeArrowheads="1"/>
            </p:cNvSpPr>
            <p:nvPr/>
          </p:nvSpPr>
          <p:spPr bwMode="auto">
            <a:xfrm>
              <a:off x="1724" y="3696"/>
              <a:ext cx="9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1"/>
              <a:r>
                <a:rPr kumimoji="1" lang="en-US" altLang="ko-KR" sz="2000">
                  <a:ea typeface="굴림" pitchFamily="50" charset="-127"/>
                </a:rPr>
                <a:t>INIT-ACK</a:t>
              </a:r>
            </a:p>
          </p:txBody>
        </p:sp>
        <p:sp>
          <p:nvSpPr>
            <p:cNvPr id="536616" name="Text Box 40"/>
            <p:cNvSpPr txBox="1">
              <a:spLocks noChangeArrowheads="1"/>
            </p:cNvSpPr>
            <p:nvPr/>
          </p:nvSpPr>
          <p:spPr bwMode="auto">
            <a:xfrm>
              <a:off x="2516" y="3704"/>
              <a:ext cx="8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>
                  <a:ea typeface="宋体" charset="-122"/>
                </a:rPr>
                <a:t>228.3.14.5</a:t>
              </a: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2667000" y="5638800"/>
            <a:ext cx="2895600" cy="533400"/>
            <a:chOff x="1536" y="3648"/>
            <a:chExt cx="1824" cy="336"/>
          </a:xfrm>
        </p:grpSpPr>
        <p:sp>
          <p:nvSpPr>
            <p:cNvPr id="536618" name="AutoShape 42"/>
            <p:cNvSpPr>
              <a:spLocks noChangeArrowheads="1"/>
            </p:cNvSpPr>
            <p:nvPr/>
          </p:nvSpPr>
          <p:spPr bwMode="auto">
            <a:xfrm rot="10800000">
              <a:off x="1536" y="3648"/>
              <a:ext cx="1824" cy="336"/>
            </a:xfrm>
            <a:prstGeom prst="rightArrow">
              <a:avLst>
                <a:gd name="adj1" fmla="val 50000"/>
                <a:gd name="adj2" fmla="val 13571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6619" name="Text Box 43"/>
            <p:cNvSpPr txBox="1">
              <a:spLocks noChangeArrowheads="1"/>
            </p:cNvSpPr>
            <p:nvPr/>
          </p:nvSpPr>
          <p:spPr bwMode="auto">
            <a:xfrm>
              <a:off x="1724" y="3696"/>
              <a:ext cx="9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1"/>
              <a:r>
                <a:rPr kumimoji="1" lang="en-US" altLang="ko-KR" sz="2000">
                  <a:ea typeface="굴림" pitchFamily="50" charset="-127"/>
                </a:rPr>
                <a:t>INIT-ACK</a:t>
              </a:r>
            </a:p>
          </p:txBody>
        </p:sp>
        <p:sp>
          <p:nvSpPr>
            <p:cNvPr id="536620" name="Text Box 44"/>
            <p:cNvSpPr txBox="1">
              <a:spLocks noChangeArrowheads="1"/>
            </p:cNvSpPr>
            <p:nvPr/>
          </p:nvSpPr>
          <p:spPr bwMode="auto">
            <a:xfrm>
              <a:off x="2516" y="3704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>
                  <a:ea typeface="宋体" charset="-122"/>
                </a:rPr>
                <a:t>190.13.4.1</a:t>
              </a:r>
            </a:p>
          </p:txBody>
        </p:sp>
      </p:grpSp>
      <p:sp>
        <p:nvSpPr>
          <p:cNvPr id="536621" name="Text Box 45"/>
          <p:cNvSpPr txBox="1">
            <a:spLocks noChangeArrowheads="1"/>
          </p:cNvSpPr>
          <p:nvPr/>
        </p:nvSpPr>
        <p:spPr bwMode="auto">
          <a:xfrm>
            <a:off x="6248400" y="5638800"/>
            <a:ext cx="2625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>
                <a:solidFill>
                  <a:srgbClr val="FF0000"/>
                </a:solidFill>
                <a:ea typeface="宋体" charset="-122"/>
              </a:rPr>
              <a:t>No reserved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80" grpId="0" animBg="1"/>
      <p:bldP spid="536581" grpId="0"/>
      <p:bldP spid="536582" grpId="0" animBg="1"/>
      <p:bldP spid="536583" grpId="0" animBg="1"/>
      <p:bldP spid="536605" grpId="0"/>
      <p:bldP spid="536606" grpId="0" animBg="1"/>
      <p:bldP spid="536606" grpId="1" animBg="1"/>
      <p:bldP spid="536606" grpId="2" animBg="1"/>
      <p:bldP spid="536606" grpId="3" animBg="1"/>
      <p:bldP spid="536606" grpId="4" animBg="1"/>
      <p:bldP spid="536606" grpId="5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162"/>
            <a:ext cx="7772400" cy="73183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Cookie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808037"/>
            <a:ext cx="8610600" cy="5821363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sz="3600" dirty="0" smtClean="0"/>
              <a:t>motivation</a:t>
            </a:r>
          </a:p>
          <a:p>
            <a:pPr lvl="1"/>
            <a:r>
              <a:rPr lang="en-US" altLang="zh-CN" sz="3000" dirty="0" smtClean="0"/>
              <a:t>To prevent SYN flooding attack in TCP.</a:t>
            </a:r>
          </a:p>
          <a:p>
            <a:pPr lvl="1"/>
            <a:r>
              <a:rPr lang="en-US" altLang="zh-CN" sz="3000" dirty="0" smtClean="0"/>
              <a:t>SCTP postpone the allocation of resources until the reception of the third packet, when the IP address of the sender is verified.</a:t>
            </a:r>
          </a:p>
          <a:p>
            <a:pPr lvl="1"/>
            <a:r>
              <a:rPr lang="en-US" altLang="zh-CN" sz="3000" dirty="0" smtClean="0"/>
              <a:t>The information received in the first packet must somehow be saved until the third packet arrives.</a:t>
            </a:r>
          </a:p>
          <a:p>
            <a:pPr lvl="1"/>
            <a:r>
              <a:rPr lang="en-US" altLang="zh-CN" sz="3000" dirty="0" smtClean="0"/>
              <a:t>But if the server saves the information, </a:t>
            </a:r>
            <a:r>
              <a:rPr lang="en-US" altLang="zh-CN" sz="3400" dirty="0" smtClean="0"/>
              <a:t>that</a:t>
            </a:r>
            <a:r>
              <a:rPr lang="en-US" altLang="zh-CN" sz="3000" dirty="0" smtClean="0"/>
              <a:t> would require the allocation of resources.</a:t>
            </a:r>
            <a:endParaRPr lang="zh-CN" altLang="en-US" sz="3000" dirty="0" smtClean="0"/>
          </a:p>
          <a:p>
            <a:pPr lvl="1">
              <a:buNone/>
            </a:pPr>
            <a:endParaRPr lang="en-US" altLang="zh-CN" dirty="0" smtClean="0"/>
          </a:p>
          <a:p>
            <a:r>
              <a:rPr lang="en-US" altLang="zh-CN" sz="2900" dirty="0" smtClean="0"/>
              <a:t>how does it work</a:t>
            </a:r>
          </a:p>
          <a:p>
            <a:pPr lvl="1"/>
            <a:r>
              <a:rPr lang="en-US" altLang="zh-CN" sz="3000" dirty="0" smtClean="0"/>
              <a:t>Generating a cookie.</a:t>
            </a:r>
          </a:p>
          <a:p>
            <a:pPr lvl="1"/>
            <a:r>
              <a:rPr lang="en-US" altLang="zh-CN" sz="3000" dirty="0" smtClean="0"/>
              <a:t>Processing a cookie. If an attacker, cookie lost; if an real one, sends cookie back without changes. Then server allocates resource.</a:t>
            </a:r>
          </a:p>
          <a:p>
            <a:pPr lvl="1"/>
            <a:r>
              <a:rPr lang="en-US" altLang="zh-CN" sz="3000" dirty="0" smtClean="0"/>
              <a:t>Make sure the cookie is not changed? Server makes the cookie by encoding the protected info with its own secret key. </a:t>
            </a:r>
          </a:p>
          <a:p>
            <a:pPr lvl="1"/>
            <a:r>
              <a:rPr lang="en-US" altLang="zh-CN" sz="3000" dirty="0" smtClean="0"/>
              <a:t>When the cookie is returned in the third packet, the server decode the cookie to make sure it is correct.</a:t>
            </a:r>
          </a:p>
          <a:p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/>
          <p:cNvSpPr>
            <a:spLocks noChangeShapeType="1"/>
          </p:cNvSpPr>
          <p:nvPr/>
        </p:nvSpPr>
        <p:spPr bwMode="auto">
          <a:xfrm>
            <a:off x="6402388" y="1676400"/>
            <a:ext cx="0" cy="1676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924800" cy="6858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>
                <a:ea typeface="宋体" charset="-122"/>
              </a:rPr>
              <a:t>SCTP Association </a:t>
            </a:r>
            <a:r>
              <a:rPr lang="en-US" altLang="zh-CN" sz="3200" dirty="0" smtClean="0">
                <a:ea typeface="宋体" charset="-122"/>
              </a:rPr>
              <a:t>setup</a:t>
            </a:r>
            <a:endParaRPr lang="en-US" altLang="zh-CN" sz="3200" dirty="0">
              <a:ea typeface="宋体" charset="-122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6629400" y="914400"/>
            <a:ext cx="2362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000" dirty="0">
                <a:ea typeface="宋体" charset="-122"/>
              </a:rPr>
              <a:t>V: verification tag</a:t>
            </a:r>
          </a:p>
          <a:p>
            <a:r>
              <a:rPr lang="en-US" altLang="zh-CN" sz="2000" dirty="0">
                <a:ea typeface="宋体" charset="-122"/>
              </a:rPr>
              <a:t>I: initiation </a:t>
            </a:r>
            <a:r>
              <a:rPr lang="en-US" altLang="zh-CN" sz="2000" dirty="0" smtClean="0">
                <a:ea typeface="宋体" charset="-122"/>
              </a:rPr>
              <a:t>tag</a:t>
            </a:r>
          </a:p>
          <a:p>
            <a:r>
              <a:rPr lang="en-US" altLang="zh-CN" sz="2000" dirty="0" smtClean="0">
                <a:ea typeface="宋体" charset="-122"/>
              </a:rPr>
              <a:t>R: </a:t>
            </a:r>
            <a:r>
              <a:rPr lang="en-US" altLang="zh-CN" sz="2000" dirty="0" err="1" smtClean="0">
                <a:ea typeface="宋体" charset="-122"/>
              </a:rPr>
              <a:t>rwnd</a:t>
            </a:r>
            <a:endParaRPr lang="en-US" altLang="zh-CN" sz="2000" dirty="0" smtClean="0">
              <a:ea typeface="宋体" charset="-122"/>
            </a:endParaRPr>
          </a:p>
          <a:p>
            <a:r>
              <a:rPr lang="en-US" altLang="zh-CN" sz="2000" dirty="0" smtClean="0">
                <a:ea typeface="宋体" charset="-122"/>
              </a:rPr>
              <a:t>IT: Init TSN</a:t>
            </a:r>
            <a:endParaRPr lang="en-US" altLang="zh-CN" sz="2000" dirty="0">
              <a:ea typeface="宋体" charset="-122"/>
            </a:endParaRPr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2668588" y="1676400"/>
            <a:ext cx="0" cy="3048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 rot="-60854">
            <a:off x="5908675" y="2497138"/>
            <a:ext cx="989013" cy="3968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000">
                <a:ea typeface="宋体" charset="-122"/>
              </a:rPr>
              <a:t>closed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 rot="-60854">
            <a:off x="2128838" y="1404938"/>
            <a:ext cx="990600" cy="32385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altLang="zh-CN" sz="2000">
                <a:ea typeface="宋体" charset="-122"/>
              </a:rPr>
              <a:t>closed</a:t>
            </a:r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2667000" y="1981200"/>
            <a:ext cx="0" cy="13716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cxnSp>
        <p:nvCxnSpPr>
          <p:cNvPr id="64522" name="AutoShape 10"/>
          <p:cNvCxnSpPr>
            <a:cxnSpLocks noChangeShapeType="1"/>
          </p:cNvCxnSpPr>
          <p:nvPr/>
        </p:nvCxnSpPr>
        <p:spPr bwMode="auto">
          <a:xfrm>
            <a:off x="3125788" y="1981200"/>
            <a:ext cx="0" cy="419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4523" name="AutoShape 11"/>
          <p:cNvCxnSpPr>
            <a:cxnSpLocks noChangeShapeType="1"/>
          </p:cNvCxnSpPr>
          <p:nvPr/>
        </p:nvCxnSpPr>
        <p:spPr bwMode="auto">
          <a:xfrm>
            <a:off x="5945188" y="1905000"/>
            <a:ext cx="0" cy="419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64525" name="Line 13"/>
          <p:cNvSpPr>
            <a:spLocks noChangeShapeType="1"/>
          </p:cNvSpPr>
          <p:nvPr/>
        </p:nvSpPr>
        <p:spPr bwMode="auto">
          <a:xfrm flipH="1">
            <a:off x="2362200" y="1981200"/>
            <a:ext cx="611188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 rot="-22061">
            <a:off x="2130425" y="2362200"/>
            <a:ext cx="992188" cy="7016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000">
                <a:ea typeface="宋体" charset="-122"/>
              </a:rPr>
              <a:t>cookie</a:t>
            </a:r>
          </a:p>
          <a:p>
            <a:pPr algn="ctr" eaLnBrk="0" hangingPunct="0"/>
            <a:r>
              <a:rPr lang="en-US" altLang="zh-CN" sz="2000">
                <a:ea typeface="宋体" charset="-122"/>
              </a:rPr>
              <a:t>wait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2590800" y="9906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2000">
                <a:ea typeface="宋体" charset="-122"/>
              </a:rPr>
              <a:t>Host A</a:t>
            </a: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5257800" y="9906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2000">
                <a:ea typeface="宋体" charset="-122"/>
              </a:rPr>
              <a:t>Host B</a:t>
            </a:r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 rot="900000">
            <a:off x="3076575" y="2357438"/>
            <a:ext cx="29162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30" name="Text Box 1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142288" y="6400800"/>
            <a:ext cx="99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 dirty="0">
                <a:ea typeface="宋体" charset="-122"/>
                <a:hlinkClick r:id="rId4" action="ppaction://hlinksldjump"/>
              </a:rPr>
              <a:t>INIT PDU</a:t>
            </a:r>
            <a:endParaRPr lang="en-US" altLang="zh-CN" sz="1600" dirty="0">
              <a:ea typeface="宋体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6248400"/>
            <a:ext cx="135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(0, 2</a:t>
            </a:r>
            <a:r>
              <a:rPr lang="en-US" altLang="zh-CN" baseline="30000" dirty="0" smtClean="0"/>
              <a:t>32</a:t>
            </a:r>
            <a:r>
              <a:rPr lang="en-US" altLang="zh-CN" dirty="0" smtClean="0"/>
              <a:t> − 1)</a:t>
            </a:r>
            <a:endParaRPr lang="zh-CN" altLang="en-US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 rot="900000">
            <a:off x="3051999" y="1968241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800" dirty="0">
                <a:ea typeface="宋体" charset="-122"/>
              </a:rPr>
              <a:t>INIT (V=0; </a:t>
            </a:r>
            <a:r>
              <a:rPr lang="en-US" altLang="zh-CN" sz="1800" dirty="0" smtClean="0">
                <a:ea typeface="宋体" charset="-122"/>
              </a:rPr>
              <a:t>I=1200)</a:t>
            </a:r>
          </a:p>
          <a:p>
            <a:r>
              <a:rPr lang="en-US" altLang="zh-CN" dirty="0" smtClean="0">
                <a:ea typeface="宋体" charset="-122"/>
              </a:rPr>
              <a:t>(R: 1000;IT:100)</a:t>
            </a:r>
            <a:endParaRPr lang="en-US" altLang="zh-CN" sz="1800" dirty="0">
              <a:ea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Line 2"/>
          <p:cNvSpPr>
            <a:spLocks noChangeShapeType="1"/>
          </p:cNvSpPr>
          <p:nvPr/>
        </p:nvSpPr>
        <p:spPr bwMode="auto">
          <a:xfrm>
            <a:off x="6402388" y="1676400"/>
            <a:ext cx="0" cy="1905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37652"/>
            <a:ext cx="8229600" cy="944563"/>
          </a:xfrm>
        </p:spPr>
        <p:txBody>
          <a:bodyPr/>
          <a:lstStyle/>
          <a:p>
            <a:pPr algn="ctr"/>
            <a:r>
              <a:rPr lang="en-US" altLang="zh-CN" sz="3200" dirty="0">
                <a:ea typeface="宋体" charset="-122"/>
              </a:rPr>
              <a:t>SCTP Association setup  </a:t>
            </a:r>
            <a:r>
              <a:rPr lang="en-US" altLang="zh-CN" sz="2000" dirty="0">
                <a:ea typeface="宋体" charset="-122"/>
              </a:rPr>
              <a:t>(cont’d)</a:t>
            </a:r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2668588" y="1676400"/>
            <a:ext cx="0" cy="3048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 rot="-60854">
            <a:off x="5908675" y="2497138"/>
            <a:ext cx="989013" cy="3968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000">
                <a:ea typeface="宋体" charset="-122"/>
              </a:rPr>
              <a:t>closed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 rot="-60854">
            <a:off x="2128838" y="1404938"/>
            <a:ext cx="990600" cy="32385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altLang="zh-CN" sz="2000">
                <a:ea typeface="宋体" charset="-122"/>
              </a:rPr>
              <a:t>closed</a:t>
            </a: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2667000" y="1981200"/>
            <a:ext cx="0" cy="16002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cxnSp>
        <p:nvCxnSpPr>
          <p:cNvPr id="66568" name="AutoShape 8"/>
          <p:cNvCxnSpPr>
            <a:cxnSpLocks noChangeShapeType="1"/>
          </p:cNvCxnSpPr>
          <p:nvPr/>
        </p:nvCxnSpPr>
        <p:spPr bwMode="auto">
          <a:xfrm>
            <a:off x="3125788" y="1981200"/>
            <a:ext cx="0" cy="419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6569" name="AutoShape 9"/>
          <p:cNvCxnSpPr>
            <a:cxnSpLocks noChangeShapeType="1"/>
          </p:cNvCxnSpPr>
          <p:nvPr/>
        </p:nvCxnSpPr>
        <p:spPr bwMode="auto">
          <a:xfrm>
            <a:off x="5945188" y="1905000"/>
            <a:ext cx="0" cy="419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66570" name="Line 10"/>
          <p:cNvSpPr>
            <a:spLocks noChangeShapeType="1"/>
          </p:cNvSpPr>
          <p:nvPr/>
        </p:nvSpPr>
        <p:spPr bwMode="auto">
          <a:xfrm flipH="1">
            <a:off x="3106738" y="2747963"/>
            <a:ext cx="2836862" cy="8016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 rot="20700000">
            <a:off x="3194874" y="2741020"/>
            <a:ext cx="3161084" cy="6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700" dirty="0">
                <a:ea typeface="宋体" charset="-122"/>
              </a:rPr>
              <a:t>INIT_ACK </a:t>
            </a:r>
            <a:r>
              <a:rPr lang="en-US" altLang="zh-CN" sz="1700" dirty="0" smtClean="0">
                <a:ea typeface="宋体" charset="-122"/>
              </a:rPr>
              <a:t>(V=1200)</a:t>
            </a:r>
            <a:endParaRPr lang="en-US" altLang="zh-CN" sz="1700" dirty="0">
              <a:ea typeface="宋体" charset="-122"/>
            </a:endParaRPr>
          </a:p>
          <a:p>
            <a:r>
              <a:rPr lang="en-US" altLang="zh-CN" sz="1700" dirty="0" smtClean="0">
                <a:ea typeface="宋体" charset="-122"/>
              </a:rPr>
              <a:t>(I=5000;R=2000; IT=1700)</a:t>
            </a:r>
            <a:endParaRPr lang="en-US" altLang="zh-CN" sz="1700" dirty="0">
              <a:ea typeface="宋体" charset="-122"/>
            </a:endParaRPr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 flipH="1">
            <a:off x="2362200" y="1981200"/>
            <a:ext cx="611188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 rot="-22061">
            <a:off x="2130425" y="2362200"/>
            <a:ext cx="992188" cy="7016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000">
                <a:ea typeface="宋体" charset="-122"/>
              </a:rPr>
              <a:t>cookie</a:t>
            </a:r>
          </a:p>
          <a:p>
            <a:pPr algn="ctr" eaLnBrk="0" hangingPunct="0"/>
            <a:r>
              <a:rPr lang="en-US" altLang="zh-CN" sz="2000">
                <a:ea typeface="宋体" charset="-122"/>
              </a:rPr>
              <a:t>wait</a:t>
            </a: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2590800" y="9906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2000">
                <a:ea typeface="宋体" charset="-122"/>
              </a:rPr>
              <a:t>Host A</a:t>
            </a: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5257800" y="9906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2000">
                <a:ea typeface="宋体" charset="-122"/>
              </a:rPr>
              <a:t>Host B</a:t>
            </a:r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 rot="900000">
            <a:off x="3076575" y="2357438"/>
            <a:ext cx="2916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7772400" y="6400800"/>
            <a:ext cx="1306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>
                <a:ea typeface="宋体" charset="-122"/>
                <a:hlinkClick r:id="rId3" action="ppaction://hlinksldjump"/>
              </a:rPr>
              <a:t>INIT ACK PDU</a:t>
            </a:r>
            <a:endParaRPr lang="en-US" altLang="zh-CN" sz="1600">
              <a:ea typeface="宋体" charset="-122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629400" y="914400"/>
            <a:ext cx="2362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000" dirty="0">
                <a:ea typeface="宋体" charset="-122"/>
              </a:rPr>
              <a:t>V: verification tag</a:t>
            </a:r>
          </a:p>
          <a:p>
            <a:r>
              <a:rPr lang="en-US" altLang="zh-CN" sz="2000" dirty="0">
                <a:ea typeface="宋体" charset="-122"/>
              </a:rPr>
              <a:t>I: initiation </a:t>
            </a:r>
            <a:r>
              <a:rPr lang="en-US" altLang="zh-CN" sz="2000" dirty="0" smtClean="0">
                <a:ea typeface="宋体" charset="-122"/>
              </a:rPr>
              <a:t>tag</a:t>
            </a:r>
          </a:p>
          <a:p>
            <a:r>
              <a:rPr lang="en-US" altLang="zh-CN" sz="2000" dirty="0" smtClean="0">
                <a:ea typeface="宋体" charset="-122"/>
              </a:rPr>
              <a:t>R: </a:t>
            </a:r>
            <a:r>
              <a:rPr lang="en-US" altLang="zh-CN" sz="2000" dirty="0" err="1" smtClean="0">
                <a:ea typeface="宋体" charset="-122"/>
              </a:rPr>
              <a:t>rwnd</a:t>
            </a:r>
            <a:endParaRPr lang="en-US" altLang="zh-CN" sz="2000" dirty="0" smtClean="0">
              <a:ea typeface="宋体" charset="-122"/>
            </a:endParaRPr>
          </a:p>
          <a:p>
            <a:r>
              <a:rPr lang="en-US" altLang="zh-CN" sz="2000" dirty="0" smtClean="0">
                <a:ea typeface="宋体" charset="-122"/>
              </a:rPr>
              <a:t>IT: Init TSN</a:t>
            </a:r>
            <a:endParaRPr lang="en-US" altLang="zh-CN" sz="2000" dirty="0">
              <a:ea typeface="宋体" charset="-122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 rot="900000">
            <a:off x="3051999" y="1968241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800" dirty="0">
                <a:ea typeface="宋体" charset="-122"/>
              </a:rPr>
              <a:t>INIT (V=0; </a:t>
            </a:r>
            <a:r>
              <a:rPr lang="en-US" altLang="zh-CN" sz="1800" dirty="0" smtClean="0">
                <a:ea typeface="宋体" charset="-122"/>
              </a:rPr>
              <a:t>I=1200)</a:t>
            </a:r>
          </a:p>
          <a:p>
            <a:r>
              <a:rPr lang="en-US" altLang="zh-CN" dirty="0" smtClean="0">
                <a:ea typeface="宋体" charset="-122"/>
              </a:rPr>
              <a:t>(R: 1000;IT:100)</a:t>
            </a:r>
            <a:endParaRPr lang="en-US" altLang="zh-CN" sz="1800" dirty="0">
              <a:ea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457200" y="-14748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zh-CN" sz="3200" dirty="0">
                <a:solidFill>
                  <a:schemeClr val="tx2"/>
                </a:solidFill>
                <a:ea typeface="宋体" charset="-122"/>
              </a:rPr>
              <a:t>SCTP Association setup  </a:t>
            </a:r>
            <a:r>
              <a:rPr lang="en-US" altLang="zh-CN" sz="2000" dirty="0">
                <a:solidFill>
                  <a:schemeClr val="tx2"/>
                </a:solidFill>
                <a:ea typeface="宋体" charset="-122"/>
              </a:rPr>
              <a:t>(cont’d)</a:t>
            </a:r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auto">
          <a:xfrm>
            <a:off x="2667000" y="3581400"/>
            <a:ext cx="0" cy="12192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6400800" y="1677988"/>
            <a:ext cx="0" cy="263048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2668588" y="1676400"/>
            <a:ext cx="0" cy="3048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 rot="-60854">
            <a:off x="5908675" y="2497138"/>
            <a:ext cx="989013" cy="3968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000">
                <a:ea typeface="宋体" charset="-122"/>
              </a:rPr>
              <a:t>closed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 rot="-60854">
            <a:off x="2128838" y="1404938"/>
            <a:ext cx="990600" cy="32385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altLang="zh-CN" sz="2000">
                <a:ea typeface="宋体" charset="-122"/>
              </a:rPr>
              <a:t>closed</a:t>
            </a:r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2667000" y="1981200"/>
            <a:ext cx="0" cy="16002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cxnSp>
        <p:nvCxnSpPr>
          <p:cNvPr id="68617" name="AutoShape 9"/>
          <p:cNvCxnSpPr>
            <a:cxnSpLocks noChangeShapeType="1"/>
          </p:cNvCxnSpPr>
          <p:nvPr/>
        </p:nvCxnSpPr>
        <p:spPr bwMode="auto">
          <a:xfrm>
            <a:off x="3125788" y="1981200"/>
            <a:ext cx="0" cy="419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8618" name="AutoShape 10"/>
          <p:cNvCxnSpPr>
            <a:cxnSpLocks noChangeShapeType="1"/>
          </p:cNvCxnSpPr>
          <p:nvPr/>
        </p:nvCxnSpPr>
        <p:spPr bwMode="auto">
          <a:xfrm>
            <a:off x="5945188" y="1905000"/>
            <a:ext cx="0" cy="419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68619" name="Line 11"/>
          <p:cNvSpPr>
            <a:spLocks noChangeShapeType="1"/>
          </p:cNvSpPr>
          <p:nvPr/>
        </p:nvSpPr>
        <p:spPr bwMode="auto">
          <a:xfrm flipH="1">
            <a:off x="3106738" y="2747963"/>
            <a:ext cx="2836862" cy="801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 flipH="1">
            <a:off x="2362200" y="1981200"/>
            <a:ext cx="611188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 rot="-22061">
            <a:off x="2130425" y="2362200"/>
            <a:ext cx="992188" cy="7016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000">
                <a:ea typeface="宋体" charset="-122"/>
              </a:rPr>
              <a:t>cookie</a:t>
            </a:r>
          </a:p>
          <a:p>
            <a:pPr algn="ctr" eaLnBrk="0" hangingPunct="0"/>
            <a:r>
              <a:rPr lang="en-US" altLang="zh-CN" sz="2000">
                <a:ea typeface="宋体" charset="-122"/>
              </a:rPr>
              <a:t>wait</a:t>
            </a:r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2590800" y="9906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2000">
                <a:ea typeface="宋体" charset="-122"/>
              </a:rPr>
              <a:t>Host A</a:t>
            </a:r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5257800" y="9906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2000">
                <a:ea typeface="宋体" charset="-122"/>
              </a:rPr>
              <a:t>Host B</a:t>
            </a:r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 rot="900000">
            <a:off x="3076575" y="2357438"/>
            <a:ext cx="2916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 rot="900000">
            <a:off x="3078163" y="3937000"/>
            <a:ext cx="29241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628" name="Text Box 20"/>
          <p:cNvSpPr txBox="1">
            <a:spLocks noChangeArrowheads="1"/>
          </p:cNvSpPr>
          <p:nvPr/>
        </p:nvSpPr>
        <p:spPr bwMode="auto">
          <a:xfrm rot="900000">
            <a:off x="3929063" y="3719513"/>
            <a:ext cx="2286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dirty="0">
                <a:ea typeface="宋体" charset="-122"/>
              </a:rPr>
              <a:t>COOKIE_ECHO (</a:t>
            </a:r>
            <a:r>
              <a:rPr lang="en-US" altLang="zh-CN" sz="1800" dirty="0" smtClean="0">
                <a:ea typeface="宋体" charset="-122"/>
              </a:rPr>
              <a:t>V=5000)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 flipH="1">
            <a:off x="2362200" y="3581400"/>
            <a:ext cx="611188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8630" name="Rectangle 22"/>
          <p:cNvSpPr>
            <a:spLocks noChangeArrowheads="1"/>
          </p:cNvSpPr>
          <p:nvPr/>
        </p:nvSpPr>
        <p:spPr bwMode="auto">
          <a:xfrm>
            <a:off x="2098675" y="3787775"/>
            <a:ext cx="102235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>
                <a:ea typeface="宋体" charset="-122"/>
              </a:rPr>
              <a:t> cookie</a:t>
            </a:r>
          </a:p>
          <a:p>
            <a:pPr eaLnBrk="0" hangingPunct="0"/>
            <a:r>
              <a:rPr lang="en-US" altLang="zh-CN" sz="2000">
                <a:ea typeface="宋体" charset="-122"/>
              </a:rPr>
              <a:t>echoed</a:t>
            </a:r>
          </a:p>
        </p:txBody>
      </p:sp>
      <p:sp>
        <p:nvSpPr>
          <p:cNvPr id="68632" name="Text Box 2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91400" y="6400800"/>
            <a:ext cx="1673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 dirty="0">
                <a:ea typeface="宋体" charset="-122"/>
                <a:hlinkClick r:id="rId4" action="ppaction://hlinksldjump"/>
              </a:rPr>
              <a:t>COOKIE ECHO PDU</a:t>
            </a:r>
            <a:endParaRPr lang="en-US" altLang="zh-CN" sz="1600" dirty="0">
              <a:ea typeface="宋体" charset="-122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6629400" y="914400"/>
            <a:ext cx="2362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000" dirty="0">
                <a:ea typeface="宋体" charset="-122"/>
              </a:rPr>
              <a:t>V: verification tag</a:t>
            </a:r>
          </a:p>
          <a:p>
            <a:r>
              <a:rPr lang="en-US" altLang="zh-CN" sz="2000" dirty="0">
                <a:ea typeface="宋体" charset="-122"/>
              </a:rPr>
              <a:t>I: initiation </a:t>
            </a:r>
            <a:r>
              <a:rPr lang="en-US" altLang="zh-CN" sz="2000" dirty="0" smtClean="0">
                <a:ea typeface="宋体" charset="-122"/>
              </a:rPr>
              <a:t>tag</a:t>
            </a:r>
          </a:p>
          <a:p>
            <a:r>
              <a:rPr lang="en-US" altLang="zh-CN" sz="2000" dirty="0" smtClean="0">
                <a:ea typeface="宋体" charset="-122"/>
              </a:rPr>
              <a:t>R: </a:t>
            </a:r>
            <a:r>
              <a:rPr lang="en-US" altLang="zh-CN" sz="2000" dirty="0" err="1" smtClean="0">
                <a:ea typeface="宋体" charset="-122"/>
              </a:rPr>
              <a:t>rwnd</a:t>
            </a:r>
            <a:endParaRPr lang="en-US" altLang="zh-CN" sz="2000" dirty="0" smtClean="0">
              <a:ea typeface="宋体" charset="-122"/>
            </a:endParaRPr>
          </a:p>
          <a:p>
            <a:r>
              <a:rPr lang="en-US" altLang="zh-CN" sz="2000" dirty="0" smtClean="0">
                <a:ea typeface="宋体" charset="-122"/>
              </a:rPr>
              <a:t>IT: Init TSN</a:t>
            </a:r>
            <a:endParaRPr lang="en-US" altLang="zh-CN" sz="2000" dirty="0">
              <a:ea typeface="宋体" charset="-122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 rot="20700000">
            <a:off x="3194874" y="2741020"/>
            <a:ext cx="3161084" cy="6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700" dirty="0">
                <a:ea typeface="宋体" charset="-122"/>
              </a:rPr>
              <a:t>INIT_ACK </a:t>
            </a:r>
            <a:r>
              <a:rPr lang="en-US" altLang="zh-CN" sz="1700" dirty="0" smtClean="0">
                <a:ea typeface="宋体" charset="-122"/>
              </a:rPr>
              <a:t>(V=1200)</a:t>
            </a:r>
            <a:endParaRPr lang="en-US" altLang="zh-CN" sz="1700" dirty="0">
              <a:ea typeface="宋体" charset="-122"/>
            </a:endParaRPr>
          </a:p>
          <a:p>
            <a:r>
              <a:rPr lang="en-US" altLang="zh-CN" sz="1700" dirty="0" smtClean="0">
                <a:ea typeface="宋体" charset="-122"/>
              </a:rPr>
              <a:t>(I=5000;R=2000; IT=1700)</a:t>
            </a:r>
            <a:endParaRPr lang="en-US" altLang="zh-CN" sz="1700" dirty="0">
              <a:ea typeface="宋体" charset="-122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 rot="900000">
            <a:off x="3051999" y="1968241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800" dirty="0">
                <a:ea typeface="宋体" charset="-122"/>
              </a:rPr>
              <a:t>INIT (V=0; </a:t>
            </a:r>
            <a:r>
              <a:rPr lang="en-US" altLang="zh-CN" sz="1800" dirty="0" smtClean="0">
                <a:ea typeface="宋体" charset="-122"/>
              </a:rPr>
              <a:t>I=1200)</a:t>
            </a:r>
          </a:p>
          <a:p>
            <a:r>
              <a:rPr lang="en-US" altLang="zh-CN" dirty="0" smtClean="0">
                <a:ea typeface="宋体" charset="-122"/>
              </a:rPr>
              <a:t>(R: 1000;IT:100)</a:t>
            </a:r>
            <a:endParaRPr lang="en-US" altLang="zh-CN" sz="1800" dirty="0">
              <a:ea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2"/>
          <p:cNvSpPr>
            <a:spLocks noChangeShapeType="1"/>
          </p:cNvSpPr>
          <p:nvPr/>
        </p:nvSpPr>
        <p:spPr bwMode="auto">
          <a:xfrm>
            <a:off x="2668588" y="5105400"/>
            <a:ext cx="0" cy="1422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108200" y="5494338"/>
            <a:ext cx="98266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>
                <a:ea typeface="宋体" charset="-122"/>
              </a:rPr>
              <a:t>estbl’d</a:t>
            </a:r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6408738" y="4343400"/>
            <a:ext cx="0" cy="171767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352800" y="60960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a typeface="宋体" charset="-122"/>
              </a:rPr>
              <a:t>4–way handshake !</a:t>
            </a:r>
            <a:endParaRPr lang="en-US" altLang="zh-CN" sz="2000">
              <a:ea typeface="宋体" charset="-122"/>
            </a:endParaRP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8660"/>
            <a:ext cx="8229600" cy="715963"/>
          </a:xfrm>
          <a:noFill/>
          <a:ln/>
        </p:spPr>
        <p:txBody>
          <a:bodyPr/>
          <a:lstStyle/>
          <a:p>
            <a:pPr algn="ctr"/>
            <a:r>
              <a:rPr lang="en-US" altLang="zh-CN" sz="3200" dirty="0">
                <a:ea typeface="宋体" charset="-122"/>
              </a:rPr>
              <a:t>SCTP Association setup  </a:t>
            </a:r>
            <a:r>
              <a:rPr lang="en-US" altLang="zh-CN" sz="2000" dirty="0">
                <a:ea typeface="宋体" charset="-122"/>
              </a:rPr>
              <a:t>(cont’d)</a:t>
            </a:r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2667000" y="3581400"/>
            <a:ext cx="0" cy="14986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6400800" y="1677988"/>
            <a:ext cx="0" cy="263048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2668588" y="1676400"/>
            <a:ext cx="0" cy="3048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 rot="-60854">
            <a:off x="5908675" y="2497138"/>
            <a:ext cx="989013" cy="3968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000">
                <a:ea typeface="宋体" charset="-122"/>
              </a:rPr>
              <a:t>closed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 rot="-60854">
            <a:off x="2128838" y="1404938"/>
            <a:ext cx="990600" cy="32385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altLang="zh-CN" sz="2000">
                <a:ea typeface="宋体" charset="-122"/>
              </a:rPr>
              <a:t>closed</a:t>
            </a:r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>
            <a:off x="2667000" y="1981200"/>
            <a:ext cx="0" cy="16002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cxnSp>
        <p:nvCxnSpPr>
          <p:cNvPr id="70669" name="AutoShape 13"/>
          <p:cNvCxnSpPr>
            <a:cxnSpLocks noChangeShapeType="1"/>
          </p:cNvCxnSpPr>
          <p:nvPr/>
        </p:nvCxnSpPr>
        <p:spPr bwMode="auto">
          <a:xfrm>
            <a:off x="3125788" y="1981200"/>
            <a:ext cx="0" cy="419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0670" name="AutoShape 14"/>
          <p:cNvCxnSpPr>
            <a:cxnSpLocks noChangeShapeType="1"/>
          </p:cNvCxnSpPr>
          <p:nvPr/>
        </p:nvCxnSpPr>
        <p:spPr bwMode="auto">
          <a:xfrm>
            <a:off x="5945188" y="1905000"/>
            <a:ext cx="0" cy="419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70671" name="Line 15"/>
          <p:cNvSpPr>
            <a:spLocks noChangeShapeType="1"/>
          </p:cNvSpPr>
          <p:nvPr/>
        </p:nvSpPr>
        <p:spPr bwMode="auto">
          <a:xfrm flipH="1">
            <a:off x="3106738" y="2747963"/>
            <a:ext cx="2836862" cy="801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0674" name="Line 18"/>
          <p:cNvSpPr>
            <a:spLocks noChangeShapeType="1"/>
          </p:cNvSpPr>
          <p:nvPr/>
        </p:nvSpPr>
        <p:spPr bwMode="auto">
          <a:xfrm flipH="1">
            <a:off x="2362200" y="1981200"/>
            <a:ext cx="611188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 rot="-22061">
            <a:off x="2130425" y="2362200"/>
            <a:ext cx="992188" cy="7016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000">
                <a:ea typeface="宋体" charset="-122"/>
              </a:rPr>
              <a:t>cookie</a:t>
            </a:r>
          </a:p>
          <a:p>
            <a:pPr algn="ctr" eaLnBrk="0" hangingPunct="0"/>
            <a:r>
              <a:rPr lang="en-US" altLang="zh-CN" sz="2000">
                <a:ea typeface="宋体" charset="-122"/>
              </a:rPr>
              <a:t>wait</a:t>
            </a:r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2590800" y="9906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2000">
                <a:ea typeface="宋体" charset="-122"/>
              </a:rPr>
              <a:t>Host A</a:t>
            </a:r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auto">
          <a:xfrm>
            <a:off x="5257800" y="9906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2000">
                <a:ea typeface="宋体" charset="-122"/>
              </a:rPr>
              <a:t>Host B</a:t>
            </a:r>
          </a:p>
        </p:txBody>
      </p:sp>
      <p:sp>
        <p:nvSpPr>
          <p:cNvPr id="70678" name="Line 22"/>
          <p:cNvSpPr>
            <a:spLocks noChangeShapeType="1"/>
          </p:cNvSpPr>
          <p:nvPr/>
        </p:nvSpPr>
        <p:spPr bwMode="auto">
          <a:xfrm rot="900000">
            <a:off x="3076575" y="2357438"/>
            <a:ext cx="2916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679" name="Line 23"/>
          <p:cNvSpPr>
            <a:spLocks noChangeShapeType="1"/>
          </p:cNvSpPr>
          <p:nvPr/>
        </p:nvSpPr>
        <p:spPr bwMode="auto">
          <a:xfrm rot="900000">
            <a:off x="3078163" y="3937000"/>
            <a:ext cx="2924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auto">
          <a:xfrm rot="900000">
            <a:off x="3929063" y="3713163"/>
            <a:ext cx="2286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dirty="0">
                <a:ea typeface="宋体" charset="-122"/>
              </a:rPr>
              <a:t>COOKIE_ECHO (</a:t>
            </a:r>
            <a:r>
              <a:rPr lang="en-US" altLang="zh-CN" sz="1800" dirty="0" smtClean="0">
                <a:ea typeface="宋体" charset="-122"/>
              </a:rPr>
              <a:t>V=5000)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70681" name="Line 25"/>
          <p:cNvSpPr>
            <a:spLocks noChangeShapeType="1"/>
          </p:cNvSpPr>
          <p:nvPr/>
        </p:nvSpPr>
        <p:spPr bwMode="auto">
          <a:xfrm flipH="1">
            <a:off x="2362200" y="3581400"/>
            <a:ext cx="611188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2098675" y="3787775"/>
            <a:ext cx="102235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>
                <a:ea typeface="宋体" charset="-122"/>
              </a:rPr>
              <a:t> cookie</a:t>
            </a:r>
          </a:p>
          <a:p>
            <a:pPr eaLnBrk="0" hangingPunct="0"/>
            <a:r>
              <a:rPr lang="en-US" altLang="zh-CN" sz="2000">
                <a:ea typeface="宋体" charset="-122"/>
              </a:rPr>
              <a:t>echoed</a:t>
            </a:r>
          </a:p>
        </p:txBody>
      </p:sp>
      <p:sp>
        <p:nvSpPr>
          <p:cNvPr id="70683" name="Line 27"/>
          <p:cNvSpPr>
            <a:spLocks noChangeShapeType="1"/>
          </p:cNvSpPr>
          <p:nvPr/>
        </p:nvSpPr>
        <p:spPr bwMode="auto">
          <a:xfrm rot="20700000" flipH="1">
            <a:off x="3063875" y="4702175"/>
            <a:ext cx="29305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 rot="20700000">
            <a:off x="3341688" y="4424363"/>
            <a:ext cx="17526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800" dirty="0">
                <a:ea typeface="宋体" charset="-122"/>
              </a:rPr>
              <a:t>COOKIE_ACK (</a:t>
            </a:r>
            <a:r>
              <a:rPr lang="en-US" altLang="zh-CN" sz="1800" dirty="0" smtClean="0">
                <a:ea typeface="宋体" charset="-122"/>
              </a:rPr>
              <a:t>V=1200)</a:t>
            </a:r>
            <a:endParaRPr lang="en-US" altLang="zh-CN" sz="1800" dirty="0">
              <a:ea typeface="宋体" charset="-122"/>
            </a:endParaRPr>
          </a:p>
        </p:txBody>
      </p:sp>
      <p:sp>
        <p:nvSpPr>
          <p:cNvPr id="70685" name="Line 29"/>
          <p:cNvSpPr>
            <a:spLocks noChangeShapeType="1"/>
          </p:cNvSpPr>
          <p:nvPr/>
        </p:nvSpPr>
        <p:spPr bwMode="auto">
          <a:xfrm flipH="1">
            <a:off x="2362200" y="5089525"/>
            <a:ext cx="611188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0686" name="Line 30"/>
          <p:cNvSpPr>
            <a:spLocks noChangeShapeType="1"/>
          </p:cNvSpPr>
          <p:nvPr/>
        </p:nvSpPr>
        <p:spPr bwMode="auto">
          <a:xfrm flipH="1">
            <a:off x="6103938" y="4319588"/>
            <a:ext cx="611187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0687" name="Rectangle 31"/>
          <p:cNvSpPr>
            <a:spLocks noChangeArrowheads="1"/>
          </p:cNvSpPr>
          <p:nvPr/>
        </p:nvSpPr>
        <p:spPr bwMode="auto">
          <a:xfrm>
            <a:off x="5956300" y="4978400"/>
            <a:ext cx="98266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>
                <a:ea typeface="宋体" charset="-122"/>
              </a:rPr>
              <a:t>estbl’d</a:t>
            </a:r>
          </a:p>
        </p:txBody>
      </p:sp>
      <p:sp>
        <p:nvSpPr>
          <p:cNvPr id="70689" name="Text Box 33"/>
          <p:cNvSpPr txBox="1">
            <a:spLocks noChangeArrowheads="1"/>
          </p:cNvSpPr>
          <p:nvPr/>
        </p:nvSpPr>
        <p:spPr bwMode="auto">
          <a:xfrm>
            <a:off x="7458075" y="6400800"/>
            <a:ext cx="1533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 dirty="0">
                <a:ea typeface="宋体" charset="-122"/>
                <a:hlinkClick r:id="rId3" action="ppaction://hlinksldjump"/>
              </a:rPr>
              <a:t>COOKIE ACK PDU</a:t>
            </a:r>
            <a:endParaRPr lang="en-US" altLang="zh-CN" sz="1600" dirty="0">
              <a:ea typeface="宋体" charset="-122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6629400" y="914400"/>
            <a:ext cx="2362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000" dirty="0">
                <a:ea typeface="宋体" charset="-122"/>
              </a:rPr>
              <a:t>V: verification tag</a:t>
            </a:r>
          </a:p>
          <a:p>
            <a:r>
              <a:rPr lang="en-US" altLang="zh-CN" sz="2000" dirty="0">
                <a:ea typeface="宋体" charset="-122"/>
              </a:rPr>
              <a:t>I: initiation </a:t>
            </a:r>
            <a:r>
              <a:rPr lang="en-US" altLang="zh-CN" sz="2000" dirty="0" smtClean="0">
                <a:ea typeface="宋体" charset="-122"/>
              </a:rPr>
              <a:t>tag</a:t>
            </a:r>
          </a:p>
          <a:p>
            <a:r>
              <a:rPr lang="en-US" altLang="zh-CN" sz="2000" dirty="0" smtClean="0">
                <a:ea typeface="宋体" charset="-122"/>
              </a:rPr>
              <a:t>R: </a:t>
            </a:r>
            <a:r>
              <a:rPr lang="en-US" altLang="zh-CN" sz="2000" dirty="0" err="1" smtClean="0">
                <a:ea typeface="宋体" charset="-122"/>
              </a:rPr>
              <a:t>rwnd</a:t>
            </a:r>
            <a:endParaRPr lang="en-US" altLang="zh-CN" sz="2000" dirty="0" smtClean="0">
              <a:ea typeface="宋体" charset="-122"/>
            </a:endParaRPr>
          </a:p>
          <a:p>
            <a:r>
              <a:rPr lang="en-US" altLang="zh-CN" sz="2000" dirty="0" smtClean="0">
                <a:ea typeface="宋体" charset="-122"/>
              </a:rPr>
              <a:t>IT: Init TSN</a:t>
            </a:r>
            <a:endParaRPr lang="en-US" altLang="zh-CN" sz="2000" dirty="0">
              <a:ea typeface="宋体" charset="-122"/>
            </a:endParaRP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 rot="20700000">
            <a:off x="3194874" y="2741020"/>
            <a:ext cx="3161084" cy="6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700" dirty="0">
                <a:ea typeface="宋体" charset="-122"/>
              </a:rPr>
              <a:t>INIT_ACK </a:t>
            </a:r>
            <a:r>
              <a:rPr lang="en-US" altLang="zh-CN" sz="1700" dirty="0" smtClean="0">
                <a:ea typeface="宋体" charset="-122"/>
              </a:rPr>
              <a:t>(V=1200)</a:t>
            </a:r>
            <a:endParaRPr lang="en-US" altLang="zh-CN" sz="1700" dirty="0">
              <a:ea typeface="宋体" charset="-122"/>
            </a:endParaRPr>
          </a:p>
          <a:p>
            <a:r>
              <a:rPr lang="en-US" altLang="zh-CN" sz="1700" dirty="0" smtClean="0">
                <a:ea typeface="宋体" charset="-122"/>
              </a:rPr>
              <a:t>(I=5000;R=2000; IT=1700)</a:t>
            </a:r>
            <a:endParaRPr lang="en-US" altLang="zh-CN" sz="1700" dirty="0">
              <a:ea typeface="宋体" charset="-122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 rot="900000">
            <a:off x="3051999" y="1968241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800" dirty="0">
                <a:ea typeface="宋体" charset="-122"/>
              </a:rPr>
              <a:t>INIT (V=0; </a:t>
            </a:r>
            <a:r>
              <a:rPr lang="en-US" altLang="zh-CN" sz="1800" dirty="0" smtClean="0">
                <a:ea typeface="宋体" charset="-122"/>
              </a:rPr>
              <a:t>I=1200)</a:t>
            </a:r>
          </a:p>
          <a:p>
            <a:r>
              <a:rPr lang="en-US" altLang="zh-CN" dirty="0" smtClean="0">
                <a:ea typeface="宋体" charset="-122"/>
              </a:rPr>
              <a:t>(R: 1000;IT:100)</a:t>
            </a:r>
            <a:endParaRPr lang="en-US" altLang="zh-CN" sz="1800" dirty="0">
              <a:ea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 smtClean="0"/>
              <a:t>Introduction</a:t>
            </a: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Services supported</a:t>
            </a:r>
          </a:p>
          <a:p>
            <a:endParaRPr lang="en-US" altLang="zh-CN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Packet format</a:t>
            </a:r>
          </a:p>
          <a:p>
            <a:endParaRPr lang="en-US" altLang="zh-CN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Association establishment, termination and abortion</a:t>
            </a:r>
          </a:p>
          <a:p>
            <a:endParaRPr lang="en-US" altLang="zh-CN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Flow control, Error control and congestion control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57200"/>
            <a:ext cx="4648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886200"/>
            <a:ext cx="53244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876800" y="304800"/>
            <a:ext cx="426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 smtClean="0">
                <a:solidFill>
                  <a:srgbClr val="FF0000"/>
                </a:solidFill>
              </a:rPr>
              <a:t>INIT chunk</a:t>
            </a:r>
          </a:p>
          <a:p>
            <a:r>
              <a:rPr lang="en-US" altLang="zh-CN" dirty="0" smtClean="0"/>
              <a:t>1.Initiation tag:  </a:t>
            </a:r>
            <a:r>
              <a:rPr lang="en-US" altLang="zh-CN" b="1" dirty="0" smtClean="0"/>
              <a:t>(</a:t>
            </a:r>
            <a:r>
              <a:rPr lang="en-US" altLang="zh-CN" dirty="0" smtClean="0"/>
              <a:t>0, 2</a:t>
            </a:r>
            <a:r>
              <a:rPr lang="en-US" altLang="zh-CN" baseline="30000" dirty="0" smtClean="0"/>
              <a:t>32</a:t>
            </a:r>
            <a:r>
              <a:rPr lang="en-US" altLang="zh-CN" dirty="0" smtClean="0"/>
              <a:t> − 1</a:t>
            </a:r>
            <a:r>
              <a:rPr lang="en-US" altLang="zh-CN" b="1" dirty="0" smtClean="0"/>
              <a:t>).</a:t>
            </a:r>
          </a:p>
          <a:p>
            <a:r>
              <a:rPr lang="en-US" altLang="zh-CN" dirty="0" smtClean="0"/>
              <a:t>2.Outbound stream: suggested number   of outgoing streams.</a:t>
            </a:r>
          </a:p>
          <a:p>
            <a:r>
              <a:rPr lang="en-US" altLang="zh-CN" dirty="0" smtClean="0"/>
              <a:t>3.Maximum inbound stream: maximum allowed number of incoming streams.</a:t>
            </a:r>
            <a:endParaRPr lang="zh-CN" alt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4382869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 smtClean="0">
                <a:solidFill>
                  <a:srgbClr val="FF0000"/>
                </a:solidFill>
              </a:rPr>
              <a:t>INIT ACK chunk</a:t>
            </a:r>
          </a:p>
          <a:p>
            <a:r>
              <a:rPr lang="en-US" altLang="zh-CN" dirty="0" smtClean="0"/>
              <a:t>1.State cookie. Talk this later.</a:t>
            </a:r>
            <a:endParaRPr lang="zh-CN" alt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29834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No other chunk can be carried in a packet that carries an INIT or INIT ACK chunk.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transfer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TCP</a:t>
            </a:r>
          </a:p>
          <a:p>
            <a:pPr lvl="1"/>
            <a:r>
              <a:rPr lang="en-US" altLang="zh-CN" dirty="0" smtClean="0"/>
              <a:t>Treat messages from app as a stream of bytes without recognizing any boundary.</a:t>
            </a:r>
          </a:p>
          <a:p>
            <a:pPr lvl="1"/>
            <a:r>
              <a:rPr lang="en-US" altLang="zh-CN" dirty="0" smtClean="0"/>
              <a:t> A segment can carry parts of several different messages.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SCTP</a:t>
            </a:r>
          </a:p>
          <a:p>
            <a:pPr lvl="1"/>
            <a:r>
              <a:rPr lang="en-US" altLang="zh-CN" dirty="0" smtClean="0"/>
              <a:t>Each message from app is inserted into a single DATA chunk unless it is fragmented.</a:t>
            </a:r>
          </a:p>
          <a:p>
            <a:pPr lvl="1"/>
            <a:r>
              <a:rPr lang="en-US" altLang="zh-CN" dirty="0" smtClean="0"/>
              <a:t>Only data chunks consume TSNs. Data chunks are the only chunks that are </a:t>
            </a:r>
            <a:r>
              <a:rPr lang="en-US" altLang="zh-CN" dirty="0" err="1" smtClean="0"/>
              <a:t>ACKed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382000" cy="960438"/>
          </a:xfrm>
        </p:spPr>
        <p:txBody>
          <a:bodyPr>
            <a:noAutofit/>
          </a:bodyPr>
          <a:lstStyle/>
          <a:p>
            <a:r>
              <a:rPr lang="en-US" altLang="zh-CN" sz="3700" dirty="0" smtClean="0"/>
              <a:t>Simple example for data transfer</a:t>
            </a:r>
            <a:endParaRPr lang="zh-CN" alt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953000"/>
            <a:ext cx="8458200" cy="1905000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a client sends four DATA chunks and receives two DATA chunks from the server.</a:t>
            </a:r>
          </a:p>
          <a:p>
            <a:r>
              <a:rPr lang="en-US" altLang="zh-CN" sz="2400" dirty="0" smtClean="0"/>
              <a:t>SCTP </a:t>
            </a:r>
            <a:r>
              <a:rPr lang="en-US" altLang="zh-CN" sz="2400" dirty="0" err="1" smtClean="0"/>
              <a:t>acks</a:t>
            </a:r>
            <a:r>
              <a:rPr lang="en-US" altLang="zh-CN" sz="2400" dirty="0" smtClean="0"/>
              <a:t> the last in-order TSN, not the next expected.</a:t>
            </a:r>
          </a:p>
          <a:p>
            <a:r>
              <a:rPr lang="en-US" altLang="zh-CN" sz="2400" dirty="0" smtClean="0"/>
              <a:t>Fragmentation?</a:t>
            </a:r>
            <a:r>
              <a:rPr lang="en-US" altLang="zh-CN" sz="2400" b="1" i="1" dirty="0" smtClean="0"/>
              <a:t> </a:t>
            </a:r>
            <a:r>
              <a:rPr lang="en-US" altLang="zh-CN" sz="2400" dirty="0" err="1" smtClean="0"/>
              <a:t>Multistream</a:t>
            </a:r>
            <a:r>
              <a:rPr lang="en-US" altLang="zh-CN" sz="2400" dirty="0" smtClean="0"/>
              <a:t> Delivery?</a:t>
            </a:r>
            <a:endParaRPr lang="zh-CN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671316"/>
            <a:ext cx="6248400" cy="428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762000"/>
          </a:xfrm>
        </p:spPr>
        <p:txBody>
          <a:bodyPr>
            <a:noAutofit/>
          </a:bodyPr>
          <a:lstStyle/>
          <a:p>
            <a:r>
              <a:rPr lang="en-US" altLang="zh-CN" sz="3500" dirty="0" smtClean="0"/>
              <a:t>Association termination and abortion</a:t>
            </a:r>
            <a:endParaRPr lang="zh-CN" altLang="en-US" sz="35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1"/>
            <a:ext cx="738012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572000"/>
            <a:ext cx="7734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 summary: TCP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SCTP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3581400" cy="4419600"/>
          </a:xfrm>
        </p:spPr>
        <p:txBody>
          <a:bodyPr>
            <a:noAutofit/>
          </a:bodyPr>
          <a:lstStyle/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r>
              <a:rPr lang="en-US" sz="1800" kern="0" dirty="0" smtClean="0">
                <a:latin typeface="Helvetica"/>
              </a:rPr>
              <a:t>Head-of-Line blocking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endParaRPr lang="en-US" sz="1800" kern="0" dirty="0" smtClean="0">
              <a:latin typeface="Helvetica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r>
              <a:rPr lang="en-US" sz="1800" kern="0" dirty="0" smtClean="0">
                <a:latin typeface="Helvetica"/>
              </a:rPr>
              <a:t>Strict ordering of data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endParaRPr lang="en-US" sz="1800" kern="0" dirty="0" smtClean="0">
              <a:latin typeface="Helvetica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r>
              <a:rPr lang="en-US" sz="1800" kern="0" dirty="0" smtClean="0">
                <a:latin typeface="Helvetica"/>
              </a:rPr>
              <a:t>Doesn’t preserve boundaries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endParaRPr lang="en-US" sz="1800" kern="0" dirty="0" smtClean="0">
              <a:latin typeface="Helvetica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r>
              <a:rPr lang="en-US" sz="1800" kern="0" dirty="0" smtClean="0">
                <a:latin typeface="Helvetica"/>
              </a:rPr>
              <a:t>Limited scope of TCP sockets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endParaRPr lang="en-US" sz="1800" kern="0" dirty="0" smtClean="0">
              <a:latin typeface="Helvetica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r>
              <a:rPr lang="en-US" sz="1800" kern="0" dirty="0" smtClean="0">
                <a:latin typeface="Helvetica"/>
              </a:rPr>
              <a:t>Vulnerable to SYN attacks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endParaRPr lang="en-US" sz="1800" kern="0" dirty="0" smtClean="0">
              <a:latin typeface="Helvetica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r>
              <a:rPr lang="en-US" altLang="zh-CN" sz="1800" kern="0" dirty="0" smtClean="0">
                <a:latin typeface="Helvetica"/>
              </a:rPr>
              <a:t>incarnation</a:t>
            </a:r>
            <a:r>
              <a:rPr lang="en-US" sz="1800" kern="0" dirty="0" smtClean="0">
                <a:latin typeface="Helvetica"/>
              </a:rPr>
              <a:t> </a:t>
            </a:r>
          </a:p>
          <a:p>
            <a:endParaRPr lang="en-US" altLang="zh-CN" sz="1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953000" y="1676400"/>
            <a:ext cx="41910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ct val="0"/>
              </a:spcAft>
              <a:buFont typeface="Times" pitchFamily="1" charset="0"/>
              <a:buChar char="•"/>
            </a:pPr>
            <a:r>
              <a:rPr lang="en-GB" kern="0" dirty="0" smtClean="0">
                <a:latin typeface="Helvetica"/>
              </a:rPr>
              <a:t>Multi streaming</a:t>
            </a:r>
          </a:p>
          <a:p>
            <a:pPr marL="342900" indent="-342900" fontAlgn="base">
              <a:spcAft>
                <a:spcPct val="0"/>
              </a:spcAft>
              <a:buFont typeface="Times" pitchFamily="1" charset="0"/>
              <a:buChar char="•"/>
            </a:pPr>
            <a:endParaRPr lang="en-GB" kern="0" dirty="0" smtClean="0">
              <a:latin typeface="Helvetica"/>
            </a:endParaRPr>
          </a:p>
          <a:p>
            <a:pPr marL="342900" lvl="0" indent="-342900" fontAlgn="base">
              <a:spcAft>
                <a:spcPct val="0"/>
              </a:spcAft>
              <a:buFont typeface="Times" pitchFamily="1" charset="0"/>
              <a:buChar char="•"/>
            </a:pPr>
            <a:r>
              <a:rPr lang="en-GB" kern="0" dirty="0" smtClean="0">
                <a:latin typeface="Helvetica"/>
              </a:rPr>
              <a:t>Unordered data</a:t>
            </a:r>
          </a:p>
          <a:p>
            <a:pPr marL="342900" lvl="0" indent="-342900" fontAlgn="base">
              <a:spcAft>
                <a:spcPct val="0"/>
              </a:spcAft>
              <a:buFont typeface="Times" pitchFamily="1" charset="0"/>
              <a:buChar char="•"/>
            </a:pPr>
            <a:endParaRPr lang="en-GB" kern="0" dirty="0" smtClean="0">
              <a:latin typeface="Helvetica"/>
            </a:endParaRPr>
          </a:p>
          <a:p>
            <a:pPr marL="342900" indent="-342900" fontAlgn="base">
              <a:spcAft>
                <a:spcPct val="0"/>
              </a:spcAft>
              <a:buFont typeface="Times" pitchFamily="1" charset="0"/>
              <a:buChar char="•"/>
            </a:pPr>
            <a:r>
              <a:rPr lang="en-GB" kern="0" dirty="0" smtClean="0">
                <a:latin typeface="Helvetica"/>
              </a:rPr>
              <a:t>Message framing</a:t>
            </a:r>
          </a:p>
          <a:p>
            <a:pPr marL="342900" lvl="0" indent="-342900" fontAlgn="base">
              <a:spcAft>
                <a:spcPct val="0"/>
              </a:spcAft>
              <a:buFont typeface="Times" pitchFamily="1" charset="0"/>
              <a:buChar char="•"/>
            </a:pPr>
            <a:endParaRPr lang="en-GB" kern="0" dirty="0" smtClean="0">
              <a:latin typeface="Helvetica"/>
            </a:endParaRPr>
          </a:p>
          <a:p>
            <a:pPr marL="342900" lvl="0" indent="-342900" fontAlgn="base">
              <a:spcAft>
                <a:spcPct val="0"/>
              </a:spcAft>
              <a:buFont typeface="Times" pitchFamily="1" charset="0"/>
              <a:buChar char="•"/>
            </a:pPr>
            <a:r>
              <a:rPr lang="en-GB" kern="0" dirty="0" smtClean="0">
                <a:latin typeface="Helvetica"/>
              </a:rPr>
              <a:t>Multi homing </a:t>
            </a:r>
          </a:p>
          <a:p>
            <a:pPr marL="342900" lvl="0" indent="-342900" fontAlgn="base">
              <a:spcAft>
                <a:spcPct val="0"/>
              </a:spcAft>
            </a:pPr>
            <a:endParaRPr lang="en-US" kern="0" dirty="0" smtClean="0">
              <a:latin typeface="Helvetica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r>
              <a:rPr lang="en-US" kern="0" dirty="0" smtClean="0">
                <a:latin typeface="Helvetica"/>
              </a:rPr>
              <a:t>Connection oriented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endParaRPr lang="en-US" kern="0" dirty="0" smtClean="0">
              <a:latin typeface="Helvetica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r>
              <a:rPr lang="en-GB" kern="0" dirty="0" smtClean="0">
                <a:latin typeface="Helvetica"/>
              </a:rPr>
              <a:t>Immune to denial of service attacks and incarnation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endParaRPr lang="en-GB" kern="0" dirty="0" smtClean="0">
              <a:latin typeface="Helvetica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r>
              <a:rPr lang="en-GB" kern="0" dirty="0" smtClean="0">
                <a:latin typeface="Helvetica"/>
              </a:rPr>
              <a:t>Immune to incarnation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Times" pitchFamily="1" charset="0"/>
              <a:buChar char="•"/>
              <a:defRPr/>
            </a:pPr>
            <a:endParaRPr lang="en-GB" sz="2200" kern="0" dirty="0" smtClean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7467600" cy="1143000"/>
          </a:xfrm>
        </p:spPr>
        <p:txBody>
          <a:bodyPr/>
          <a:lstStyle/>
          <a:p>
            <a:pPr algn="ctr"/>
            <a:r>
              <a:rPr lang="en-US" altLang="zh-CN" dirty="0" smtClean="0"/>
              <a:t>Thanks!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181600"/>
            <a:ext cx="7467600" cy="944563"/>
          </a:xfr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endParaRPr lang="en-US" altLang="zh-CN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Services supported</a:t>
            </a:r>
          </a:p>
          <a:p>
            <a:endParaRPr lang="en-US" altLang="zh-CN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SCTP packet format</a:t>
            </a:r>
          </a:p>
          <a:p>
            <a:endParaRPr lang="en-US" altLang="zh-CN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Association establishment, termination and abortion</a:t>
            </a:r>
          </a:p>
          <a:p>
            <a:endParaRPr lang="en-US" altLang="zh-CN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altLang="zh-CN" dirty="0" smtClean="0"/>
              <a:t>Flow control, Error control and congestion control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036638"/>
          </a:xfrm>
        </p:spPr>
        <p:txBody>
          <a:bodyPr/>
          <a:lstStyle/>
          <a:p>
            <a:r>
              <a:rPr lang="en-US" altLang="zh-CN" dirty="0" smtClean="0"/>
              <a:t>Flow control-receiver site</a:t>
            </a:r>
            <a:endParaRPr lang="zh-CN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038600"/>
            <a:ext cx="8229600" cy="2667000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When the receiver receives a data chunk,</a:t>
            </a:r>
          </a:p>
          <a:p>
            <a:pPr lvl="1"/>
            <a:r>
              <a:rPr lang="en-US" altLang="zh-CN" dirty="0" smtClean="0"/>
              <a:t>Stores data, update </a:t>
            </a:r>
            <a:r>
              <a:rPr lang="en-US" altLang="zh-CN" dirty="0" err="1" smtClean="0"/>
              <a:t>cumTSN</a:t>
            </a:r>
            <a:r>
              <a:rPr lang="en-US" altLang="zh-CN" dirty="0" smtClean="0"/>
              <a:t> and </a:t>
            </a:r>
            <a:r>
              <a:rPr lang="en-US" altLang="zh-CN" dirty="0" err="1" smtClean="0"/>
              <a:t>winSize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When above process reads a data chunk</a:t>
            </a:r>
            <a:r>
              <a:rPr lang="en-US" altLang="zh-CN" i="1" dirty="0" smtClean="0"/>
              <a:t>,</a:t>
            </a:r>
          </a:p>
          <a:p>
            <a:pPr lvl="1"/>
            <a:r>
              <a:rPr lang="en-US" altLang="zh-CN" i="1" dirty="0" smtClean="0"/>
              <a:t>Remove it from queue, update </a:t>
            </a:r>
            <a:r>
              <a:rPr lang="en-US" altLang="zh-CN" i="1" dirty="0" err="1" smtClean="0"/>
              <a:t>winSize</a:t>
            </a:r>
            <a:r>
              <a:rPr lang="en-US" altLang="zh-CN" i="1" dirty="0" smtClean="0"/>
              <a:t>.</a:t>
            </a:r>
          </a:p>
          <a:p>
            <a:r>
              <a:rPr lang="en-US" altLang="zh-CN" dirty="0" smtClean="0"/>
              <a:t>When the receiver decides to send a SACK,</a:t>
            </a:r>
          </a:p>
          <a:p>
            <a:pPr lvl="1"/>
            <a:r>
              <a:rPr lang="en-US" altLang="zh-CN" i="1" dirty="0" smtClean="0"/>
              <a:t>Checks the </a:t>
            </a:r>
            <a:r>
              <a:rPr lang="en-US" altLang="zh-CN" i="1" dirty="0" err="1" smtClean="0"/>
              <a:t>lastACK</a:t>
            </a:r>
            <a:r>
              <a:rPr lang="en-US" altLang="zh-CN" i="1" dirty="0" smtClean="0"/>
              <a:t>, if less than </a:t>
            </a:r>
            <a:r>
              <a:rPr lang="en-US" altLang="zh-CN" i="1" dirty="0" err="1" smtClean="0"/>
              <a:t>cumTSN</a:t>
            </a:r>
            <a:r>
              <a:rPr lang="en-US" altLang="zh-CN" i="1" dirty="0" smtClean="0"/>
              <a:t>, sends a SACK with </a:t>
            </a:r>
            <a:r>
              <a:rPr lang="en-US" altLang="zh-CN" i="1" dirty="0" err="1" smtClean="0"/>
              <a:t>cummulcative</a:t>
            </a:r>
            <a:r>
              <a:rPr lang="en-US" altLang="zh-CN" i="1" dirty="0" smtClean="0"/>
              <a:t> TSN equal to </a:t>
            </a:r>
            <a:r>
              <a:rPr lang="en-US" altLang="zh-CN" i="1" dirty="0" err="1" smtClean="0"/>
              <a:t>cumTSN</a:t>
            </a:r>
            <a:r>
              <a:rPr lang="en-US" altLang="zh-CN" i="1" dirty="0" smtClean="0"/>
              <a:t>, including value of </a:t>
            </a:r>
            <a:r>
              <a:rPr lang="en-US" altLang="zh-CN" i="1" dirty="0" err="1" smtClean="0"/>
              <a:t>rwnd</a:t>
            </a:r>
            <a:r>
              <a:rPr lang="en-US" altLang="zh-CN" i="1" dirty="0" smtClean="0"/>
              <a:t> as, value of </a:t>
            </a:r>
            <a:r>
              <a:rPr lang="en-US" altLang="zh-CN" i="1" dirty="0" err="1" smtClean="0"/>
              <a:t>winSize</a:t>
            </a:r>
            <a:r>
              <a:rPr lang="en-US" altLang="zh-CN" i="1" dirty="0" smtClean="0"/>
              <a:t>, and then update </a:t>
            </a:r>
            <a:r>
              <a:rPr lang="en-US" altLang="zh-CN" i="1" dirty="0" err="1" smtClean="0"/>
              <a:t>lastACK</a:t>
            </a:r>
            <a:r>
              <a:rPr lang="en-US" altLang="zh-CN" i="1" dirty="0" smtClean="0"/>
              <a:t>.</a:t>
            </a:r>
          </a:p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143000"/>
            <a:ext cx="61341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1000" y="2971800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 err="1" smtClean="0"/>
              <a:t>cumTSN</a:t>
            </a:r>
            <a:r>
              <a:rPr lang="en-US" altLang="zh-CN" i="1" dirty="0" smtClean="0"/>
              <a:t>: </a:t>
            </a:r>
            <a:r>
              <a:rPr lang="en-US" altLang="zh-CN" dirty="0" smtClean="0"/>
              <a:t>Last TSN received.</a:t>
            </a:r>
          </a:p>
          <a:p>
            <a:r>
              <a:rPr lang="en-US" altLang="zh-CN" i="1" dirty="0" err="1" smtClean="0"/>
              <a:t>winsize</a:t>
            </a:r>
            <a:r>
              <a:rPr lang="en-US" altLang="zh-CN" i="1" dirty="0" smtClean="0"/>
              <a:t>.: </a:t>
            </a:r>
            <a:r>
              <a:rPr lang="en-US" altLang="zh-CN" dirty="0" smtClean="0"/>
              <a:t>available buffer size.</a:t>
            </a:r>
          </a:p>
          <a:p>
            <a:r>
              <a:rPr lang="en-US" altLang="zh-CN" i="1" dirty="0" err="1" smtClean="0"/>
              <a:t>lastACK</a:t>
            </a:r>
            <a:r>
              <a:rPr lang="en-US" altLang="zh-CN" i="1" dirty="0" smtClean="0"/>
              <a:t>: </a:t>
            </a:r>
            <a:r>
              <a:rPr lang="en-US" altLang="zh-CN" dirty="0" smtClean="0"/>
              <a:t>the last accumulative acknowledgment.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Flow control-sender site</a:t>
            </a:r>
            <a:endParaRPr lang="zh-CN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4343400"/>
            <a:ext cx="8839200" cy="2667000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A chunk pointed to by </a:t>
            </a:r>
            <a:r>
              <a:rPr lang="en-US" altLang="zh-CN" dirty="0" err="1" smtClean="0"/>
              <a:t>curTSN</a:t>
            </a:r>
            <a:r>
              <a:rPr lang="en-US" altLang="zh-CN" dirty="0" smtClean="0"/>
              <a:t> can be sent if the size of the data is less than or equal to the quantity (</a:t>
            </a:r>
            <a:r>
              <a:rPr lang="en-US" altLang="zh-CN" dirty="0" err="1" smtClean="0"/>
              <a:t>rwnd</a:t>
            </a:r>
            <a:r>
              <a:rPr lang="en-US" altLang="zh-CN" dirty="0" smtClean="0"/>
              <a:t> − </a:t>
            </a:r>
            <a:r>
              <a:rPr lang="en-US" altLang="zh-CN" dirty="0" err="1" smtClean="0"/>
              <a:t>inTransit</a:t>
            </a:r>
            <a:r>
              <a:rPr lang="en-US" altLang="zh-CN" dirty="0" smtClean="0"/>
              <a:t>).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 After sending a chunk</a:t>
            </a:r>
            <a:r>
              <a:rPr lang="en-US" altLang="zh-CN" i="1" dirty="0" smtClean="0"/>
              <a:t>, update </a:t>
            </a:r>
            <a:r>
              <a:rPr lang="en-US" altLang="zh-CN" dirty="0" err="1" smtClean="0"/>
              <a:t>curTSN</a:t>
            </a:r>
            <a:r>
              <a:rPr lang="en-US" altLang="zh-CN" dirty="0" smtClean="0"/>
              <a:t> by 1, update </a:t>
            </a:r>
            <a:r>
              <a:rPr lang="en-US" altLang="zh-CN" dirty="0" err="1" smtClean="0"/>
              <a:t>inTransit</a:t>
            </a:r>
            <a:r>
              <a:rPr lang="en-US" altLang="zh-CN" dirty="0" smtClean="0"/>
              <a:t> by bytes</a:t>
            </a:r>
            <a:r>
              <a:rPr lang="en-US" altLang="zh-CN" i="1" dirty="0" smtClean="0"/>
              <a:t>.</a:t>
            </a:r>
          </a:p>
          <a:p>
            <a:endParaRPr lang="en-US" altLang="zh-CN" i="1" dirty="0" smtClean="0"/>
          </a:p>
          <a:p>
            <a:r>
              <a:rPr lang="en-US" altLang="zh-CN" dirty="0" smtClean="0"/>
              <a:t>When a SACK received, the chunks with a TSN less than or equal to the cumulative TSN in the SACK are removed and discarded. The value of </a:t>
            </a:r>
            <a:r>
              <a:rPr lang="en-US" altLang="zh-CN" dirty="0" err="1" smtClean="0"/>
              <a:t>inTransit</a:t>
            </a:r>
            <a:r>
              <a:rPr lang="en-US" altLang="zh-CN" dirty="0" smtClean="0"/>
              <a:t> is reduced by total bytes; the value of </a:t>
            </a:r>
            <a:r>
              <a:rPr lang="en-US" altLang="zh-CN" dirty="0" err="1" smtClean="0"/>
              <a:t>rwnd</a:t>
            </a:r>
            <a:r>
              <a:rPr lang="en-US" altLang="zh-CN" dirty="0" smtClean="0"/>
              <a:t> is updated by the value of the advertised window in the SACK.</a:t>
            </a:r>
          </a:p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1248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28600" y="31242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 err="1" smtClean="0"/>
              <a:t>cumTSN</a:t>
            </a:r>
            <a:r>
              <a:rPr lang="en-US" altLang="zh-CN" i="1" dirty="0" smtClean="0"/>
              <a:t>: </a:t>
            </a:r>
            <a:r>
              <a:rPr lang="en-US" altLang="zh-CN" dirty="0" smtClean="0"/>
              <a:t>the next chunk to be sent.</a:t>
            </a:r>
          </a:p>
          <a:p>
            <a:r>
              <a:rPr lang="en-US" altLang="zh-CN" i="1" dirty="0" err="1" smtClean="0"/>
              <a:t>rwnd</a:t>
            </a:r>
            <a:r>
              <a:rPr lang="en-US" altLang="zh-CN" i="1" dirty="0" smtClean="0"/>
              <a:t>.: </a:t>
            </a:r>
            <a:r>
              <a:rPr lang="en-US" altLang="zh-CN" dirty="0" smtClean="0"/>
              <a:t>the last value advertised by the receiver (in bytes).</a:t>
            </a:r>
          </a:p>
          <a:p>
            <a:r>
              <a:rPr lang="en-US" altLang="zh-CN" dirty="0" err="1" smtClean="0"/>
              <a:t>inTransit</a:t>
            </a:r>
            <a:r>
              <a:rPr lang="en-US" altLang="zh-CN" i="1" dirty="0" smtClean="0"/>
              <a:t>: </a:t>
            </a:r>
            <a:r>
              <a:rPr lang="en-US" altLang="zh-CN" dirty="0" smtClean="0"/>
              <a:t>the number of bytes in transit, bytes sent but not yet acknowledged..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315200" cy="944562"/>
          </a:xfrm>
        </p:spPr>
        <p:txBody>
          <a:bodyPr/>
          <a:lstStyle/>
          <a:p>
            <a:r>
              <a:rPr lang="en-US" altLang="zh-CN" dirty="0" smtClean="0"/>
              <a:t>Example for flow control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09700"/>
            <a:ext cx="7315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96200" cy="45259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UDP </a:t>
            </a:r>
          </a:p>
          <a:p>
            <a:pPr lvl="1"/>
            <a:r>
              <a:rPr lang="en-US" altLang="zh-CN" dirty="0" smtClean="0"/>
              <a:t>Pro: Message-oriented</a:t>
            </a:r>
          </a:p>
          <a:p>
            <a:pPr lvl="1"/>
            <a:r>
              <a:rPr lang="en-US" altLang="zh-CN" dirty="0" smtClean="0"/>
              <a:t>Con: Unreliable</a:t>
            </a:r>
          </a:p>
          <a:p>
            <a:pPr lvl="1">
              <a:buNone/>
            </a:pPr>
            <a:endParaRPr lang="en-US" altLang="zh-CN" dirty="0" smtClean="0"/>
          </a:p>
          <a:p>
            <a:r>
              <a:rPr lang="en-US" altLang="zh-CN" dirty="0" smtClean="0"/>
              <a:t>TCP </a:t>
            </a:r>
          </a:p>
          <a:p>
            <a:pPr lvl="1"/>
            <a:r>
              <a:rPr lang="en-US" altLang="zh-CN" dirty="0" smtClean="0"/>
              <a:t>Pro: Reliable with flow, congestion control</a:t>
            </a:r>
          </a:p>
          <a:p>
            <a:pPr lvl="1"/>
            <a:r>
              <a:rPr lang="en-US" altLang="zh-CN" dirty="0" smtClean="0"/>
              <a:t>Con: Byte-oriented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SCTP</a:t>
            </a:r>
          </a:p>
          <a:p>
            <a:pPr lvl="1"/>
            <a:r>
              <a:rPr lang="en-US" altLang="zh-CN" dirty="0" smtClean="0"/>
              <a:t>Combines the best features of UDP and TCP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60438"/>
          </a:xfrm>
        </p:spPr>
        <p:txBody>
          <a:bodyPr/>
          <a:lstStyle/>
          <a:p>
            <a:r>
              <a:rPr lang="en-US" altLang="zh-CN" dirty="0" smtClean="0"/>
              <a:t>Error control-receiver site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0"/>
            <a:ext cx="8534400" cy="838200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Leave space for missing chunks; discards duplicate messages but keep track of them for reports to the sender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8" y="938213"/>
            <a:ext cx="804862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60438"/>
          </a:xfrm>
        </p:spPr>
        <p:txBody>
          <a:bodyPr/>
          <a:lstStyle/>
          <a:p>
            <a:r>
              <a:rPr lang="en-US" altLang="zh-CN" dirty="0" smtClean="0"/>
              <a:t>Error control-sender site</a:t>
            </a:r>
            <a:endParaRPr lang="zh-CN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468" y="771728"/>
            <a:ext cx="783173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456"/>
            <a:ext cx="6705600" cy="639762"/>
          </a:xfrm>
        </p:spPr>
        <p:txBody>
          <a:bodyPr>
            <a:normAutofit fontScale="90000"/>
          </a:bodyPr>
          <a:lstStyle/>
          <a:p>
            <a:r>
              <a:rPr lang="en-US" altLang="zh-CN" sz="4000" dirty="0" smtClean="0"/>
              <a:t>Association Establishment</a:t>
            </a:r>
            <a:endParaRPr lang="zh-CN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4572000"/>
            <a:ext cx="8839200" cy="2133600"/>
          </a:xfrm>
        </p:spPr>
        <p:txBody>
          <a:bodyPr>
            <a:noAutofit/>
          </a:bodyPr>
          <a:lstStyle/>
          <a:p>
            <a:r>
              <a:rPr lang="en-US" altLang="zh-CN" sz="1700" dirty="0" smtClean="0"/>
              <a:t>INIT:  VT = 0;  Init tag= 1200; Init TSN = 100; </a:t>
            </a:r>
            <a:r>
              <a:rPr lang="en-US" altLang="zh-CN" sz="1700" dirty="0" err="1" smtClean="0"/>
              <a:t>rwnd</a:t>
            </a:r>
            <a:r>
              <a:rPr lang="en-US" altLang="zh-CN" sz="1700" dirty="0" smtClean="0"/>
              <a:t> = 1000.</a:t>
            </a:r>
          </a:p>
          <a:p>
            <a:r>
              <a:rPr lang="en-US" altLang="zh-CN" sz="1700" dirty="0" smtClean="0"/>
              <a:t>INIT ACK:  cookie defines the state of the server.</a:t>
            </a:r>
          </a:p>
          <a:p>
            <a:r>
              <a:rPr lang="en-US" altLang="zh-CN" sz="1700" dirty="0" smtClean="0"/>
              <a:t>COOKIE ECHO: without change, the cookie sent back.</a:t>
            </a:r>
          </a:p>
          <a:p>
            <a:endParaRPr lang="en-US" altLang="zh-CN" sz="1700" dirty="0" smtClean="0"/>
          </a:p>
          <a:p>
            <a:r>
              <a:rPr lang="en-US" altLang="zh-CN" sz="1700" dirty="0" smtClean="0"/>
              <a:t>No other chunk is allowed in a packet carrying an INIT or INIT ACK chunk. Packet carrying A COOKIE ECHO or a COOKIE ACK chunk can carry data chunks.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539" y="640408"/>
            <a:ext cx="8730061" cy="324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124329" y="3669268"/>
            <a:ext cx="2514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smtClean="0"/>
              <a:t>Four-way handshaking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79400"/>
            <a:ext cx="71628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Services supported</a:t>
            </a: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Packet format</a:t>
            </a:r>
          </a:p>
          <a:p>
            <a:endParaRPr lang="en-US" altLang="zh-CN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Association establishment, termination and abortion</a:t>
            </a:r>
          </a:p>
          <a:p>
            <a:endParaRPr lang="en-US" altLang="zh-CN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Flow control, error control and congestion control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SCTP supported services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Process to process communication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Full-duplex communication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Connection-oriented service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Reliable service</a:t>
            </a: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Multiple streams (new)</a:t>
            </a: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err="1" smtClean="0">
                <a:solidFill>
                  <a:srgbClr val="FF0000"/>
                </a:solidFill>
              </a:rPr>
              <a:t>Multihoming</a:t>
            </a:r>
            <a:r>
              <a:rPr lang="en-US" altLang="zh-CN" dirty="0" smtClean="0">
                <a:solidFill>
                  <a:srgbClr val="FF0000"/>
                </a:solidFill>
              </a:rPr>
              <a:t> (new)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Cloud"/>
          <p:cNvSpPr>
            <a:spLocks noChangeAspect="1" noEditPoints="1" noChangeArrowheads="1"/>
          </p:cNvSpPr>
          <p:nvPr/>
        </p:nvSpPr>
        <p:spPr bwMode="auto">
          <a:xfrm>
            <a:off x="2438400" y="3962400"/>
            <a:ext cx="4114800" cy="23590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3800">
                <a:solidFill>
                  <a:schemeClr val="bg1"/>
                </a:solidFill>
                <a:latin typeface="Arial" charset="0"/>
                <a:ea typeface="宋体" charset="-122"/>
              </a:rPr>
              <a:t> </a:t>
            </a:r>
          </a:p>
        </p:txBody>
      </p:sp>
      <p:sp>
        <p:nvSpPr>
          <p:cNvPr id="552963" name="AutoShape 3"/>
          <p:cNvSpPr>
            <a:spLocks noChangeArrowheads="1"/>
          </p:cNvSpPr>
          <p:nvPr/>
        </p:nvSpPr>
        <p:spPr bwMode="auto">
          <a:xfrm>
            <a:off x="2133600" y="4343400"/>
            <a:ext cx="4724400" cy="1524000"/>
          </a:xfrm>
          <a:prstGeom prst="leftRightArrow">
            <a:avLst>
              <a:gd name="adj1" fmla="val 50000"/>
              <a:gd name="adj2" fmla="val 62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2964" name="Text Box 4"/>
          <p:cNvSpPr txBox="1">
            <a:spLocks noChangeArrowheads="1"/>
          </p:cNvSpPr>
          <p:nvPr/>
        </p:nvSpPr>
        <p:spPr bwMode="auto">
          <a:xfrm>
            <a:off x="6172200" y="2209800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ea typeface="宋体" charset="-122"/>
              </a:rPr>
              <a:t>delivered to application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228600" y="3505200"/>
            <a:ext cx="28194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296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>
                <a:ea typeface="宋体" charset="-122"/>
              </a:rPr>
              <a:t>TCP single stream experiences HOL blocking</a:t>
            </a:r>
            <a:endParaRPr lang="en-US" altLang="zh-CN" sz="3200" dirty="0">
              <a:ea typeface="宋体" charset="-122"/>
            </a:endParaRPr>
          </a:p>
        </p:txBody>
      </p:sp>
      <p:pic>
        <p:nvPicPr>
          <p:cNvPr id="552967" name="Picture 7" descr="serv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" y="4495800"/>
            <a:ext cx="1600200" cy="1627188"/>
          </a:xfrm>
          <a:noFill/>
          <a:ln/>
        </p:spPr>
      </p:pic>
      <p:sp>
        <p:nvSpPr>
          <p:cNvPr id="552968" name="Text Box 8"/>
          <p:cNvSpPr txBox="1">
            <a:spLocks noChangeArrowheads="1"/>
          </p:cNvSpPr>
          <p:nvPr/>
        </p:nvSpPr>
        <p:spPr bwMode="auto">
          <a:xfrm>
            <a:off x="3352800" y="4191000"/>
            <a:ext cx="2273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ea typeface="宋体" charset="-122"/>
              </a:rPr>
              <a:t>retransmission</a:t>
            </a:r>
          </a:p>
        </p:txBody>
      </p:sp>
      <p:pic>
        <p:nvPicPr>
          <p:cNvPr id="552969" name="Picture 9" descr="cli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018338" y="5043488"/>
            <a:ext cx="1292225" cy="1054100"/>
          </a:xfrm>
          <a:noFill/>
          <a:ln/>
        </p:spPr>
      </p:pic>
      <p:sp>
        <p:nvSpPr>
          <p:cNvPr id="552970" name="Text Box 10"/>
          <p:cNvSpPr txBox="1">
            <a:spLocks noChangeArrowheads="1"/>
          </p:cNvSpPr>
          <p:nvPr/>
        </p:nvSpPr>
        <p:spPr bwMode="auto">
          <a:xfrm>
            <a:off x="6705600" y="3135868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ea typeface="宋体" charset="-122"/>
              </a:rPr>
              <a:t>receive buffer</a:t>
            </a:r>
          </a:p>
        </p:txBody>
      </p:sp>
      <p:sp>
        <p:nvSpPr>
          <p:cNvPr id="552971" name="Text Box 11"/>
          <p:cNvSpPr txBox="1">
            <a:spLocks noChangeArrowheads="1"/>
          </p:cNvSpPr>
          <p:nvPr/>
        </p:nvSpPr>
        <p:spPr bwMode="auto">
          <a:xfrm>
            <a:off x="323850" y="6176963"/>
            <a:ext cx="1443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>
                <a:ea typeface="宋体" charset="-122"/>
              </a:rPr>
              <a:t>Web server</a:t>
            </a:r>
          </a:p>
        </p:txBody>
      </p:sp>
      <p:sp>
        <p:nvSpPr>
          <p:cNvPr id="552972" name="Text Box 12"/>
          <p:cNvSpPr txBox="1">
            <a:spLocks noChangeArrowheads="1"/>
          </p:cNvSpPr>
          <p:nvPr/>
        </p:nvSpPr>
        <p:spPr bwMode="auto">
          <a:xfrm>
            <a:off x="7010400" y="6038850"/>
            <a:ext cx="134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>
                <a:ea typeface="宋体" charset="-122"/>
              </a:rPr>
              <a:t>Web client</a:t>
            </a:r>
          </a:p>
        </p:txBody>
      </p:sp>
      <p:sp>
        <p:nvSpPr>
          <p:cNvPr id="552973" name="AutoShape 13"/>
          <p:cNvSpPr>
            <a:spLocks noChangeArrowheads="1"/>
          </p:cNvSpPr>
          <p:nvPr/>
        </p:nvSpPr>
        <p:spPr bwMode="auto">
          <a:xfrm>
            <a:off x="7239000" y="2590800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52974" name="Picture 14" descr="fireworks-1,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838200"/>
            <a:ext cx="685800" cy="685800"/>
          </a:xfrm>
          <a:prstGeom prst="rect">
            <a:avLst/>
          </a:prstGeom>
          <a:noFill/>
        </p:spPr>
      </p:pic>
      <p:pic>
        <p:nvPicPr>
          <p:cNvPr id="552975" name="Picture 15" descr="fireworks-1,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524000"/>
            <a:ext cx="685800" cy="685800"/>
          </a:xfrm>
          <a:prstGeom prst="rect">
            <a:avLst/>
          </a:prstGeom>
          <a:noFill/>
        </p:spPr>
      </p:pic>
      <p:pic>
        <p:nvPicPr>
          <p:cNvPr id="552976" name="Picture 16" descr="fireworks-2,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838200"/>
            <a:ext cx="685800" cy="685800"/>
          </a:xfrm>
          <a:prstGeom prst="rect">
            <a:avLst/>
          </a:prstGeom>
          <a:noFill/>
        </p:spPr>
      </p:pic>
      <p:pic>
        <p:nvPicPr>
          <p:cNvPr id="552977" name="Picture 17" descr="fireworks-2,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1524000"/>
            <a:ext cx="685800" cy="685800"/>
          </a:xfrm>
          <a:prstGeom prst="rect">
            <a:avLst/>
          </a:prstGeom>
          <a:noFill/>
        </p:spPr>
      </p:pic>
      <p:pic>
        <p:nvPicPr>
          <p:cNvPr id="552978" name="Picture 18" descr="sealions-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00200" y="762000"/>
            <a:ext cx="685800" cy="685800"/>
          </a:xfrm>
          <a:prstGeom prst="rect">
            <a:avLst/>
          </a:prstGeom>
          <a:noFill/>
        </p:spPr>
      </p:pic>
      <p:pic>
        <p:nvPicPr>
          <p:cNvPr id="552979" name="Picture 19" descr="sealions-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0" y="762000"/>
            <a:ext cx="685800" cy="685800"/>
          </a:xfrm>
          <a:prstGeom prst="rect">
            <a:avLst/>
          </a:prstGeom>
          <a:noFill/>
        </p:spPr>
      </p:pic>
      <p:pic>
        <p:nvPicPr>
          <p:cNvPr id="552980" name="Picture 20" descr="windows-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00200" y="1524000"/>
            <a:ext cx="685800" cy="685800"/>
          </a:xfrm>
          <a:prstGeom prst="rect">
            <a:avLst/>
          </a:prstGeom>
          <a:noFill/>
        </p:spPr>
      </p:pic>
      <p:pic>
        <p:nvPicPr>
          <p:cNvPr id="552981" name="Picture 21" descr="windows-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0" y="1524000"/>
            <a:ext cx="685800" cy="685800"/>
          </a:xfrm>
          <a:prstGeom prst="rect">
            <a:avLst/>
          </a:prstGeom>
          <a:noFill/>
        </p:spPr>
      </p:pic>
      <p:pic>
        <p:nvPicPr>
          <p:cNvPr id="552982" name="Picture 22" descr="windows-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71800" y="1524000"/>
            <a:ext cx="682625" cy="685800"/>
          </a:xfrm>
          <a:prstGeom prst="rect">
            <a:avLst/>
          </a:prstGeom>
          <a:noFill/>
        </p:spPr>
      </p:pic>
      <p:pic>
        <p:nvPicPr>
          <p:cNvPr id="552983" name="Picture 23" descr="fireworks-1,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838200"/>
            <a:ext cx="685800" cy="685800"/>
          </a:xfrm>
          <a:prstGeom prst="rect">
            <a:avLst/>
          </a:prstGeom>
          <a:noFill/>
        </p:spPr>
      </p:pic>
      <p:pic>
        <p:nvPicPr>
          <p:cNvPr id="552984" name="Picture 24" descr="fireworks-1,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1524000"/>
            <a:ext cx="685800" cy="685800"/>
          </a:xfrm>
          <a:prstGeom prst="rect">
            <a:avLst/>
          </a:prstGeom>
          <a:noFill/>
        </p:spPr>
      </p:pic>
      <p:pic>
        <p:nvPicPr>
          <p:cNvPr id="552985" name="Picture 25" descr="fireworks-2,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838200"/>
            <a:ext cx="685800" cy="685800"/>
          </a:xfrm>
          <a:prstGeom prst="rect">
            <a:avLst/>
          </a:prstGeom>
          <a:noFill/>
        </p:spPr>
      </p:pic>
      <p:pic>
        <p:nvPicPr>
          <p:cNvPr id="552986" name="Picture 26" descr="fireworks-2,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1524000"/>
            <a:ext cx="685800" cy="685800"/>
          </a:xfrm>
          <a:prstGeom prst="rect">
            <a:avLst/>
          </a:prstGeom>
          <a:noFill/>
        </p:spPr>
      </p:pic>
      <p:pic>
        <p:nvPicPr>
          <p:cNvPr id="552987" name="Picture 27" descr="sealions-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34200" y="762000"/>
            <a:ext cx="685800" cy="685800"/>
          </a:xfrm>
          <a:prstGeom prst="rect">
            <a:avLst/>
          </a:prstGeom>
          <a:noFill/>
        </p:spPr>
      </p:pic>
      <p:pic>
        <p:nvPicPr>
          <p:cNvPr id="552988" name="Picture 28" descr="sealions-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0" y="762000"/>
            <a:ext cx="685800" cy="685800"/>
          </a:xfrm>
          <a:prstGeom prst="rect">
            <a:avLst/>
          </a:prstGeom>
          <a:noFill/>
        </p:spPr>
      </p:pic>
      <p:pic>
        <p:nvPicPr>
          <p:cNvPr id="552989" name="Picture 29" descr="windows-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34200" y="1524000"/>
            <a:ext cx="685800" cy="685800"/>
          </a:xfrm>
          <a:prstGeom prst="rect">
            <a:avLst/>
          </a:prstGeom>
          <a:noFill/>
        </p:spPr>
      </p:pic>
      <p:pic>
        <p:nvPicPr>
          <p:cNvPr id="552990" name="Picture 30" descr="windows-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00" y="1524000"/>
            <a:ext cx="685800" cy="685800"/>
          </a:xfrm>
          <a:prstGeom prst="rect">
            <a:avLst/>
          </a:prstGeom>
          <a:noFill/>
        </p:spPr>
      </p:pic>
      <p:pic>
        <p:nvPicPr>
          <p:cNvPr id="552991" name="Picture 31" descr="windows-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05800" y="1524000"/>
            <a:ext cx="684213" cy="685800"/>
          </a:xfrm>
          <a:prstGeom prst="rect">
            <a:avLst/>
          </a:prstGeom>
          <a:noFill/>
        </p:spPr>
      </p:pic>
      <p:pic>
        <p:nvPicPr>
          <p:cNvPr id="552992" name="Picture 32" descr="fireworks-1,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43200" y="3581400"/>
            <a:ext cx="228600" cy="228600"/>
          </a:xfrm>
          <a:prstGeom prst="rect">
            <a:avLst/>
          </a:prstGeom>
          <a:noFill/>
        </p:spPr>
      </p:pic>
      <p:pic>
        <p:nvPicPr>
          <p:cNvPr id="552993" name="Picture 33" descr="fireworks-1,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33600" y="3581400"/>
            <a:ext cx="228600" cy="228600"/>
          </a:xfrm>
          <a:prstGeom prst="rect">
            <a:avLst/>
          </a:prstGeom>
          <a:noFill/>
        </p:spPr>
      </p:pic>
      <p:pic>
        <p:nvPicPr>
          <p:cNvPr id="552994" name="Picture 34" descr="fireworks-2,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38400" y="3581400"/>
            <a:ext cx="228600" cy="228600"/>
          </a:xfrm>
          <a:prstGeom prst="rect">
            <a:avLst/>
          </a:prstGeom>
          <a:noFill/>
        </p:spPr>
      </p:pic>
      <p:pic>
        <p:nvPicPr>
          <p:cNvPr id="552995" name="Picture 35" descr="fireworks-2,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828800" y="3581400"/>
            <a:ext cx="228600" cy="228600"/>
          </a:xfrm>
          <a:prstGeom prst="rect">
            <a:avLst/>
          </a:prstGeom>
          <a:noFill/>
        </p:spPr>
      </p:pic>
      <p:pic>
        <p:nvPicPr>
          <p:cNvPr id="552996" name="Picture 36" descr="sealions-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24000" y="3581400"/>
            <a:ext cx="228600" cy="228600"/>
          </a:xfrm>
          <a:prstGeom prst="rect">
            <a:avLst/>
          </a:prstGeom>
          <a:noFill/>
        </p:spPr>
      </p:pic>
      <p:pic>
        <p:nvPicPr>
          <p:cNvPr id="552997" name="Picture 37" descr="sealions-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219200" y="3581400"/>
            <a:ext cx="228600" cy="228600"/>
          </a:xfrm>
          <a:prstGeom prst="rect">
            <a:avLst/>
          </a:prstGeom>
          <a:noFill/>
        </p:spPr>
      </p:pic>
      <p:pic>
        <p:nvPicPr>
          <p:cNvPr id="552998" name="Picture 38" descr="windows-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14400" y="3581400"/>
            <a:ext cx="228600" cy="228600"/>
          </a:xfrm>
          <a:prstGeom prst="rect">
            <a:avLst/>
          </a:prstGeom>
          <a:noFill/>
        </p:spPr>
      </p:pic>
      <p:pic>
        <p:nvPicPr>
          <p:cNvPr id="552999" name="Picture 39" descr="windows-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09600" y="3581400"/>
            <a:ext cx="228600" cy="228600"/>
          </a:xfrm>
          <a:prstGeom prst="rect">
            <a:avLst/>
          </a:prstGeom>
          <a:noFill/>
        </p:spPr>
      </p:pic>
      <p:pic>
        <p:nvPicPr>
          <p:cNvPr id="553000" name="Picture 40" descr="windows-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04800" y="3581400"/>
            <a:ext cx="227013" cy="228600"/>
          </a:xfrm>
          <a:prstGeom prst="rect">
            <a:avLst/>
          </a:prstGeom>
          <a:noFill/>
        </p:spPr>
      </p:pic>
      <p:sp>
        <p:nvSpPr>
          <p:cNvPr id="553001" name="Rectangle 41"/>
          <p:cNvSpPr>
            <a:spLocks noChangeArrowheads="1"/>
          </p:cNvSpPr>
          <p:nvPr/>
        </p:nvSpPr>
        <p:spPr bwMode="auto">
          <a:xfrm>
            <a:off x="6172200" y="3505200"/>
            <a:ext cx="28194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53002" name="Picture 42" descr="fireworks-1,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686800" y="3581400"/>
            <a:ext cx="228600" cy="228600"/>
          </a:xfrm>
          <a:prstGeom prst="rect">
            <a:avLst/>
          </a:prstGeom>
          <a:noFill/>
        </p:spPr>
      </p:pic>
      <p:pic>
        <p:nvPicPr>
          <p:cNvPr id="553003" name="Picture 43" descr="fireworks-1,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82000" y="3581400"/>
            <a:ext cx="228600" cy="228600"/>
          </a:xfrm>
          <a:prstGeom prst="rect">
            <a:avLst/>
          </a:prstGeom>
          <a:noFill/>
        </p:spPr>
      </p:pic>
      <p:pic>
        <p:nvPicPr>
          <p:cNvPr id="553004" name="Picture 44" descr="fireworks-2,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686800" y="3581400"/>
            <a:ext cx="228600" cy="228600"/>
          </a:xfrm>
          <a:prstGeom prst="rect">
            <a:avLst/>
          </a:prstGeom>
          <a:noFill/>
        </p:spPr>
      </p:pic>
      <p:pic>
        <p:nvPicPr>
          <p:cNvPr id="553005" name="Picture 45" descr="fireworks-2,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77200" y="3581400"/>
            <a:ext cx="228600" cy="228600"/>
          </a:xfrm>
          <a:prstGeom prst="rect">
            <a:avLst/>
          </a:prstGeom>
          <a:noFill/>
        </p:spPr>
      </p:pic>
      <p:pic>
        <p:nvPicPr>
          <p:cNvPr id="553006" name="Picture 46" descr="sealions-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772400" y="3581400"/>
            <a:ext cx="228600" cy="228600"/>
          </a:xfrm>
          <a:prstGeom prst="rect">
            <a:avLst/>
          </a:prstGeom>
          <a:noFill/>
        </p:spPr>
      </p:pic>
      <p:pic>
        <p:nvPicPr>
          <p:cNvPr id="553007" name="Picture 47" descr="sealions-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467600" y="3581400"/>
            <a:ext cx="228600" cy="228600"/>
          </a:xfrm>
          <a:prstGeom prst="rect">
            <a:avLst/>
          </a:prstGeom>
          <a:noFill/>
        </p:spPr>
      </p:pic>
      <p:pic>
        <p:nvPicPr>
          <p:cNvPr id="553008" name="Picture 48" descr="windows-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162800" y="3581400"/>
            <a:ext cx="228600" cy="228600"/>
          </a:xfrm>
          <a:prstGeom prst="rect">
            <a:avLst/>
          </a:prstGeom>
          <a:noFill/>
        </p:spPr>
      </p:pic>
      <p:pic>
        <p:nvPicPr>
          <p:cNvPr id="553009" name="Picture 49" descr="windows-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858000" y="3581400"/>
            <a:ext cx="228600" cy="228600"/>
          </a:xfrm>
          <a:prstGeom prst="rect">
            <a:avLst/>
          </a:prstGeom>
          <a:noFill/>
        </p:spPr>
      </p:pic>
      <p:pic>
        <p:nvPicPr>
          <p:cNvPr id="553010" name="Picture 50" descr="windows-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686800" y="3581400"/>
            <a:ext cx="227013" cy="228600"/>
          </a:xfrm>
          <a:prstGeom prst="rect">
            <a:avLst/>
          </a:prstGeom>
          <a:noFill/>
        </p:spPr>
      </p:pic>
      <p:pic>
        <p:nvPicPr>
          <p:cNvPr id="553011" name="Picture 51" descr="fireworks-1,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38400" y="3581400"/>
            <a:ext cx="228600" cy="228600"/>
          </a:xfrm>
          <a:prstGeom prst="rect">
            <a:avLst/>
          </a:prstGeom>
          <a:noFill/>
        </p:spPr>
      </p:pic>
      <p:pic>
        <p:nvPicPr>
          <p:cNvPr id="553012" name="Picture 52" descr="fireworks-2,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743200" y="3581400"/>
            <a:ext cx="228600" cy="228600"/>
          </a:xfrm>
          <a:prstGeom prst="rect">
            <a:avLst/>
          </a:prstGeom>
          <a:noFill/>
        </p:spPr>
      </p:pic>
      <p:pic>
        <p:nvPicPr>
          <p:cNvPr id="553013" name="Picture 53" descr="fireworks-2,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33600" y="3581400"/>
            <a:ext cx="228600" cy="228600"/>
          </a:xfrm>
          <a:prstGeom prst="rect">
            <a:avLst/>
          </a:prstGeom>
          <a:noFill/>
        </p:spPr>
      </p:pic>
      <p:pic>
        <p:nvPicPr>
          <p:cNvPr id="553014" name="Picture 54" descr="sealions-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828800" y="3581400"/>
            <a:ext cx="228600" cy="228600"/>
          </a:xfrm>
          <a:prstGeom prst="rect">
            <a:avLst/>
          </a:prstGeom>
          <a:noFill/>
        </p:spPr>
      </p:pic>
      <p:pic>
        <p:nvPicPr>
          <p:cNvPr id="553015" name="Picture 55" descr="sealions-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524000" y="3581400"/>
            <a:ext cx="228600" cy="228600"/>
          </a:xfrm>
          <a:prstGeom prst="rect">
            <a:avLst/>
          </a:prstGeom>
          <a:noFill/>
        </p:spPr>
      </p:pic>
      <p:pic>
        <p:nvPicPr>
          <p:cNvPr id="553016" name="Picture 56" descr="windows-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219200" y="3581400"/>
            <a:ext cx="228600" cy="228600"/>
          </a:xfrm>
          <a:prstGeom prst="rect">
            <a:avLst/>
          </a:prstGeom>
          <a:noFill/>
        </p:spPr>
      </p:pic>
      <p:pic>
        <p:nvPicPr>
          <p:cNvPr id="553017" name="Picture 57" descr="windows-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914400" y="3581400"/>
            <a:ext cx="228600" cy="228600"/>
          </a:xfrm>
          <a:prstGeom prst="rect">
            <a:avLst/>
          </a:prstGeom>
          <a:noFill/>
        </p:spPr>
      </p:pic>
      <p:pic>
        <p:nvPicPr>
          <p:cNvPr id="553018" name="Picture 58" descr="windows-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09600" y="3581400"/>
            <a:ext cx="227013" cy="228600"/>
          </a:xfrm>
          <a:prstGeom prst="rect">
            <a:avLst/>
          </a:prstGeom>
          <a:noFill/>
        </p:spPr>
      </p:pic>
      <p:pic>
        <p:nvPicPr>
          <p:cNvPr id="553019" name="Picture 59" descr="windows-3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743200" y="3581400"/>
            <a:ext cx="228600" cy="230188"/>
          </a:xfrm>
          <a:prstGeom prst="rect">
            <a:avLst/>
          </a:prstGeom>
          <a:noFill/>
        </p:spPr>
      </p:pic>
      <p:sp>
        <p:nvSpPr>
          <p:cNvPr id="553020" name="AutoShape 60"/>
          <p:cNvSpPr>
            <a:spLocks noChangeArrowheads="1"/>
          </p:cNvSpPr>
          <p:nvPr/>
        </p:nvSpPr>
        <p:spPr bwMode="auto">
          <a:xfrm>
            <a:off x="3962400" y="4572000"/>
            <a:ext cx="1219200" cy="1066800"/>
          </a:xfrm>
          <a:prstGeom prst="irregularSeal1">
            <a:avLst/>
          </a:prstGeom>
          <a:gradFill rotWithShape="1">
            <a:gsLst>
              <a:gs pos="0">
                <a:srgbClr val="A50021"/>
              </a:gs>
              <a:gs pos="50000">
                <a:srgbClr val="A50021">
                  <a:gamma/>
                  <a:shade val="46275"/>
                  <a:invGamma/>
                </a:srgbClr>
              </a:gs>
              <a:gs pos="100000">
                <a:srgbClr val="A5002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>
                <a:solidFill>
                  <a:schemeClr val="bg1"/>
                </a:solidFill>
                <a:ea typeface="宋体" charset="-122"/>
              </a:rPr>
              <a:t>loss</a:t>
            </a:r>
          </a:p>
        </p:txBody>
      </p:sp>
      <p:sp>
        <p:nvSpPr>
          <p:cNvPr id="553021" name="Line 61"/>
          <p:cNvSpPr>
            <a:spLocks noChangeShapeType="1"/>
          </p:cNvSpPr>
          <p:nvPr/>
        </p:nvSpPr>
        <p:spPr bwMode="auto">
          <a:xfrm flipV="1">
            <a:off x="1676400" y="2514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553022" name="Picture 62" descr="fireworks-1,2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828800" y="2362200"/>
            <a:ext cx="109538" cy="109538"/>
          </a:xfrm>
          <a:prstGeom prst="rect">
            <a:avLst/>
          </a:prstGeom>
          <a:noFill/>
        </p:spPr>
      </p:pic>
      <p:pic>
        <p:nvPicPr>
          <p:cNvPr id="553023" name="Picture 63" descr="fireworks-2,1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828800" y="2362200"/>
            <a:ext cx="109538" cy="109538"/>
          </a:xfrm>
          <a:prstGeom prst="rect">
            <a:avLst/>
          </a:prstGeom>
          <a:noFill/>
        </p:spPr>
      </p:pic>
      <p:pic>
        <p:nvPicPr>
          <p:cNvPr id="553024" name="Picture 64" descr="fireworks-2,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828800" y="2362200"/>
            <a:ext cx="109538" cy="109538"/>
          </a:xfrm>
          <a:prstGeom prst="rect">
            <a:avLst/>
          </a:prstGeom>
          <a:noFill/>
        </p:spPr>
      </p:pic>
      <p:pic>
        <p:nvPicPr>
          <p:cNvPr id="553025" name="Picture 65" descr="sealions-1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828800" y="2362200"/>
            <a:ext cx="109538" cy="109538"/>
          </a:xfrm>
          <a:prstGeom prst="rect">
            <a:avLst/>
          </a:prstGeom>
          <a:noFill/>
        </p:spPr>
      </p:pic>
      <p:pic>
        <p:nvPicPr>
          <p:cNvPr id="553026" name="Picture 66" descr="sealions-2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828800" y="2362200"/>
            <a:ext cx="109538" cy="109538"/>
          </a:xfrm>
          <a:prstGeom prst="rect">
            <a:avLst/>
          </a:prstGeom>
          <a:noFill/>
        </p:spPr>
      </p:pic>
      <p:pic>
        <p:nvPicPr>
          <p:cNvPr id="553027" name="Picture 67" descr="windows-1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828800" y="2362200"/>
            <a:ext cx="109538" cy="109538"/>
          </a:xfrm>
          <a:prstGeom prst="rect">
            <a:avLst/>
          </a:prstGeom>
          <a:noFill/>
        </p:spPr>
      </p:pic>
      <p:pic>
        <p:nvPicPr>
          <p:cNvPr id="553028" name="Picture 68" descr="windows-2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828800" y="2362200"/>
            <a:ext cx="109538" cy="109538"/>
          </a:xfrm>
          <a:prstGeom prst="rect">
            <a:avLst/>
          </a:prstGeom>
          <a:noFill/>
        </p:spPr>
      </p:pic>
      <p:pic>
        <p:nvPicPr>
          <p:cNvPr id="553029" name="Picture 69" descr="windows-3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1828800" y="2362200"/>
            <a:ext cx="109538" cy="109538"/>
          </a:xfrm>
          <a:prstGeom prst="rect">
            <a:avLst/>
          </a:prstGeom>
          <a:noFill/>
        </p:spPr>
      </p:pic>
      <p:pic>
        <p:nvPicPr>
          <p:cNvPr id="553030" name="Picture 70" descr="fireworks-1,1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1828800" y="2362200"/>
            <a:ext cx="109538" cy="109538"/>
          </a:xfrm>
          <a:prstGeom prst="rect">
            <a:avLst/>
          </a:prstGeom>
          <a:noFill/>
        </p:spPr>
      </p:pic>
      <p:sp>
        <p:nvSpPr>
          <p:cNvPr id="553031" name="Rectangle 71"/>
          <p:cNvSpPr>
            <a:spLocks noChangeArrowheads="1"/>
          </p:cNvSpPr>
          <p:nvPr/>
        </p:nvSpPr>
        <p:spPr bwMode="auto">
          <a:xfrm>
            <a:off x="1752600" y="3124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032" name="Rectangle 72"/>
          <p:cNvSpPr>
            <a:spLocks noChangeArrowheads="1"/>
          </p:cNvSpPr>
          <p:nvPr/>
        </p:nvSpPr>
        <p:spPr bwMode="auto">
          <a:xfrm>
            <a:off x="17526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033" name="Text Box 73"/>
          <p:cNvSpPr txBox="1">
            <a:spLocks noChangeArrowheads="1"/>
          </p:cNvSpPr>
          <p:nvPr/>
        </p:nvSpPr>
        <p:spPr bwMode="auto">
          <a:xfrm>
            <a:off x="381000" y="2209800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ea typeface="宋体" charset="-122"/>
              </a:rPr>
              <a:t>sent from application</a:t>
            </a:r>
          </a:p>
        </p:txBody>
      </p:sp>
      <p:sp>
        <p:nvSpPr>
          <p:cNvPr id="553034" name="Text Box 74"/>
          <p:cNvSpPr txBox="1">
            <a:spLocks noChangeArrowheads="1"/>
          </p:cNvSpPr>
          <p:nvPr/>
        </p:nvSpPr>
        <p:spPr bwMode="auto">
          <a:xfrm>
            <a:off x="304800" y="3048000"/>
            <a:ext cx="281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ea typeface="宋体" charset="-122"/>
              </a:rPr>
              <a:t>objects in send buffer</a:t>
            </a:r>
          </a:p>
        </p:txBody>
      </p:sp>
      <p:pic>
        <p:nvPicPr>
          <p:cNvPr id="553035" name="Picture 75" descr="fireworks-2,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86000" y="4994275"/>
            <a:ext cx="228600" cy="228600"/>
          </a:xfrm>
          <a:prstGeom prst="rect">
            <a:avLst/>
          </a:prstGeom>
          <a:noFill/>
        </p:spPr>
      </p:pic>
      <p:pic>
        <p:nvPicPr>
          <p:cNvPr id="553036" name="Picture 76" descr="sealions-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286000" y="4994275"/>
            <a:ext cx="228600" cy="228600"/>
          </a:xfrm>
          <a:prstGeom prst="rect">
            <a:avLst/>
          </a:prstGeom>
          <a:noFill/>
        </p:spPr>
      </p:pic>
      <p:pic>
        <p:nvPicPr>
          <p:cNvPr id="553037" name="Picture 77" descr="sealions-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286000" y="4994275"/>
            <a:ext cx="228600" cy="228600"/>
          </a:xfrm>
          <a:prstGeom prst="rect">
            <a:avLst/>
          </a:prstGeom>
          <a:noFill/>
        </p:spPr>
      </p:pic>
      <p:pic>
        <p:nvPicPr>
          <p:cNvPr id="553038" name="Picture 78" descr="windows-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286000" y="4994275"/>
            <a:ext cx="228600" cy="228600"/>
          </a:xfrm>
          <a:prstGeom prst="rect">
            <a:avLst/>
          </a:prstGeom>
          <a:noFill/>
        </p:spPr>
      </p:pic>
      <p:pic>
        <p:nvPicPr>
          <p:cNvPr id="553039" name="Picture 79" descr="windows-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286000" y="4994275"/>
            <a:ext cx="228600" cy="228600"/>
          </a:xfrm>
          <a:prstGeom prst="rect">
            <a:avLst/>
          </a:prstGeom>
          <a:noFill/>
        </p:spPr>
      </p:pic>
      <p:pic>
        <p:nvPicPr>
          <p:cNvPr id="553040" name="Picture 80" descr="windows-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286000" y="4994275"/>
            <a:ext cx="227013" cy="228600"/>
          </a:xfrm>
          <a:prstGeom prst="rect">
            <a:avLst/>
          </a:prstGeom>
          <a:noFill/>
        </p:spPr>
      </p:pic>
      <p:pic>
        <p:nvPicPr>
          <p:cNvPr id="553041" name="Picture 81" descr="fireworks-2,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6000" y="4994275"/>
            <a:ext cx="228600" cy="228600"/>
          </a:xfrm>
          <a:prstGeom prst="rect">
            <a:avLst/>
          </a:prstGeom>
          <a:noFill/>
        </p:spPr>
      </p:pic>
      <p:pic>
        <p:nvPicPr>
          <p:cNvPr id="553042" name="Picture 82" descr="fireworks-1,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86000" y="4994275"/>
            <a:ext cx="228600" cy="228600"/>
          </a:xfrm>
          <a:prstGeom prst="rect">
            <a:avLst/>
          </a:prstGeom>
          <a:noFill/>
        </p:spPr>
      </p:pic>
      <p:pic>
        <p:nvPicPr>
          <p:cNvPr id="553043" name="Picture 83" descr="fireworks-1,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0" y="4994275"/>
            <a:ext cx="228600" cy="228600"/>
          </a:xfrm>
          <a:prstGeom prst="rect">
            <a:avLst/>
          </a:prstGeom>
          <a:noFill/>
        </p:spPr>
      </p:pic>
      <p:pic>
        <p:nvPicPr>
          <p:cNvPr id="553044" name="Picture 84" descr="fireworks-2,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6000" y="4994275"/>
            <a:ext cx="228600" cy="228600"/>
          </a:xfrm>
          <a:prstGeom prst="rect">
            <a:avLst/>
          </a:prstGeom>
          <a:noFill/>
        </p:spPr>
      </p:pic>
      <p:sp>
        <p:nvSpPr>
          <p:cNvPr id="553045" name="AutoShape 85"/>
          <p:cNvSpPr>
            <a:spLocks noChangeArrowheads="1"/>
          </p:cNvSpPr>
          <p:nvPr/>
        </p:nvSpPr>
        <p:spPr bwMode="auto">
          <a:xfrm>
            <a:off x="3048000" y="2286000"/>
            <a:ext cx="2743200" cy="990600"/>
          </a:xfrm>
          <a:prstGeom prst="wedgeEllipseCallout">
            <a:avLst>
              <a:gd name="adj1" fmla="val 159259"/>
              <a:gd name="adj2" fmla="val 9006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</a:rPr>
              <a:t>Head Of Line </a:t>
            </a:r>
            <a:r>
              <a:rPr lang="en-US" altLang="zh-CN" sz="2000" dirty="0">
                <a:solidFill>
                  <a:srgbClr val="FF0000"/>
                </a:solidFill>
                <a:ea typeface="宋体" charset="-122"/>
              </a:rPr>
              <a:t>blocking!</a:t>
            </a:r>
          </a:p>
        </p:txBody>
      </p:sp>
      <p:sp>
        <p:nvSpPr>
          <p:cNvPr id="553046" name="Text Box 86"/>
          <p:cNvSpPr txBox="1">
            <a:spLocks noChangeArrowheads="1"/>
          </p:cNvSpPr>
          <p:nvPr/>
        </p:nvSpPr>
        <p:spPr bwMode="auto">
          <a:xfrm>
            <a:off x="3429000" y="5562600"/>
            <a:ext cx="1795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>
                <a:ea typeface="宋体" charset="-122"/>
              </a:rPr>
              <a:t>TCP connection</a:t>
            </a:r>
          </a:p>
        </p:txBody>
      </p:sp>
    </p:spTree>
    <p:custDataLst>
      <p:tags r:id="rId1"/>
    </p:custDataLst>
  </p:cSld>
  <p:clrMapOvr>
    <a:masterClrMapping/>
  </p:clrMapOvr>
  <p:transition advTm="1247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3.88889E-6 0.1254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53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77778E-6 4.07407E-6 L -2.77778E-6 0.1254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553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.55556E-7 4.07407E-6 L 5.55556E-7 0.1254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553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88889E-6 4.07407E-6 L 3.88889E-6 0.1254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53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.55556E-7 -2.59259E-6 L 5.55556E-7 0.1254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553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6 1.85185E-6 L -2.77778E-6 0.1254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553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77778E-6 2.96296E-6 L -2.77778E-6 0.1254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53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2.77778E-6 2.96296E-6 L -2.77778E-6 0.1254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553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77778E-6 2.96296E-6 L -2.77778E-6 0.12546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553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45417 3.33333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53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23385 -1.11111E-6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553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45417 4.44444E-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53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45417 1.11111E-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53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45417 -3.33333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53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45417 2.22222E-6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553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45417 -2.22222E-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553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45417 -3.33333E-6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553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45417 -1.11111E-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53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0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0.45434 1.11111E-6 " pathEditMode="relative" rAng="0" ptsTypes="AA">
                                      <p:cBhvr>
                                        <p:cTn id="270" dur="2000" fill="hold"/>
                                        <p:tgtEl>
                                          <p:spTgt spid="553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8" grpId="0"/>
      <p:bldP spid="552968" grpId="1"/>
      <p:bldP spid="553020" grpId="0" animBg="1"/>
      <p:bldP spid="553020" grpId="1" animBg="1"/>
      <p:bldP spid="553045" grpId="0" animBg="1"/>
      <p:bldP spid="55304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Cloud"/>
          <p:cNvSpPr>
            <a:spLocks noChangeAspect="1" noEditPoints="1" noChangeArrowheads="1"/>
          </p:cNvSpPr>
          <p:nvPr/>
        </p:nvSpPr>
        <p:spPr bwMode="auto">
          <a:xfrm>
            <a:off x="2438400" y="3810000"/>
            <a:ext cx="4267200" cy="2819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3800">
                <a:solidFill>
                  <a:schemeClr val="bg1"/>
                </a:solidFill>
                <a:latin typeface="Arial" charset="0"/>
                <a:ea typeface="宋体" charset="-122"/>
              </a:rPr>
              <a:t> </a:t>
            </a:r>
          </a:p>
        </p:txBody>
      </p:sp>
      <p:sp>
        <p:nvSpPr>
          <p:cNvPr id="510979" name="AutoShape 3"/>
          <p:cNvSpPr>
            <a:spLocks noChangeArrowheads="1"/>
          </p:cNvSpPr>
          <p:nvPr/>
        </p:nvSpPr>
        <p:spPr bwMode="auto">
          <a:xfrm>
            <a:off x="2209800" y="4038600"/>
            <a:ext cx="4724400" cy="2286000"/>
          </a:xfrm>
          <a:prstGeom prst="leftRightArrow">
            <a:avLst>
              <a:gd name="adj1" fmla="val 54444"/>
              <a:gd name="adj2" fmla="val 41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 sz="1400"/>
          </a:p>
        </p:txBody>
      </p:sp>
      <p:sp>
        <p:nvSpPr>
          <p:cNvPr id="510986" name="Text Box 10"/>
          <p:cNvSpPr txBox="1">
            <a:spLocks noChangeArrowheads="1"/>
          </p:cNvSpPr>
          <p:nvPr/>
        </p:nvSpPr>
        <p:spPr bwMode="auto">
          <a:xfrm>
            <a:off x="1981200" y="4527550"/>
            <a:ext cx="963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400" b="1">
                <a:ea typeface="宋体" charset="-122"/>
              </a:rPr>
              <a:t>stream 1</a:t>
            </a:r>
          </a:p>
        </p:txBody>
      </p:sp>
      <p:sp>
        <p:nvSpPr>
          <p:cNvPr id="510988" name="Text Box 12"/>
          <p:cNvSpPr txBox="1">
            <a:spLocks noChangeArrowheads="1"/>
          </p:cNvSpPr>
          <p:nvPr/>
        </p:nvSpPr>
        <p:spPr bwMode="auto">
          <a:xfrm>
            <a:off x="1981200" y="4908550"/>
            <a:ext cx="963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400" b="1">
                <a:ea typeface="宋体" charset="-122"/>
              </a:rPr>
              <a:t>stream 2</a:t>
            </a:r>
          </a:p>
        </p:txBody>
      </p:sp>
      <p:sp>
        <p:nvSpPr>
          <p:cNvPr id="510991" name="Text Box 15"/>
          <p:cNvSpPr txBox="1">
            <a:spLocks noChangeArrowheads="1"/>
          </p:cNvSpPr>
          <p:nvPr/>
        </p:nvSpPr>
        <p:spPr bwMode="auto">
          <a:xfrm>
            <a:off x="1981200" y="5289550"/>
            <a:ext cx="963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400" b="1">
                <a:ea typeface="宋体" charset="-122"/>
              </a:rPr>
              <a:t>stream 3</a:t>
            </a:r>
          </a:p>
        </p:txBody>
      </p:sp>
      <p:sp>
        <p:nvSpPr>
          <p:cNvPr id="511005" name="Text Box 29"/>
          <p:cNvSpPr txBox="1">
            <a:spLocks noChangeArrowheads="1"/>
          </p:cNvSpPr>
          <p:nvPr/>
        </p:nvSpPr>
        <p:spPr bwMode="auto">
          <a:xfrm>
            <a:off x="6172200" y="2057400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ea typeface="宋体" charset="-122"/>
              </a:rPr>
              <a:t>delivered to application</a:t>
            </a:r>
          </a:p>
        </p:txBody>
      </p:sp>
      <p:sp>
        <p:nvSpPr>
          <p:cNvPr id="511006" name="Rectangle 30"/>
          <p:cNvSpPr>
            <a:spLocks noChangeArrowheads="1"/>
          </p:cNvSpPr>
          <p:nvPr/>
        </p:nvSpPr>
        <p:spPr bwMode="auto">
          <a:xfrm>
            <a:off x="228600" y="3346450"/>
            <a:ext cx="28194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1008" name="Rectangle 3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763000" cy="533400"/>
          </a:xfrm>
        </p:spPr>
        <p:txBody>
          <a:bodyPr>
            <a:normAutofit fontScale="90000"/>
          </a:bodyPr>
          <a:lstStyle/>
          <a:p>
            <a:r>
              <a:rPr lang="en-US" altLang="zh-CN" sz="3200" dirty="0">
                <a:ea typeface="宋体" charset="-122"/>
              </a:rPr>
              <a:t>SCTP </a:t>
            </a:r>
            <a:r>
              <a:rPr lang="en-US" altLang="zh-CN" sz="3200" dirty="0" err="1" smtClean="0">
                <a:ea typeface="宋体" charset="-122"/>
              </a:rPr>
              <a:t>Multistreaming</a:t>
            </a:r>
            <a:r>
              <a:rPr lang="en-US" altLang="zh-CN" sz="3200" dirty="0" smtClean="0">
                <a:ea typeface="宋体" charset="-122"/>
              </a:rPr>
              <a:t> reduces HOL blocking</a:t>
            </a:r>
            <a:endParaRPr lang="en-US" altLang="zh-CN" sz="3200" dirty="0">
              <a:ea typeface="宋体" charset="-122"/>
            </a:endParaRPr>
          </a:p>
        </p:txBody>
      </p:sp>
      <p:pic>
        <p:nvPicPr>
          <p:cNvPr id="511009" name="Picture 33" descr="serv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4343400"/>
            <a:ext cx="1600200" cy="1627188"/>
          </a:xfrm>
          <a:noFill/>
          <a:ln/>
        </p:spPr>
      </p:pic>
      <p:sp>
        <p:nvSpPr>
          <p:cNvPr id="511010" name="Text Box 34"/>
          <p:cNvSpPr txBox="1">
            <a:spLocks noChangeArrowheads="1"/>
          </p:cNvSpPr>
          <p:nvPr/>
        </p:nvSpPr>
        <p:spPr bwMode="auto">
          <a:xfrm>
            <a:off x="3505200" y="4114800"/>
            <a:ext cx="2273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ea typeface="宋体" charset="-122"/>
              </a:rPr>
              <a:t>retransmission</a:t>
            </a:r>
          </a:p>
        </p:txBody>
      </p:sp>
      <p:pic>
        <p:nvPicPr>
          <p:cNvPr id="511011" name="Picture 35" descr="cli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239000" y="4876800"/>
            <a:ext cx="1292225" cy="1054100"/>
          </a:xfrm>
          <a:noFill/>
          <a:ln/>
        </p:spPr>
      </p:pic>
      <p:sp>
        <p:nvSpPr>
          <p:cNvPr id="511012" name="Text Box 36"/>
          <p:cNvSpPr txBox="1">
            <a:spLocks noChangeArrowheads="1"/>
          </p:cNvSpPr>
          <p:nvPr/>
        </p:nvSpPr>
        <p:spPr bwMode="auto">
          <a:xfrm>
            <a:off x="6705600" y="297180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ea typeface="宋体" charset="-122"/>
              </a:rPr>
              <a:t>receive buffer</a:t>
            </a:r>
          </a:p>
        </p:txBody>
      </p:sp>
      <p:sp>
        <p:nvSpPr>
          <p:cNvPr id="511013" name="Text Box 37"/>
          <p:cNvSpPr txBox="1">
            <a:spLocks noChangeArrowheads="1"/>
          </p:cNvSpPr>
          <p:nvPr/>
        </p:nvSpPr>
        <p:spPr bwMode="auto">
          <a:xfrm>
            <a:off x="323850" y="6024563"/>
            <a:ext cx="1443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>
                <a:ea typeface="宋体" charset="-122"/>
              </a:rPr>
              <a:t>Web server</a:t>
            </a:r>
          </a:p>
        </p:txBody>
      </p:sp>
      <p:sp>
        <p:nvSpPr>
          <p:cNvPr id="511014" name="Text Box 38"/>
          <p:cNvSpPr txBox="1">
            <a:spLocks noChangeArrowheads="1"/>
          </p:cNvSpPr>
          <p:nvPr/>
        </p:nvSpPr>
        <p:spPr bwMode="auto">
          <a:xfrm>
            <a:off x="7086600" y="5943600"/>
            <a:ext cx="134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>
                <a:ea typeface="宋体" charset="-122"/>
              </a:rPr>
              <a:t>Web client</a:t>
            </a:r>
          </a:p>
        </p:txBody>
      </p:sp>
      <p:sp>
        <p:nvSpPr>
          <p:cNvPr id="511015" name="AutoShape 39"/>
          <p:cNvSpPr>
            <a:spLocks noChangeArrowheads="1"/>
          </p:cNvSpPr>
          <p:nvPr/>
        </p:nvSpPr>
        <p:spPr bwMode="auto">
          <a:xfrm>
            <a:off x="7391400" y="2438400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1110" name="Text Box 134"/>
          <p:cNvSpPr txBox="1">
            <a:spLocks noChangeArrowheads="1"/>
          </p:cNvSpPr>
          <p:nvPr/>
        </p:nvSpPr>
        <p:spPr bwMode="auto">
          <a:xfrm>
            <a:off x="3505200" y="5791200"/>
            <a:ext cx="1993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>
                <a:ea typeface="宋体" charset="-122"/>
              </a:rPr>
              <a:t>SCTP association</a:t>
            </a:r>
          </a:p>
        </p:txBody>
      </p:sp>
      <p:pic>
        <p:nvPicPr>
          <p:cNvPr id="511129" name="Picture 153" descr="fireworks-1,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85800"/>
            <a:ext cx="685800" cy="685800"/>
          </a:xfrm>
          <a:prstGeom prst="rect">
            <a:avLst/>
          </a:prstGeom>
          <a:noFill/>
        </p:spPr>
      </p:pic>
      <p:pic>
        <p:nvPicPr>
          <p:cNvPr id="511130" name="Picture 154" descr="fireworks-1,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371600"/>
            <a:ext cx="685800" cy="685800"/>
          </a:xfrm>
          <a:prstGeom prst="rect">
            <a:avLst/>
          </a:prstGeom>
          <a:noFill/>
        </p:spPr>
      </p:pic>
      <p:pic>
        <p:nvPicPr>
          <p:cNvPr id="511131" name="Picture 155" descr="fireworks-2,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685800"/>
            <a:ext cx="685800" cy="685800"/>
          </a:xfrm>
          <a:prstGeom prst="rect">
            <a:avLst/>
          </a:prstGeom>
          <a:noFill/>
        </p:spPr>
      </p:pic>
      <p:pic>
        <p:nvPicPr>
          <p:cNvPr id="511132" name="Picture 156" descr="fireworks-2,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1371600"/>
            <a:ext cx="685800" cy="685800"/>
          </a:xfrm>
          <a:prstGeom prst="rect">
            <a:avLst/>
          </a:prstGeom>
          <a:noFill/>
        </p:spPr>
      </p:pic>
      <p:pic>
        <p:nvPicPr>
          <p:cNvPr id="511133" name="Picture 157" descr="sealions-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00200" y="609600"/>
            <a:ext cx="685800" cy="685800"/>
          </a:xfrm>
          <a:prstGeom prst="rect">
            <a:avLst/>
          </a:prstGeom>
          <a:noFill/>
        </p:spPr>
      </p:pic>
      <p:pic>
        <p:nvPicPr>
          <p:cNvPr id="511134" name="Picture 158" descr="sealions-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609600"/>
            <a:ext cx="685800" cy="685800"/>
          </a:xfrm>
          <a:prstGeom prst="rect">
            <a:avLst/>
          </a:prstGeom>
          <a:noFill/>
        </p:spPr>
      </p:pic>
      <p:pic>
        <p:nvPicPr>
          <p:cNvPr id="511135" name="Picture 159" descr="windows-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00200" y="1371600"/>
            <a:ext cx="685800" cy="685800"/>
          </a:xfrm>
          <a:prstGeom prst="rect">
            <a:avLst/>
          </a:prstGeom>
          <a:noFill/>
        </p:spPr>
      </p:pic>
      <p:pic>
        <p:nvPicPr>
          <p:cNvPr id="511136" name="Picture 160" descr="windows-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0" y="1371600"/>
            <a:ext cx="685800" cy="685800"/>
          </a:xfrm>
          <a:prstGeom prst="rect">
            <a:avLst/>
          </a:prstGeom>
          <a:noFill/>
        </p:spPr>
      </p:pic>
      <p:pic>
        <p:nvPicPr>
          <p:cNvPr id="511137" name="Picture 161" descr="windows-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71800" y="1371600"/>
            <a:ext cx="682625" cy="685800"/>
          </a:xfrm>
          <a:prstGeom prst="rect">
            <a:avLst/>
          </a:prstGeom>
          <a:noFill/>
        </p:spPr>
      </p:pic>
      <p:pic>
        <p:nvPicPr>
          <p:cNvPr id="511147" name="Picture 171" descr="fireworks-1,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685800"/>
            <a:ext cx="685800" cy="685800"/>
          </a:xfrm>
          <a:prstGeom prst="rect">
            <a:avLst/>
          </a:prstGeom>
          <a:noFill/>
        </p:spPr>
      </p:pic>
      <p:pic>
        <p:nvPicPr>
          <p:cNvPr id="511148" name="Picture 172" descr="fireworks-1,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371600"/>
            <a:ext cx="685800" cy="685800"/>
          </a:xfrm>
          <a:prstGeom prst="rect">
            <a:avLst/>
          </a:prstGeom>
          <a:noFill/>
        </p:spPr>
      </p:pic>
      <p:pic>
        <p:nvPicPr>
          <p:cNvPr id="511149" name="Picture 173" descr="fireworks-2,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685800"/>
            <a:ext cx="685800" cy="685800"/>
          </a:xfrm>
          <a:prstGeom prst="rect">
            <a:avLst/>
          </a:prstGeom>
          <a:noFill/>
        </p:spPr>
      </p:pic>
      <p:pic>
        <p:nvPicPr>
          <p:cNvPr id="511150" name="Picture 174" descr="fireworks-2,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1371600"/>
            <a:ext cx="685800" cy="685800"/>
          </a:xfrm>
          <a:prstGeom prst="rect">
            <a:avLst/>
          </a:prstGeom>
          <a:noFill/>
        </p:spPr>
      </p:pic>
      <p:pic>
        <p:nvPicPr>
          <p:cNvPr id="511151" name="Picture 175" descr="sealions-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609600"/>
            <a:ext cx="685800" cy="685800"/>
          </a:xfrm>
          <a:prstGeom prst="rect">
            <a:avLst/>
          </a:prstGeom>
          <a:noFill/>
        </p:spPr>
      </p:pic>
      <p:pic>
        <p:nvPicPr>
          <p:cNvPr id="511152" name="Picture 176" descr="sealions-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0" y="609600"/>
            <a:ext cx="685800" cy="685800"/>
          </a:xfrm>
          <a:prstGeom prst="rect">
            <a:avLst/>
          </a:prstGeom>
          <a:noFill/>
        </p:spPr>
      </p:pic>
      <p:pic>
        <p:nvPicPr>
          <p:cNvPr id="511153" name="Picture 177" descr="windows-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34200" y="1371600"/>
            <a:ext cx="685800" cy="685800"/>
          </a:xfrm>
          <a:prstGeom prst="rect">
            <a:avLst/>
          </a:prstGeom>
          <a:noFill/>
        </p:spPr>
      </p:pic>
      <p:pic>
        <p:nvPicPr>
          <p:cNvPr id="511154" name="Picture 178" descr="windows-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00" y="1371600"/>
            <a:ext cx="685800" cy="685800"/>
          </a:xfrm>
          <a:prstGeom prst="rect">
            <a:avLst/>
          </a:prstGeom>
          <a:noFill/>
        </p:spPr>
      </p:pic>
      <p:pic>
        <p:nvPicPr>
          <p:cNvPr id="511155" name="Picture 179" descr="windows-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05800" y="1371600"/>
            <a:ext cx="684213" cy="685800"/>
          </a:xfrm>
          <a:prstGeom prst="rect">
            <a:avLst/>
          </a:prstGeom>
          <a:noFill/>
        </p:spPr>
      </p:pic>
      <p:pic>
        <p:nvPicPr>
          <p:cNvPr id="511217" name="Picture 241" descr="fireworks-1,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43200" y="3422650"/>
            <a:ext cx="228600" cy="228600"/>
          </a:xfrm>
          <a:prstGeom prst="rect">
            <a:avLst/>
          </a:prstGeom>
          <a:noFill/>
        </p:spPr>
      </p:pic>
      <p:pic>
        <p:nvPicPr>
          <p:cNvPr id="511218" name="Picture 242" descr="fireworks-1,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33600" y="3422650"/>
            <a:ext cx="228600" cy="228600"/>
          </a:xfrm>
          <a:prstGeom prst="rect">
            <a:avLst/>
          </a:prstGeom>
          <a:noFill/>
        </p:spPr>
      </p:pic>
      <p:pic>
        <p:nvPicPr>
          <p:cNvPr id="511219" name="Picture 243" descr="fireworks-2,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38400" y="3422650"/>
            <a:ext cx="228600" cy="228600"/>
          </a:xfrm>
          <a:prstGeom prst="rect">
            <a:avLst/>
          </a:prstGeom>
          <a:noFill/>
        </p:spPr>
      </p:pic>
      <p:pic>
        <p:nvPicPr>
          <p:cNvPr id="511220" name="Picture 244" descr="fireworks-2,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828800" y="3422650"/>
            <a:ext cx="228600" cy="228600"/>
          </a:xfrm>
          <a:prstGeom prst="rect">
            <a:avLst/>
          </a:prstGeom>
          <a:noFill/>
        </p:spPr>
      </p:pic>
      <p:pic>
        <p:nvPicPr>
          <p:cNvPr id="511221" name="Picture 245" descr="sealions-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24000" y="3422650"/>
            <a:ext cx="228600" cy="228600"/>
          </a:xfrm>
          <a:prstGeom prst="rect">
            <a:avLst/>
          </a:prstGeom>
          <a:noFill/>
        </p:spPr>
      </p:pic>
      <p:pic>
        <p:nvPicPr>
          <p:cNvPr id="511222" name="Picture 246" descr="sealions-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219200" y="3422650"/>
            <a:ext cx="228600" cy="228600"/>
          </a:xfrm>
          <a:prstGeom prst="rect">
            <a:avLst/>
          </a:prstGeom>
          <a:noFill/>
        </p:spPr>
      </p:pic>
      <p:pic>
        <p:nvPicPr>
          <p:cNvPr id="511223" name="Picture 247" descr="windows-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914400" y="3422650"/>
            <a:ext cx="228600" cy="228600"/>
          </a:xfrm>
          <a:prstGeom prst="rect">
            <a:avLst/>
          </a:prstGeom>
          <a:noFill/>
        </p:spPr>
      </p:pic>
      <p:pic>
        <p:nvPicPr>
          <p:cNvPr id="511224" name="Picture 248" descr="windows-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09600" y="3422650"/>
            <a:ext cx="228600" cy="228600"/>
          </a:xfrm>
          <a:prstGeom prst="rect">
            <a:avLst/>
          </a:prstGeom>
          <a:noFill/>
        </p:spPr>
      </p:pic>
      <p:pic>
        <p:nvPicPr>
          <p:cNvPr id="511225" name="Picture 249" descr="windows-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04800" y="3422650"/>
            <a:ext cx="227013" cy="228600"/>
          </a:xfrm>
          <a:prstGeom prst="rect">
            <a:avLst/>
          </a:prstGeom>
          <a:noFill/>
        </p:spPr>
      </p:pic>
      <p:sp>
        <p:nvSpPr>
          <p:cNvPr id="511226" name="Rectangle 250"/>
          <p:cNvSpPr>
            <a:spLocks noChangeArrowheads="1"/>
          </p:cNvSpPr>
          <p:nvPr/>
        </p:nvSpPr>
        <p:spPr bwMode="auto">
          <a:xfrm>
            <a:off x="6172200" y="3352800"/>
            <a:ext cx="28194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11227" name="Picture 251" descr="fireworks-1,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86800" y="3429000"/>
            <a:ext cx="228600" cy="228600"/>
          </a:xfrm>
          <a:prstGeom prst="rect">
            <a:avLst/>
          </a:prstGeom>
          <a:noFill/>
        </p:spPr>
      </p:pic>
      <p:pic>
        <p:nvPicPr>
          <p:cNvPr id="511228" name="Picture 252" descr="fireworks-1,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82000" y="3429000"/>
            <a:ext cx="228600" cy="228600"/>
          </a:xfrm>
          <a:prstGeom prst="rect">
            <a:avLst/>
          </a:prstGeom>
          <a:noFill/>
        </p:spPr>
      </p:pic>
      <p:pic>
        <p:nvPicPr>
          <p:cNvPr id="511229" name="Picture 253" descr="fireworks-2,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686800" y="3429000"/>
            <a:ext cx="228600" cy="228600"/>
          </a:xfrm>
          <a:prstGeom prst="rect">
            <a:avLst/>
          </a:prstGeom>
          <a:noFill/>
        </p:spPr>
      </p:pic>
      <p:pic>
        <p:nvPicPr>
          <p:cNvPr id="511230" name="Picture 254" descr="fireworks-2,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77200" y="3429000"/>
            <a:ext cx="228600" cy="228600"/>
          </a:xfrm>
          <a:prstGeom prst="rect">
            <a:avLst/>
          </a:prstGeom>
          <a:noFill/>
        </p:spPr>
      </p:pic>
      <p:pic>
        <p:nvPicPr>
          <p:cNvPr id="511231" name="Picture 255" descr="sealions-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772400" y="3429000"/>
            <a:ext cx="228600" cy="228600"/>
          </a:xfrm>
          <a:prstGeom prst="rect">
            <a:avLst/>
          </a:prstGeom>
          <a:noFill/>
        </p:spPr>
      </p:pic>
      <p:pic>
        <p:nvPicPr>
          <p:cNvPr id="511232" name="Picture 256" descr="sealions-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772400" y="3429000"/>
            <a:ext cx="228600" cy="228600"/>
          </a:xfrm>
          <a:prstGeom prst="rect">
            <a:avLst/>
          </a:prstGeom>
          <a:noFill/>
        </p:spPr>
      </p:pic>
      <p:pic>
        <p:nvPicPr>
          <p:cNvPr id="511233" name="Picture 257" descr="windows-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772400" y="3429000"/>
            <a:ext cx="228600" cy="228600"/>
          </a:xfrm>
          <a:prstGeom prst="rect">
            <a:avLst/>
          </a:prstGeom>
          <a:noFill/>
        </p:spPr>
      </p:pic>
      <p:pic>
        <p:nvPicPr>
          <p:cNvPr id="511234" name="Picture 258" descr="windows-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772400" y="3429000"/>
            <a:ext cx="228600" cy="228600"/>
          </a:xfrm>
          <a:prstGeom prst="rect">
            <a:avLst/>
          </a:prstGeom>
          <a:noFill/>
        </p:spPr>
      </p:pic>
      <p:pic>
        <p:nvPicPr>
          <p:cNvPr id="511235" name="Picture 259" descr="windows-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686800" y="3429000"/>
            <a:ext cx="227013" cy="228600"/>
          </a:xfrm>
          <a:prstGeom prst="rect">
            <a:avLst/>
          </a:prstGeom>
          <a:noFill/>
        </p:spPr>
      </p:pic>
      <p:pic>
        <p:nvPicPr>
          <p:cNvPr id="511246" name="Picture 270" descr="fireworks-1,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38400" y="3422650"/>
            <a:ext cx="228600" cy="228600"/>
          </a:xfrm>
          <a:prstGeom prst="rect">
            <a:avLst/>
          </a:prstGeom>
          <a:noFill/>
        </p:spPr>
      </p:pic>
      <p:pic>
        <p:nvPicPr>
          <p:cNvPr id="511247" name="Picture 271" descr="fireworks-2,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43200" y="3422650"/>
            <a:ext cx="228600" cy="228600"/>
          </a:xfrm>
          <a:prstGeom prst="rect">
            <a:avLst/>
          </a:prstGeom>
          <a:noFill/>
        </p:spPr>
      </p:pic>
      <p:pic>
        <p:nvPicPr>
          <p:cNvPr id="511248" name="Picture 272" descr="fireworks-2,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133600" y="3422650"/>
            <a:ext cx="228600" cy="228600"/>
          </a:xfrm>
          <a:prstGeom prst="rect">
            <a:avLst/>
          </a:prstGeom>
          <a:noFill/>
        </p:spPr>
      </p:pic>
      <p:pic>
        <p:nvPicPr>
          <p:cNvPr id="511249" name="Picture 273" descr="sealions-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828800" y="3422650"/>
            <a:ext cx="228600" cy="228600"/>
          </a:xfrm>
          <a:prstGeom prst="rect">
            <a:avLst/>
          </a:prstGeom>
          <a:noFill/>
        </p:spPr>
      </p:pic>
      <p:pic>
        <p:nvPicPr>
          <p:cNvPr id="511250" name="Picture 274" descr="sealions-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24000" y="3422650"/>
            <a:ext cx="228600" cy="228600"/>
          </a:xfrm>
          <a:prstGeom prst="rect">
            <a:avLst/>
          </a:prstGeom>
          <a:noFill/>
        </p:spPr>
      </p:pic>
      <p:pic>
        <p:nvPicPr>
          <p:cNvPr id="511251" name="Picture 275" descr="windows-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219200" y="3422650"/>
            <a:ext cx="228600" cy="228600"/>
          </a:xfrm>
          <a:prstGeom prst="rect">
            <a:avLst/>
          </a:prstGeom>
          <a:noFill/>
        </p:spPr>
      </p:pic>
      <p:pic>
        <p:nvPicPr>
          <p:cNvPr id="511252" name="Picture 276" descr="windows-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14400" y="3422650"/>
            <a:ext cx="228600" cy="228600"/>
          </a:xfrm>
          <a:prstGeom prst="rect">
            <a:avLst/>
          </a:prstGeom>
          <a:noFill/>
        </p:spPr>
      </p:pic>
      <p:pic>
        <p:nvPicPr>
          <p:cNvPr id="511253" name="Picture 277" descr="windows-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09600" y="3422650"/>
            <a:ext cx="227013" cy="228600"/>
          </a:xfrm>
          <a:prstGeom prst="rect">
            <a:avLst/>
          </a:prstGeom>
          <a:noFill/>
        </p:spPr>
      </p:pic>
      <p:pic>
        <p:nvPicPr>
          <p:cNvPr id="511288" name="Picture 312" descr="windows-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743200" y="3422650"/>
            <a:ext cx="228600" cy="230188"/>
          </a:xfrm>
          <a:prstGeom prst="rect">
            <a:avLst/>
          </a:prstGeom>
          <a:noFill/>
        </p:spPr>
      </p:pic>
      <p:sp>
        <p:nvSpPr>
          <p:cNvPr id="510981" name="Line 5"/>
          <p:cNvSpPr>
            <a:spLocks noChangeShapeType="1"/>
          </p:cNvSpPr>
          <p:nvPr/>
        </p:nvSpPr>
        <p:spPr bwMode="auto">
          <a:xfrm>
            <a:off x="2133600" y="5181600"/>
            <a:ext cx="4876800" cy="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0985" name="Line 9"/>
          <p:cNvSpPr>
            <a:spLocks noChangeShapeType="1"/>
          </p:cNvSpPr>
          <p:nvPr/>
        </p:nvSpPr>
        <p:spPr bwMode="auto">
          <a:xfrm>
            <a:off x="2133600" y="5562600"/>
            <a:ext cx="4876800" cy="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0984" name="Line 8"/>
          <p:cNvSpPr>
            <a:spLocks noChangeShapeType="1"/>
          </p:cNvSpPr>
          <p:nvPr/>
        </p:nvSpPr>
        <p:spPr bwMode="auto">
          <a:xfrm>
            <a:off x="2133600" y="4800600"/>
            <a:ext cx="4876800" cy="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511236" name="Picture 260" descr="fireworks-1,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90800" y="4679950"/>
            <a:ext cx="228600" cy="228600"/>
          </a:xfrm>
          <a:prstGeom prst="rect">
            <a:avLst/>
          </a:prstGeom>
          <a:noFill/>
        </p:spPr>
      </p:pic>
      <p:pic>
        <p:nvPicPr>
          <p:cNvPr id="511237" name="Picture 261" descr="fireworks-1,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90800" y="4679950"/>
            <a:ext cx="228600" cy="228600"/>
          </a:xfrm>
          <a:prstGeom prst="rect">
            <a:avLst/>
          </a:prstGeom>
          <a:noFill/>
        </p:spPr>
      </p:pic>
      <p:pic>
        <p:nvPicPr>
          <p:cNvPr id="511239" name="Picture 263" descr="fireworks-2,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90800" y="4679950"/>
            <a:ext cx="228600" cy="228600"/>
          </a:xfrm>
          <a:prstGeom prst="rect">
            <a:avLst/>
          </a:prstGeom>
          <a:noFill/>
        </p:spPr>
      </p:pic>
      <p:pic>
        <p:nvPicPr>
          <p:cNvPr id="511240" name="Picture 264" descr="sealions-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90800" y="5060950"/>
            <a:ext cx="228600" cy="228600"/>
          </a:xfrm>
          <a:prstGeom prst="rect">
            <a:avLst/>
          </a:prstGeom>
          <a:noFill/>
        </p:spPr>
      </p:pic>
      <p:pic>
        <p:nvPicPr>
          <p:cNvPr id="511241" name="Picture 265" descr="sealions-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590800" y="5060950"/>
            <a:ext cx="228600" cy="228600"/>
          </a:xfrm>
          <a:prstGeom prst="rect">
            <a:avLst/>
          </a:prstGeom>
          <a:noFill/>
        </p:spPr>
      </p:pic>
      <p:pic>
        <p:nvPicPr>
          <p:cNvPr id="511242" name="Picture 266" descr="windows-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90800" y="5441950"/>
            <a:ext cx="228600" cy="228600"/>
          </a:xfrm>
          <a:prstGeom prst="rect">
            <a:avLst/>
          </a:prstGeom>
          <a:noFill/>
        </p:spPr>
      </p:pic>
      <p:pic>
        <p:nvPicPr>
          <p:cNvPr id="511243" name="Picture 267" descr="windows-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590800" y="5441950"/>
            <a:ext cx="228600" cy="228600"/>
          </a:xfrm>
          <a:prstGeom prst="rect">
            <a:avLst/>
          </a:prstGeom>
          <a:noFill/>
        </p:spPr>
      </p:pic>
      <p:pic>
        <p:nvPicPr>
          <p:cNvPr id="511244" name="Picture 268" descr="windows-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590800" y="5441950"/>
            <a:ext cx="227013" cy="228600"/>
          </a:xfrm>
          <a:prstGeom prst="rect">
            <a:avLst/>
          </a:prstGeom>
          <a:noFill/>
        </p:spPr>
      </p:pic>
      <p:pic>
        <p:nvPicPr>
          <p:cNvPr id="511238" name="Picture 262" descr="fireworks-2,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90800" y="4679950"/>
            <a:ext cx="228600" cy="228600"/>
          </a:xfrm>
          <a:prstGeom prst="rect">
            <a:avLst/>
          </a:prstGeom>
          <a:noFill/>
        </p:spPr>
      </p:pic>
      <p:pic>
        <p:nvPicPr>
          <p:cNvPr id="511287" name="Picture 311" descr="fireworks-2,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90800" y="4679950"/>
            <a:ext cx="228600" cy="228600"/>
          </a:xfrm>
          <a:prstGeom prst="rect">
            <a:avLst/>
          </a:prstGeom>
          <a:noFill/>
        </p:spPr>
      </p:pic>
      <p:sp>
        <p:nvSpPr>
          <p:cNvPr id="511109" name="AutoShape 133"/>
          <p:cNvSpPr>
            <a:spLocks noChangeArrowheads="1"/>
          </p:cNvSpPr>
          <p:nvPr/>
        </p:nvSpPr>
        <p:spPr bwMode="auto">
          <a:xfrm>
            <a:off x="4038600" y="4275138"/>
            <a:ext cx="1219200" cy="1066800"/>
          </a:xfrm>
          <a:prstGeom prst="irregularSeal1">
            <a:avLst/>
          </a:prstGeom>
          <a:gradFill rotWithShape="1">
            <a:gsLst>
              <a:gs pos="0">
                <a:srgbClr val="A50021"/>
              </a:gs>
              <a:gs pos="50000">
                <a:srgbClr val="A50021">
                  <a:gamma/>
                  <a:shade val="46275"/>
                  <a:invGamma/>
                </a:srgbClr>
              </a:gs>
              <a:gs pos="100000">
                <a:srgbClr val="A5002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>
                <a:solidFill>
                  <a:schemeClr val="bg1"/>
                </a:solidFill>
                <a:ea typeface="宋体" charset="-122"/>
              </a:rPr>
              <a:t>loss</a:t>
            </a:r>
          </a:p>
        </p:txBody>
      </p:sp>
      <p:sp>
        <p:nvSpPr>
          <p:cNvPr id="511289" name="Line 313"/>
          <p:cNvSpPr>
            <a:spLocks noChangeShapeType="1"/>
          </p:cNvSpPr>
          <p:nvPr/>
        </p:nvSpPr>
        <p:spPr bwMode="auto">
          <a:xfrm flipV="1">
            <a:off x="1676400" y="23622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511290" name="Picture 314" descr="fireworks-1,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828800" y="2209800"/>
            <a:ext cx="109538" cy="109538"/>
          </a:xfrm>
          <a:prstGeom prst="rect">
            <a:avLst/>
          </a:prstGeom>
          <a:noFill/>
        </p:spPr>
      </p:pic>
      <p:pic>
        <p:nvPicPr>
          <p:cNvPr id="511291" name="Picture 315" descr="fireworks-2,1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828800" y="2209800"/>
            <a:ext cx="109538" cy="109538"/>
          </a:xfrm>
          <a:prstGeom prst="rect">
            <a:avLst/>
          </a:prstGeom>
          <a:noFill/>
        </p:spPr>
      </p:pic>
      <p:pic>
        <p:nvPicPr>
          <p:cNvPr id="511292" name="Picture 316" descr="fireworks-2,2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828800" y="2209800"/>
            <a:ext cx="109538" cy="109538"/>
          </a:xfrm>
          <a:prstGeom prst="rect">
            <a:avLst/>
          </a:prstGeom>
          <a:noFill/>
        </p:spPr>
      </p:pic>
      <p:pic>
        <p:nvPicPr>
          <p:cNvPr id="511293" name="Picture 317" descr="sealions-1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828800" y="2209800"/>
            <a:ext cx="109538" cy="109538"/>
          </a:xfrm>
          <a:prstGeom prst="rect">
            <a:avLst/>
          </a:prstGeom>
          <a:noFill/>
        </p:spPr>
      </p:pic>
      <p:pic>
        <p:nvPicPr>
          <p:cNvPr id="511294" name="Picture 318" descr="sealions-2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828800" y="2209800"/>
            <a:ext cx="109538" cy="109538"/>
          </a:xfrm>
          <a:prstGeom prst="rect">
            <a:avLst/>
          </a:prstGeom>
          <a:noFill/>
        </p:spPr>
      </p:pic>
      <p:pic>
        <p:nvPicPr>
          <p:cNvPr id="511295" name="Picture 319" descr="windows-1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828800" y="2209800"/>
            <a:ext cx="109538" cy="109538"/>
          </a:xfrm>
          <a:prstGeom prst="rect">
            <a:avLst/>
          </a:prstGeom>
          <a:noFill/>
        </p:spPr>
      </p:pic>
      <p:pic>
        <p:nvPicPr>
          <p:cNvPr id="511296" name="Picture 320" descr="windows-2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828800" y="2209800"/>
            <a:ext cx="109538" cy="109538"/>
          </a:xfrm>
          <a:prstGeom prst="rect">
            <a:avLst/>
          </a:prstGeom>
          <a:noFill/>
        </p:spPr>
      </p:pic>
      <p:pic>
        <p:nvPicPr>
          <p:cNvPr id="511297" name="Picture 321" descr="windows-3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828800" y="2209800"/>
            <a:ext cx="109538" cy="109538"/>
          </a:xfrm>
          <a:prstGeom prst="rect">
            <a:avLst/>
          </a:prstGeom>
          <a:noFill/>
        </p:spPr>
      </p:pic>
      <p:pic>
        <p:nvPicPr>
          <p:cNvPr id="511298" name="Picture 322" descr="fireworks-1,1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1828800" y="2209800"/>
            <a:ext cx="109538" cy="109538"/>
          </a:xfrm>
          <a:prstGeom prst="rect">
            <a:avLst/>
          </a:prstGeom>
          <a:noFill/>
        </p:spPr>
      </p:pic>
      <p:sp>
        <p:nvSpPr>
          <p:cNvPr id="511299" name="Rectangle 323"/>
          <p:cNvSpPr>
            <a:spLocks noChangeArrowheads="1"/>
          </p:cNvSpPr>
          <p:nvPr/>
        </p:nvSpPr>
        <p:spPr bwMode="auto">
          <a:xfrm>
            <a:off x="1752600" y="2971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1300" name="Rectangle 324"/>
          <p:cNvSpPr>
            <a:spLocks noChangeArrowheads="1"/>
          </p:cNvSpPr>
          <p:nvPr/>
        </p:nvSpPr>
        <p:spPr bwMode="auto">
          <a:xfrm>
            <a:off x="1752600" y="2133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1007" name="Text Box 31"/>
          <p:cNvSpPr txBox="1">
            <a:spLocks noChangeArrowheads="1"/>
          </p:cNvSpPr>
          <p:nvPr/>
        </p:nvSpPr>
        <p:spPr bwMode="auto">
          <a:xfrm>
            <a:off x="381000" y="2944240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ea typeface="宋体" charset="-122"/>
              </a:rPr>
              <a:t>objects in send buffer</a:t>
            </a:r>
          </a:p>
        </p:txBody>
      </p:sp>
      <p:sp>
        <p:nvSpPr>
          <p:cNvPr id="511301" name="Text Box 325"/>
          <p:cNvSpPr txBox="1">
            <a:spLocks noChangeArrowheads="1"/>
          </p:cNvSpPr>
          <p:nvPr/>
        </p:nvSpPr>
        <p:spPr bwMode="auto">
          <a:xfrm>
            <a:off x="457200" y="2028216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dirty="0">
                <a:ea typeface="宋体" charset="-122"/>
              </a:rPr>
              <a:t>sent from 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3.88889E-6 0.1254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11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77778E-6 4.07407E-6 L -2.77778E-6 0.1254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511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.55556E-7 4.07407E-6 L 5.55556E-7 0.1254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511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88889E-6 4.07407E-6 L 3.88889E-6 0.1254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11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.55556E-7 -2.59259E-6 L 5.55556E-7 0.1254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511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6 1.85185E-6 L -2.77778E-6 0.1254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511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77778E-6 2.96296E-6 L -2.77778E-6 0.1254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11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2.77778E-6 2.96296E-6 L -2.77778E-6 0.1254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511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77778E-6 2.96296E-6 L -2.77778E-6 0.12546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511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7606E-6 L 0.42084 4.47606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11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74393E-7 L 0.22084 8.74393E-7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511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74393E-7 L 0.42084 8.74393E-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11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74393E-7 L 0.42084 8.74393E-7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11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2727E-6 L 0.42084 -2.72727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11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67106E-6 L 0.42084 3.67106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511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93963E-8 L 0.42084 6.93963E-8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511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0645E-7 L 0.42084 2.70645E-7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511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74393E-7 L 0.42084 8.74393E-7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511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0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67106E-6 L 0.42101 3.67106E-6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511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1010" grpId="0"/>
      <p:bldP spid="511010" grpId="1"/>
      <p:bldP spid="511109" grpId="0" animBg="1"/>
      <p:bldP spid="51110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SCTP: Association</a:t>
            </a:r>
            <a:endParaRPr kumimoji="0" lang="en-US" sz="4400" b="0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" y="1295400"/>
            <a:ext cx="8915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itchFamily="1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/>
                <a:ea typeface="+mn-ea"/>
                <a:cs typeface="+mn-cs"/>
              </a:rPr>
              <a:t>An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association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"/>
                <a:ea typeface="+mn-ea"/>
                <a:cs typeface="+mn-cs"/>
              </a:rPr>
              <a:t> in SCTP is analogous to connection in TCP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itchFamily="1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342900" indent="-34290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tabLst>
                <a:tab pos="893763" algn="l"/>
                <a:tab pos="1952625" algn="l"/>
                <a:tab pos="2687638" algn="l"/>
                <a:tab pos="3584575" algn="l"/>
                <a:tab pos="4481513" algn="l"/>
                <a:tab pos="5376863" algn="l"/>
                <a:tab pos="6275388" algn="l"/>
                <a:tab pos="7169150" algn="l"/>
                <a:tab pos="8069263" algn="l"/>
                <a:tab pos="8963025" algn="l"/>
                <a:tab pos="9859963" algn="l"/>
                <a:tab pos="10758488" algn="l"/>
              </a:tabLst>
              <a:defRPr/>
            </a:pPr>
            <a:r>
              <a:rPr lang="en-GB" sz="3200" kern="0" dirty="0" smtClean="0">
                <a:latin typeface="Helvetica"/>
              </a:rPr>
              <a:t>An SCTP </a:t>
            </a:r>
            <a:r>
              <a:rPr lang="en-GB" sz="3200" kern="0" dirty="0" smtClean="0">
                <a:solidFill>
                  <a:srgbClr val="FF0000"/>
                </a:solidFill>
                <a:latin typeface="Helvetica"/>
              </a:rPr>
              <a:t>association</a:t>
            </a:r>
            <a:r>
              <a:rPr lang="en-GB" sz="3200" kern="0" dirty="0" smtClean="0">
                <a:latin typeface="Helvetica"/>
              </a:rPr>
              <a:t> can be represented as a pair of SCTP endpoints:</a:t>
            </a:r>
          </a:p>
          <a:p>
            <a:pPr marL="342900" indent="-34290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tabLst>
                <a:tab pos="893763" algn="l"/>
                <a:tab pos="1952625" algn="l"/>
                <a:tab pos="2687638" algn="l"/>
                <a:tab pos="3584575" algn="l"/>
                <a:tab pos="4481513" algn="l"/>
                <a:tab pos="5376863" algn="l"/>
                <a:tab pos="6275388" algn="l"/>
                <a:tab pos="7169150" algn="l"/>
                <a:tab pos="8069263" algn="l"/>
                <a:tab pos="8963025" algn="l"/>
                <a:tab pos="9859963" algn="l"/>
                <a:tab pos="10758488" algn="l"/>
              </a:tabLst>
              <a:defRPr/>
            </a:pPr>
            <a:endParaRPr lang="en-GB" sz="3200" kern="0" dirty="0" smtClean="0">
              <a:latin typeface="Helvetica"/>
            </a:endParaRPr>
          </a:p>
          <a:p>
            <a:pPr marL="342900" lvl="1" indent="-34290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tabLst>
                <a:tab pos="893763" algn="l"/>
                <a:tab pos="1952625" algn="l"/>
                <a:tab pos="2687638" algn="l"/>
                <a:tab pos="3584575" algn="l"/>
                <a:tab pos="4481513" algn="l"/>
                <a:tab pos="5376863" algn="l"/>
                <a:tab pos="6275388" algn="l"/>
                <a:tab pos="7169150" algn="l"/>
                <a:tab pos="8069263" algn="l"/>
                <a:tab pos="8963025" algn="l"/>
                <a:tab pos="9859963" algn="l"/>
                <a:tab pos="10758488" algn="l"/>
              </a:tabLst>
              <a:defRPr/>
            </a:pPr>
            <a:r>
              <a:rPr lang="en-GB" sz="3200" kern="0" dirty="0" smtClean="0">
                <a:solidFill>
                  <a:srgbClr val="FF0000"/>
                </a:solidFill>
                <a:latin typeface="Helvetica"/>
              </a:rPr>
              <a:t>association</a:t>
            </a:r>
            <a:r>
              <a:rPr lang="en-GB" sz="2800" kern="0" dirty="0" smtClean="0">
                <a:latin typeface="Helvetica"/>
              </a:rPr>
              <a:t> = {  [</a:t>
            </a:r>
            <a:r>
              <a:rPr lang="en-US" sz="2800" dirty="0" smtClean="0">
                <a:latin typeface="Century Gothic" pitchFamily="34" charset="0"/>
              </a:rPr>
              <a:t>128.33.6.12, 198.3.69.5: 6590</a:t>
            </a:r>
            <a:r>
              <a:rPr lang="en-GB" sz="2800" kern="0" dirty="0" smtClean="0">
                <a:latin typeface="Helvetica"/>
              </a:rPr>
              <a:t>],  </a:t>
            </a:r>
            <a:br>
              <a:rPr lang="en-GB" sz="2800" kern="0" dirty="0" smtClean="0">
                <a:latin typeface="Helvetica"/>
              </a:rPr>
            </a:br>
            <a:r>
              <a:rPr lang="en-GB" sz="2800" kern="0" dirty="0" smtClean="0">
                <a:latin typeface="Helvetica"/>
              </a:rPr>
              <a:t>	      [</a:t>
            </a:r>
            <a:r>
              <a:rPr lang="en-US" sz="2800" dirty="0" smtClean="0">
                <a:latin typeface="Century Gothic" pitchFamily="34" charset="0"/>
              </a:rPr>
              <a:t>123.45.17.9, 19.234.45.5, 42.45.78.12: 80</a:t>
            </a:r>
            <a:r>
              <a:rPr lang="en-GB" sz="2800" kern="0" dirty="0" smtClean="0">
                <a:latin typeface="Helvetica"/>
              </a:rPr>
              <a:t>] }</a:t>
            </a:r>
          </a:p>
          <a:p>
            <a:pPr marL="342900" indent="-34290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tabLst>
                <a:tab pos="893763" algn="l"/>
                <a:tab pos="1952625" algn="l"/>
                <a:tab pos="2687638" algn="l"/>
                <a:tab pos="3584575" algn="l"/>
                <a:tab pos="4481513" algn="l"/>
                <a:tab pos="5376863" algn="l"/>
                <a:tab pos="6275388" algn="l"/>
                <a:tab pos="7169150" algn="l"/>
                <a:tab pos="8069263" algn="l"/>
                <a:tab pos="8963025" algn="l"/>
                <a:tab pos="9859963" algn="l"/>
                <a:tab pos="10758488" algn="l"/>
              </a:tabLst>
              <a:defRPr/>
            </a:pPr>
            <a:endParaRPr lang="en-GB" sz="3200" kern="0" dirty="0" smtClean="0">
              <a:latin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itchFamily="1" charset="0"/>
              <a:buChar char="•"/>
              <a:tabLst>
                <a:tab pos="893763" algn="l"/>
                <a:tab pos="1952625" algn="l"/>
                <a:tab pos="2687638" algn="l"/>
                <a:tab pos="3584575" algn="l"/>
                <a:tab pos="4481513" algn="l"/>
                <a:tab pos="5376863" algn="l"/>
                <a:tab pos="6275388" algn="l"/>
                <a:tab pos="7169150" algn="l"/>
                <a:tab pos="8069263" algn="l"/>
                <a:tab pos="8963025" algn="l"/>
                <a:tab pos="9859963" algn="l"/>
                <a:tab pos="10758488" algn="l"/>
              </a:tabLst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24200" y="4343400"/>
            <a:ext cx="5105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5943600" y="38862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77000" y="35814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Host A</a:t>
            </a:r>
            <a:endParaRPr lang="zh-CN" altLang="en-US" b="1" dirty="0"/>
          </a:p>
        </p:txBody>
      </p:sp>
      <p:sp>
        <p:nvSpPr>
          <p:cNvPr id="13" name="Oval 12"/>
          <p:cNvSpPr/>
          <p:nvPr/>
        </p:nvSpPr>
        <p:spPr>
          <a:xfrm>
            <a:off x="1676400" y="4800600"/>
            <a:ext cx="6934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4343400" y="53340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33800" y="5791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Host B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 animBg="1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|6.7|5.4|1.1|2.7|3.8|3.7|14|2.6|1.4|1.9|21.4|2.3|3.2|3.1|0.7|2.2|0.5|9.4|4.3|3.4|2.7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2465</TotalTime>
  <Words>2075</Words>
  <Application>Microsoft Office PowerPoint</Application>
  <PresentationFormat>On-screen Show (4:3)</PresentationFormat>
  <Paragraphs>571</Paragraphs>
  <Slides>43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Equity</vt:lpstr>
      <vt:lpstr>Stream Control Transmission Protocol  (SCTP)</vt:lpstr>
      <vt:lpstr>In summary: TCP vs SCTP</vt:lpstr>
      <vt:lpstr>Content</vt:lpstr>
      <vt:lpstr>Introduction</vt:lpstr>
      <vt:lpstr>Content</vt:lpstr>
      <vt:lpstr>SCTP supported services</vt:lpstr>
      <vt:lpstr>TCP single stream experiences HOL blocking</vt:lpstr>
      <vt:lpstr>SCTP Multistreaming reduces HOL blocking</vt:lpstr>
      <vt:lpstr>Slide 9</vt:lpstr>
      <vt:lpstr>Slide 10</vt:lpstr>
      <vt:lpstr>Slide 11</vt:lpstr>
      <vt:lpstr>Slide 12</vt:lpstr>
      <vt:lpstr>Content</vt:lpstr>
      <vt:lpstr>SCTP packet format</vt:lpstr>
      <vt:lpstr>General Header</vt:lpstr>
      <vt:lpstr>Chunks</vt:lpstr>
      <vt:lpstr>Data chunk</vt:lpstr>
      <vt:lpstr>Packet, data chunks, and streams.</vt:lpstr>
      <vt:lpstr>TCP segment vs SCTP packet</vt:lpstr>
      <vt:lpstr>Content</vt:lpstr>
      <vt:lpstr>Slide 21</vt:lpstr>
      <vt:lpstr>SCTP: Four-way Association setup</vt:lpstr>
      <vt:lpstr>Security: TCP Flooding Attack</vt:lpstr>
      <vt:lpstr>4-way handshake limits attack</vt:lpstr>
      <vt:lpstr>Cookie</vt:lpstr>
      <vt:lpstr>SCTP Association setup</vt:lpstr>
      <vt:lpstr>SCTP Association setup  (cont’d)</vt:lpstr>
      <vt:lpstr>Slide 28</vt:lpstr>
      <vt:lpstr>SCTP Association setup  (cont’d)</vt:lpstr>
      <vt:lpstr>Slide 30</vt:lpstr>
      <vt:lpstr>Data transfer</vt:lpstr>
      <vt:lpstr>Simple example for data transfer</vt:lpstr>
      <vt:lpstr>Association termination and abortion</vt:lpstr>
      <vt:lpstr>In summary: TCP vs SCTP</vt:lpstr>
      <vt:lpstr>Thanks!</vt:lpstr>
      <vt:lpstr>Content</vt:lpstr>
      <vt:lpstr>Flow control-receiver site</vt:lpstr>
      <vt:lpstr>Flow control-sender site</vt:lpstr>
      <vt:lpstr>Example for flow control</vt:lpstr>
      <vt:lpstr>Error control-receiver site</vt:lpstr>
      <vt:lpstr>Error control-sender site</vt:lpstr>
      <vt:lpstr>Association Establishment</vt:lpstr>
      <vt:lpstr>Slide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Paul D. Amer</cp:lastModifiedBy>
  <cp:revision>798</cp:revision>
  <dcterms:created xsi:type="dcterms:W3CDTF">2006-08-16T00:00:00Z</dcterms:created>
  <dcterms:modified xsi:type="dcterms:W3CDTF">2012-11-15T16:31:40Z</dcterms:modified>
</cp:coreProperties>
</file>