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6.xml"/>
  <Override ContentType="application/vnd.openxmlformats-officedocument.presentationml.slide+xml" PartName="/ppt/slides/slide21.xml"/>
  <Override ContentType="application/vnd.openxmlformats-officedocument.presentationml.slide+xml" PartName="/ppt/slides/slide2.xml"/>
  <Override ContentType="application/vnd.openxmlformats-officedocument.presentationml.slide+xml" PartName="/ppt/slides/slide26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25.xml"/>
  <Override ContentType="application/vnd.openxmlformats-officedocument.presentationml.slide+xml" PartName="/ppt/slides/slide17.xml"/>
  <Override ContentType="application/vnd.openxmlformats-officedocument.presentationml.slide+xml" PartName="/ppt/slides/slide24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3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9.xml"/>
  <Override ContentType="application/vnd.openxmlformats-officedocument.presentationml.slide+xml" PartName="/ppt/slides/slide9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30.xml"/>
  <Override ContentType="application/vnd.openxmlformats-officedocument.presentationml.slide+xml" PartName="/ppt/slides/slide8.xml"/>
  <Override ContentType="application/vnd.openxmlformats-officedocument.presentationml.slide+xml" PartName="/ppt/slides/slide27.xml"/>
  <Override ContentType="application/vnd.openxmlformats-officedocument.presentationml.slide+xml" PartName="/ppt/slides/slide19.xml"/>
  <Override ContentType="application/vnd.openxmlformats-officedocument.presentationml.slide+xml" PartName="/ppt/slides/slide28.xml"/>
  <Override ContentType="application/vnd.openxmlformats-officedocument.presentationml.slide+xml" PartName="/ppt/slides/slide4.xml"/>
  <Override ContentType="application/vnd.openxmlformats-officedocument.presentationml.slide+xml" PartName="/ppt/slides/slide14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9" Target="slides/slide14.xml"/><Relationship Type="http://schemas.openxmlformats.org/officeDocument/2006/relationships/slide" Id="rId36" Target="slides/slide31.xml"/><Relationship Type="http://schemas.openxmlformats.org/officeDocument/2006/relationships/slide" Id="rId18" Target="slides/slide13.xml"/><Relationship Type="http://schemas.openxmlformats.org/officeDocument/2006/relationships/slide" Id="rId17" Target="slides/slide12.xml"/><Relationship Type="http://schemas.openxmlformats.org/officeDocument/2006/relationships/slide" Id="rId16" Target="slides/slide11.xml"/><Relationship Type="http://schemas.openxmlformats.org/officeDocument/2006/relationships/slide" Id="rId15" Target="slides/slide10.xml"/><Relationship Type="http://schemas.openxmlformats.org/officeDocument/2006/relationships/slide" Id="rId14" Target="slides/slide9.xml"/><Relationship Type="http://schemas.openxmlformats.org/officeDocument/2006/relationships/slide" Id="rId30" Target="slides/slide25.xml"/><Relationship Type="http://schemas.openxmlformats.org/officeDocument/2006/relationships/slide" Id="rId12" Target="slides/slide7.xml"/><Relationship Type="http://schemas.openxmlformats.org/officeDocument/2006/relationships/slide" Id="rId31" Target="slides/slide26.xml"/><Relationship Type="http://schemas.openxmlformats.org/officeDocument/2006/relationships/slide" Id="rId13" Target="slides/slide8.xml"/><Relationship Type="http://schemas.openxmlformats.org/officeDocument/2006/relationships/slide" Id="rId10" Target="slides/slide5.xml"/><Relationship Type="http://schemas.openxmlformats.org/officeDocument/2006/relationships/slide" Id="rId11" Target="slides/slide6.xml"/><Relationship Type="http://schemas.openxmlformats.org/officeDocument/2006/relationships/slide" Id="rId34" Target="slides/slide29.xml"/><Relationship Type="http://schemas.openxmlformats.org/officeDocument/2006/relationships/slide" Id="rId35" Target="slides/slide30.xml"/><Relationship Type="http://schemas.openxmlformats.org/officeDocument/2006/relationships/slide" Id="rId32" Target="slides/slide27.xml"/><Relationship Type="http://schemas.openxmlformats.org/officeDocument/2006/relationships/slide" Id="rId33" Target="slides/slide28.xml"/><Relationship Type="http://schemas.openxmlformats.org/officeDocument/2006/relationships/slide" Id="rId29" Target="slides/slide24.xml"/><Relationship Type="http://schemas.openxmlformats.org/officeDocument/2006/relationships/slide" Id="rId26" Target="slides/slide21.xml"/><Relationship Type="http://schemas.openxmlformats.org/officeDocument/2006/relationships/slide" Id="rId25" Target="slides/slide20.xml"/><Relationship Type="http://schemas.openxmlformats.org/officeDocument/2006/relationships/slide" Id="rId28" Target="slides/slide23.xml"/><Relationship Type="http://schemas.openxmlformats.org/officeDocument/2006/relationships/slide" Id="rId27" Target="slides/slide22.xml"/><Relationship Type="http://schemas.openxmlformats.org/officeDocument/2006/relationships/presProps" Id="rId2" Target="presProps.xml"/><Relationship Type="http://schemas.openxmlformats.org/officeDocument/2006/relationships/slide" Id="rId21" Target="slides/slide16.xml"/><Relationship Type="http://schemas.openxmlformats.org/officeDocument/2006/relationships/theme" Id="rId1" Target="theme/theme2.xml"/><Relationship Type="http://schemas.openxmlformats.org/officeDocument/2006/relationships/slide" Id="rId22" Target="slides/slide17.xml"/><Relationship Type="http://schemas.openxmlformats.org/officeDocument/2006/relationships/slideMaster" Id="rId4" Target="slideMasters/slideMaster1.xml"/><Relationship Type="http://schemas.openxmlformats.org/officeDocument/2006/relationships/slide" Id="rId23" Target="slides/slide18.xml"/><Relationship Type="http://schemas.openxmlformats.org/officeDocument/2006/relationships/tableStyles" Id="rId3" Target="tableStyles.xml"/><Relationship Type="http://schemas.openxmlformats.org/officeDocument/2006/relationships/slide" Id="rId24" Target="slides/slide19.xml"/><Relationship Type="http://schemas.openxmlformats.org/officeDocument/2006/relationships/slide" Id="rId20" Target="slides/slide15.xml"/><Relationship Type="http://schemas.openxmlformats.org/officeDocument/2006/relationships/slide" Id="rId9" Target="slides/slide4.xml"/><Relationship Type="http://schemas.openxmlformats.org/officeDocument/2006/relationships/slide" Id="rId6" Target="slides/slide1.xml"/><Relationship Type="http://schemas.openxmlformats.org/officeDocument/2006/relationships/notesMaster" Id="rId5" Target="notesMasters/notesMaster1.xml"/><Relationship Type="http://schemas.openxmlformats.org/officeDocument/2006/relationships/slide" Id="rId8" Target="slides/slide3.xml"/><Relationship Type="http://schemas.openxmlformats.org/officeDocument/2006/relationships/slide" Id="rId7" Target="slides/slide2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5" id="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" id="2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7" id="2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7" id="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8" id="9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9" id="9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9" id="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0" id="11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11" id="11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5" id="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6" id="12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27" id="12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31" id="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2" id="13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33" id="13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37" id="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8" id="13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39" id="13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43" id="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4" id="14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45" id="14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49" id="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0" id="15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51" id="15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55" id="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6" id="15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57" id="15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61" id="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2" id="16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63" id="16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67" id="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8" id="16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69" id="16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1" id="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2" id="3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33" id="3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73" id="1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74" id="17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75" id="17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79" id="1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0" id="18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81" id="18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85" id="1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6" id="18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87" id="18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91" id="1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92" id="19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93" id="19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97" id="1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98" id="19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99" id="19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03" id="2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4" id="20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05" id="20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46" id="2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47" id="24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48" id="24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75" id="2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76" id="27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77" id="27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99" id="2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00" id="30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301" id="30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05" id="3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06" id="30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307" id="30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8" id="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9" id="3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0" id="4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11" id="3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12" id="31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313" id="31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17" id="3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18" id="31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319" id="31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6" id="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7" id="4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8" id="4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2" id="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3" id="5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4" id="5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9" id="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0" id="6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1" id="6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6" id="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7" id="6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8" id="6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3" id="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4" id="7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5" id="7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5" id="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6" id="8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87" id="8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7" id="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" id="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9" id="9"/>
          <p:cNvSpPr txBox="1"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0" id="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" id="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2" id="12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indent="-285750" marL="742950" rtl="0">
              <a:defRPr/>
            </a:lvl2pPr>
            <a:lvl3pPr indent="-228600" marL="1143000" rtl="0">
              <a:defRPr/>
            </a:lvl3pPr>
            <a:lvl4pPr indent="-228600" marL="16002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3" id="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" id="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5" id="15"/>
          <p:cNvSpPr txBox="1"/>
          <p:nvPr>
            <p:ph type="body" idx="1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16" id="16"/>
          <p:cNvSpPr txBox="1"/>
          <p:nvPr>
            <p:ph type="body" idx="2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19" id="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" id="20"/>
          <p:cNvSpPr txBox="1"/>
          <p:nvPr>
            <p:ph type="body" idx="1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21" id="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/Relationships>
</file>

<file path=ppt/slides/_rels/slide1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0.xml"/><Relationship Type="http://schemas.openxmlformats.org/officeDocument/2006/relationships/slideLayout" Id="rId1" Target="../slideLayouts/slideLayout2.xml"/></Relationships>
</file>

<file path=ppt/slides/_rels/slide1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1.xml"/><Relationship Type="http://schemas.openxmlformats.org/officeDocument/2006/relationships/slideLayout" Id="rId1" Target="../slideLayouts/slideLayout2.xml"/></Relationships>
</file>

<file path=ppt/slides/_rels/slide1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2.xml"/><Relationship Type="http://schemas.openxmlformats.org/officeDocument/2006/relationships/slideLayout" Id="rId1" Target="../slideLayouts/slideLayout2.xml"/></Relationships>
</file>

<file path=ppt/slides/_rels/slide1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3.xml"/><Relationship Type="http://schemas.openxmlformats.org/officeDocument/2006/relationships/slideLayout" Id="rId1" Target="../slideLayouts/slideLayout2.xml"/></Relationships>
</file>

<file path=ppt/slides/_rels/slide1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4.xml"/><Relationship Type="http://schemas.openxmlformats.org/officeDocument/2006/relationships/slideLayout" Id="rId1" Target="../slideLayouts/slideLayout2.xml"/></Relationships>
</file>

<file path=ppt/slides/_rels/slide1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5.xml"/><Relationship Type="http://schemas.openxmlformats.org/officeDocument/2006/relationships/slideLayout" Id="rId1" Target="../slideLayouts/slideLayout2.xml"/></Relationships>
</file>

<file path=ppt/slides/_rels/slide1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6.xml"/><Relationship Type="http://schemas.openxmlformats.org/officeDocument/2006/relationships/slideLayout" Id="rId1" Target="../slideLayouts/slideLayout2.xml"/></Relationships>
</file>

<file path=ppt/slides/_rels/slide1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7.xml"/><Relationship Type="http://schemas.openxmlformats.org/officeDocument/2006/relationships/slideLayout" Id="rId1" Target="../slideLayouts/slideLayout2.xml"/></Relationships>
</file>

<file path=ppt/slides/_rels/slide1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8.xml"/><Relationship Type="http://schemas.openxmlformats.org/officeDocument/2006/relationships/slideLayout" Id="rId1" Target="../slideLayouts/slideLayout2.xml"/></Relationships>
</file>

<file path=ppt/slides/_rels/slide1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9.xml"/><Relationship Type="http://schemas.openxmlformats.org/officeDocument/2006/relationships/slideLayout" Id="rId1" Target="../slideLayouts/slideLayout2.xml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/Relationships>
</file>

<file path=ppt/slides/_rels/slide2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0.xml"/><Relationship Type="http://schemas.openxmlformats.org/officeDocument/2006/relationships/slideLayout" Id="rId1" Target="../slideLayouts/slideLayout2.xml"/></Relationships>
</file>

<file path=ppt/slides/_rels/slide2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1.xml"/><Relationship Type="http://schemas.openxmlformats.org/officeDocument/2006/relationships/slideLayout" Id="rId1" Target="../slideLayouts/slideLayout2.xml"/></Relationships>
</file>

<file path=ppt/slides/_rels/slide2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2.xml"/><Relationship Type="http://schemas.openxmlformats.org/officeDocument/2006/relationships/slideLayout" Id="rId1" Target="../slideLayouts/slideLayout2.xml"/></Relationships>
</file>

<file path=ppt/slides/_rels/slide2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3.xml"/><Relationship Type="http://schemas.openxmlformats.org/officeDocument/2006/relationships/slideLayout" Id="rId1" Target="../slideLayouts/slideLayout2.xml"/></Relationships>
</file>

<file path=ppt/slides/_rels/slide2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4.xml"/><Relationship Type="http://schemas.openxmlformats.org/officeDocument/2006/relationships/slideLayout" Id="rId1" Target="../slideLayouts/slideLayout2.xml"/></Relationships>
</file>

<file path=ppt/slides/_rels/slide2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5.xml"/><Relationship Type="http://schemas.openxmlformats.org/officeDocument/2006/relationships/slideLayout" Id="rId1" Target="../slideLayouts/slideLayout2.xml"/></Relationships>
</file>

<file path=ppt/slides/_rels/slide2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6.xml"/><Relationship Type="http://schemas.openxmlformats.org/officeDocument/2006/relationships/slideLayout" Id="rId1" Target="../slideLayouts/slideLayout2.xml"/></Relationships>
</file>

<file path=ppt/slides/_rels/slide2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7.xml"/><Relationship Type="http://schemas.openxmlformats.org/officeDocument/2006/relationships/slideLayout" Id="rId1" Target="../slideLayouts/slideLayout2.xml"/></Relationships>
</file>

<file path=ppt/slides/_rels/slide2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8.xml"/><Relationship Type="http://schemas.openxmlformats.org/officeDocument/2006/relationships/slideLayout" Id="rId1" Target="../slideLayouts/slideLayout2.xml"/></Relationships>
</file>

<file path=ppt/slides/_rels/slide2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9.xml"/><Relationship Type="http://schemas.openxmlformats.org/officeDocument/2006/relationships/slideLayout" Id="rId1" Target="../slideLayouts/slideLayout2.xml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4.jpg"/></Relationships>
</file>

<file path=ppt/slides/_rels/slide3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0.xml"/><Relationship Type="http://schemas.openxmlformats.org/officeDocument/2006/relationships/slideLayout" Id="rId1" Target="../slideLayouts/slideLayout2.xml"/></Relationships>
</file>

<file path=ppt/slides/_rels/slide3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1.xml"/><Relationship Type="http://schemas.openxmlformats.org/officeDocument/2006/relationships/slideLayout" Id="rId1" Target="../slideLayouts/slideLayout2.xml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Relationship Type="http://schemas.openxmlformats.org/officeDocument/2006/relationships/image" Id="rId4" Target="../media/image03.jpg"/><Relationship Type="http://schemas.openxmlformats.org/officeDocument/2006/relationships/image" Id="rId3" Target="../media/image01.jpg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0.jpg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2.jpg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5.jpg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2" id="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" id="23"/>
          <p:cNvSpPr txBox="1"/>
          <p:nvPr>
            <p:ph type="ctrTitle"/>
          </p:nvPr>
        </p:nvSpPr>
        <p:spPr>
          <a:xfrm>
            <a:off y="1163423" x="685800"/>
            <a:ext cy="1546500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 sz="4000"/>
              <a:t>Transport Layer Security (TLS)</a:t>
            </a:r>
          </a:p>
        </p:txBody>
      </p:sp>
      <p:sp>
        <p:nvSpPr>
          <p:cNvPr name="Shape 24" id="24"/>
          <p:cNvSpPr txBox="1"/>
          <p:nvPr>
            <p:ph type="subTitle" idx="1"/>
          </p:nvPr>
        </p:nvSpPr>
        <p:spPr>
          <a:xfrm>
            <a:off y="3786737" x="685800"/>
            <a:ext cy="2585099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2400"/>
              <a:t>Bo Lu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sz="2400"/>
              <a:t>CISC856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sz="2400"/>
              <a:t>10/23/2012</a:t>
            </a:r>
          </a:p>
          <a:p>
            <a:r>
              <a:t/>
            </a:r>
          </a:p>
          <a:p>
            <a:pPr>
              <a:buNone/>
            </a:pPr>
            <a:r>
              <a:rPr lang="en" sz="1800">
                <a:solidFill>
                  <a:srgbClr val="6AA84F"/>
                </a:solidFill>
              </a:rPr>
              <a:t>Thank Vivek Nelamangala for his slides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8" id="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9" id="8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Cryptographic Techniques</a:t>
            </a:r>
          </a:p>
        </p:txBody>
      </p:sp>
      <p:sp>
        <p:nvSpPr>
          <p:cNvPr name="Shape 90" id="9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Public key encryption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One public key and one secret key which is not shared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Provide confidentiality and end-point authentication</a:t>
            </a:r>
          </a:p>
          <a:p>
            <a:r>
              <a:t/>
            </a:r>
          </a:p>
        </p:txBody>
      </p:sp>
      <p:sp>
        <p:nvSpPr>
          <p:cNvPr name="Shape 91" id="91"/>
          <p:cNvSpPr/>
          <p:nvPr/>
        </p:nvSpPr>
        <p:spPr>
          <a:xfrm>
            <a:off y="3750025" x="906950"/>
            <a:ext cy="1151399" cx="2761499"/>
          </a:xfrm>
          <a:prstGeom prst="rect">
            <a:avLst/>
          </a:prstGeom>
          <a:solidFill>
            <a:srgbClr val="9FC5E8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/>
              <a:t>Ciphertext = Encryption (Public key of receiver, Plaintext)</a:t>
            </a:r>
          </a:p>
        </p:txBody>
      </p:sp>
      <p:sp>
        <p:nvSpPr>
          <p:cNvPr name="Shape 92" id="92"/>
          <p:cNvSpPr/>
          <p:nvPr/>
        </p:nvSpPr>
        <p:spPr>
          <a:xfrm>
            <a:off y="3750025" x="5502275"/>
            <a:ext cy="1151399" cx="2761499"/>
          </a:xfrm>
          <a:prstGeom prst="rect">
            <a:avLst/>
          </a:prstGeom>
          <a:solidFill>
            <a:srgbClr val="9FC5E8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/>
              <a:t>Plaintext = Decryption (Secret key of receiver, Ciphertext)</a:t>
            </a:r>
          </a:p>
        </p:txBody>
      </p:sp>
      <p:cxnSp>
        <p:nvCxnSpPr>
          <p:cNvPr name="Shape 93" id="93"/>
          <p:cNvCxnSpPr>
            <a:stCxn id="91" idx="3"/>
            <a:endCxn id="92" idx="1"/>
          </p:cNvCxnSpPr>
          <p:nvPr/>
        </p:nvCxnSpPr>
        <p:spPr>
          <a:xfrm>
            <a:off y="4325724" x="3668449"/>
            <a:ext cy="0" cx="183382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94" id="94"/>
          <p:cNvSpPr txBox="1"/>
          <p:nvPr/>
        </p:nvSpPr>
        <p:spPr>
          <a:xfrm>
            <a:off y="3138575" x="1691600"/>
            <a:ext cy="417900" cx="11921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Sender</a:t>
            </a:r>
          </a:p>
        </p:txBody>
      </p:sp>
      <p:sp>
        <p:nvSpPr>
          <p:cNvPr name="Shape 95" id="95"/>
          <p:cNvSpPr txBox="1"/>
          <p:nvPr/>
        </p:nvSpPr>
        <p:spPr>
          <a:xfrm>
            <a:off y="3103025" x="6281825"/>
            <a:ext cy="489000" cx="12023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Receiver</a:t>
            </a:r>
          </a:p>
        </p:txBody>
      </p:sp>
      <p:sp>
        <p:nvSpPr>
          <p:cNvPr name="Shape 96" id="96"/>
          <p:cNvSpPr txBox="1"/>
          <p:nvPr/>
        </p:nvSpPr>
        <p:spPr>
          <a:xfrm>
            <a:off y="3886200" x="4038600"/>
            <a:ext cy="381000" cx="12191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Ciphertext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0" id="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1" id="10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Cryptographic Techniques</a:t>
            </a:r>
          </a:p>
        </p:txBody>
      </p:sp>
      <p:sp>
        <p:nvSpPr>
          <p:cNvPr name="Shape 102" id="10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Hash function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Output has a constant size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Different input gives different output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Provide data integrity</a:t>
            </a:r>
          </a:p>
          <a:p>
            <a:r>
              <a:t/>
            </a:r>
          </a:p>
        </p:txBody>
      </p:sp>
      <p:sp>
        <p:nvSpPr>
          <p:cNvPr name="Shape 103" id="103"/>
          <p:cNvSpPr/>
          <p:nvPr/>
        </p:nvSpPr>
        <p:spPr>
          <a:xfrm>
            <a:off y="4137225" x="1283950"/>
            <a:ext cy="998699" cx="1885200"/>
          </a:xfrm>
          <a:prstGeom prst="rect">
            <a:avLst/>
          </a:prstGeom>
          <a:solidFill>
            <a:srgbClr val="9FC5E8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/>
              <a:t>Hash(Text + Authentication key)</a:t>
            </a:r>
          </a:p>
        </p:txBody>
      </p:sp>
      <p:sp>
        <p:nvSpPr>
          <p:cNvPr name="Shape 104" id="104"/>
          <p:cNvSpPr/>
          <p:nvPr/>
        </p:nvSpPr>
        <p:spPr>
          <a:xfrm>
            <a:off y="4137225" x="5593975"/>
            <a:ext cy="998699" cx="1834200"/>
          </a:xfrm>
          <a:prstGeom prst="rect">
            <a:avLst/>
          </a:prstGeom>
          <a:solidFill>
            <a:srgbClr val="9FC5E8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/>
              <a:t>Hash(Text + Authentication key)</a:t>
            </a:r>
          </a:p>
        </p:txBody>
      </p:sp>
      <p:cxnSp>
        <p:nvCxnSpPr>
          <p:cNvPr name="Shape 105" id="105"/>
          <p:cNvCxnSpPr>
            <a:stCxn id="103" idx="3"/>
            <a:endCxn id="104" idx="1"/>
          </p:cNvCxnSpPr>
          <p:nvPr/>
        </p:nvCxnSpPr>
        <p:spPr>
          <a:xfrm>
            <a:off y="4636574" x="3169150"/>
            <a:ext cy="0" cx="2424824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106" id="106"/>
          <p:cNvSpPr txBox="1"/>
          <p:nvPr/>
        </p:nvSpPr>
        <p:spPr>
          <a:xfrm>
            <a:off y="3566575" x="1711900"/>
            <a:ext cy="458699" cx="10293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Sender</a:t>
            </a:r>
          </a:p>
        </p:txBody>
      </p:sp>
      <p:sp>
        <p:nvSpPr>
          <p:cNvPr name="Shape 107" id="107"/>
          <p:cNvSpPr txBox="1"/>
          <p:nvPr/>
        </p:nvSpPr>
        <p:spPr>
          <a:xfrm>
            <a:off y="3566575" x="5996425"/>
            <a:ext cy="458699" cx="10293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Receiver</a:t>
            </a:r>
          </a:p>
        </p:txBody>
      </p:sp>
      <p:sp>
        <p:nvSpPr>
          <p:cNvPr name="Shape 108" id="108"/>
          <p:cNvSpPr txBox="1"/>
          <p:nvPr/>
        </p:nvSpPr>
        <p:spPr>
          <a:xfrm>
            <a:off y="4191000" x="3810000"/>
            <a:ext cy="381000" cx="16763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Text, Hash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2" id="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3" id="11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What is TLS?</a:t>
            </a:r>
          </a:p>
        </p:txBody>
      </p:sp>
      <p:sp>
        <p:nvSpPr>
          <p:cNvPr name="Shape 114" id="114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ln w="9525" cap="flat">
            <a:solidFill>
              <a:srgbClr val="000000"/>
            </a:solidFill>
            <a:prstDash val="dot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Protocol layer below application layer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Works on top of reliable transport layer protocol such as TCP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Supports any application protocols </a:t>
            </a:r>
          </a:p>
          <a:p>
            <a:r>
              <a:t/>
            </a:r>
          </a:p>
        </p:txBody>
      </p:sp>
      <p:sp>
        <p:nvSpPr>
          <p:cNvPr name="Shape 115" id="115"/>
          <p:cNvSpPr/>
          <p:nvPr/>
        </p:nvSpPr>
        <p:spPr>
          <a:xfrm>
            <a:off y="3505425" x="2741175"/>
            <a:ext cy="458699" cx="3770400"/>
          </a:xfrm>
          <a:prstGeom prst="rect">
            <a:avLst/>
          </a:prstGeom>
          <a:solidFill>
            <a:srgbClr val="9FC5E8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algn="ctr">
              <a:buNone/>
            </a:pPr>
            <a:r>
              <a:rPr lang="en"/>
              <a:t>Application Layer</a:t>
            </a:r>
          </a:p>
        </p:txBody>
      </p:sp>
      <p:sp>
        <p:nvSpPr>
          <p:cNvPr name="Shape 116" id="116"/>
          <p:cNvSpPr/>
          <p:nvPr/>
        </p:nvSpPr>
        <p:spPr>
          <a:xfrm>
            <a:off y="4248875" x="1762900"/>
            <a:ext cy="458699" cx="1049700"/>
          </a:xfrm>
          <a:prstGeom prst="rect">
            <a:avLst/>
          </a:prstGeom>
          <a:solidFill>
            <a:srgbClr val="9FC5E8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algn="ctr" rtl="0" lvl="0">
              <a:buNone/>
            </a:pPr>
            <a:r>
              <a:rPr lang="en"/>
              <a:t>TLS Alert Protocol</a:t>
            </a:r>
          </a:p>
        </p:txBody>
      </p:sp>
      <p:sp>
        <p:nvSpPr>
          <p:cNvPr name="Shape 117" id="117"/>
          <p:cNvSpPr/>
          <p:nvPr/>
        </p:nvSpPr>
        <p:spPr>
          <a:xfrm>
            <a:off y="4248875" x="2812600"/>
            <a:ext cy="458699" cx="1395899"/>
          </a:xfrm>
          <a:prstGeom prst="rect">
            <a:avLst/>
          </a:prstGeom>
          <a:solidFill>
            <a:srgbClr val="9FC5E8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algn="ctr" rtl="0" lvl="0">
              <a:buNone/>
            </a:pPr>
            <a:r>
              <a:rPr lang="en"/>
              <a:t>TLS Change Cipher Spec</a:t>
            </a:r>
          </a:p>
        </p:txBody>
      </p:sp>
      <p:sp>
        <p:nvSpPr>
          <p:cNvPr name="Shape 118" id="118"/>
          <p:cNvSpPr/>
          <p:nvPr/>
        </p:nvSpPr>
        <p:spPr>
          <a:xfrm>
            <a:off y="4248875" x="4208500"/>
            <a:ext cy="458699" cx="1681500"/>
          </a:xfrm>
          <a:prstGeom prst="rect">
            <a:avLst/>
          </a:prstGeom>
          <a:solidFill>
            <a:srgbClr val="9FC5E8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algn="ctr" rtl="0" lvl="0">
              <a:buNone/>
            </a:pPr>
            <a:r>
              <a:rPr lang="en"/>
              <a:t>TLS Handshake Protocol</a:t>
            </a:r>
          </a:p>
        </p:txBody>
      </p:sp>
      <p:sp>
        <p:nvSpPr>
          <p:cNvPr name="Shape 119" id="119"/>
          <p:cNvSpPr/>
          <p:nvPr/>
        </p:nvSpPr>
        <p:spPr>
          <a:xfrm>
            <a:off y="4248875" x="5890000"/>
            <a:ext cy="458699" cx="1365599"/>
          </a:xfrm>
          <a:prstGeom prst="rect">
            <a:avLst/>
          </a:prstGeom>
          <a:solidFill>
            <a:srgbClr val="9FC5E8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algn="ctr" rtl="0" lvl="0">
              <a:buNone/>
            </a:pPr>
            <a:r>
              <a:rPr lang="en"/>
              <a:t>TLS Data Protocol</a:t>
            </a:r>
          </a:p>
        </p:txBody>
      </p:sp>
      <p:cxnSp>
        <p:nvCxnSpPr>
          <p:cNvPr name="Shape 120" id="120"/>
          <p:cNvCxnSpPr/>
          <p:nvPr/>
        </p:nvCxnSpPr>
        <p:spPr>
          <a:xfrm>
            <a:off y="3963975" x="2761550"/>
            <a:ext cy="285300" cx="3148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121" id="121"/>
          <p:cNvCxnSpPr/>
          <p:nvPr/>
        </p:nvCxnSpPr>
        <p:spPr>
          <a:xfrm>
            <a:off y="3974175" x="6521725"/>
            <a:ext cy="285300" cx="743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sp>
        <p:nvSpPr>
          <p:cNvPr name="Shape 122" id="122"/>
          <p:cNvSpPr/>
          <p:nvPr/>
        </p:nvSpPr>
        <p:spPr>
          <a:xfrm>
            <a:off y="4707575" x="1762900"/>
            <a:ext cy="458699" cx="5492699"/>
          </a:xfrm>
          <a:prstGeom prst="rect">
            <a:avLst/>
          </a:prstGeom>
          <a:solidFill>
            <a:srgbClr val="9FC5E8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algn="ctr" rtl="0" lvl="0">
              <a:buNone/>
            </a:pPr>
            <a:r>
              <a:rPr lang="en"/>
              <a:t>TLS Record Protocol</a:t>
            </a:r>
          </a:p>
        </p:txBody>
      </p:sp>
      <p:sp>
        <p:nvSpPr>
          <p:cNvPr name="Shape 123" id="123"/>
          <p:cNvSpPr/>
          <p:nvPr/>
        </p:nvSpPr>
        <p:spPr>
          <a:xfrm>
            <a:off y="5166275" x="1762900"/>
            <a:ext cy="458699" cx="5492699"/>
          </a:xfrm>
          <a:prstGeom prst="rect">
            <a:avLst/>
          </a:prstGeom>
          <a:solidFill>
            <a:srgbClr val="9FC5E8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algn="ctr" rtl="0" lvl="0">
              <a:buNone/>
            </a:pPr>
            <a:r>
              <a:rPr lang="en"/>
              <a:t>TCP</a:t>
            </a:r>
          </a:p>
        </p:txBody>
      </p:sp>
      <p:sp>
        <p:nvSpPr>
          <p:cNvPr name="Shape 124" id="124"/>
          <p:cNvSpPr/>
          <p:nvPr/>
        </p:nvSpPr>
        <p:spPr>
          <a:xfrm>
            <a:off y="5624975" x="1762900"/>
            <a:ext cy="458699" cx="5492699"/>
          </a:xfrm>
          <a:prstGeom prst="rect">
            <a:avLst/>
          </a:prstGeom>
          <a:solidFill>
            <a:srgbClr val="9FC5E8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algn="ctr" rtl="0" lvl="0">
              <a:buNone/>
            </a:pPr>
            <a:r>
              <a:rPr lang="en"/>
              <a:t>IP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28" id="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9" id="1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TLS Handshake protocol</a:t>
            </a:r>
          </a:p>
        </p:txBody>
      </p:sp>
      <p:sp>
        <p:nvSpPr>
          <p:cNvPr name="Shape 130" id="13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The core protocol of TLS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Authentication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Cipher suite negotiation</a:t>
            </a:r>
          </a:p>
          <a:p>
            <a:pPr indent="-419100" marL="45720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Compression method negotiation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34" id="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5" id="13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TLS Alert protocol and TLS Change cipher spec protocol</a:t>
            </a:r>
          </a:p>
        </p:txBody>
      </p:sp>
      <p:sp>
        <p:nvSpPr>
          <p:cNvPr name="Shape 136" id="13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Alert protocol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Signal indicators of potential problems and exchange corresponding alert messages.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Change cipher spec protocol</a:t>
            </a:r>
          </a:p>
          <a:p>
            <a:pPr indent="-381000" marL="91440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Put cipher spec parameters in place and make them effective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40" id="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1" id="14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TLS Application data protocol</a:t>
            </a:r>
          </a:p>
        </p:txBody>
      </p:sp>
      <p:sp>
        <p:nvSpPr>
          <p:cNvPr name="Shape 142" id="14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Takes higher-layer data and feeds it into the TLS record protocol for cryptographic protection and secure transmission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46" id="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7" id="14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TLS record protocol</a:t>
            </a:r>
          </a:p>
        </p:txBody>
      </p:sp>
      <p:sp>
        <p:nvSpPr>
          <p:cNvPr name="Shape 148" id="14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Securely transmit higher-layer protocol data from the sender to the recipient.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52" id="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3" id="15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Confidentiality in TLS </a:t>
            </a:r>
          </a:p>
        </p:txBody>
      </p:sp>
      <p:sp>
        <p:nvSpPr>
          <p:cNvPr name="Shape 154" id="154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Cipher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Use symmetric encryption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DES (Data encryption standard), 3DES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RC (Ron's code)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IDEA (International Data Encryption Algorithm)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Key exchange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Need secure method to exchange the shared secret key(master secrete)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Use public key encryption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RSA, Diffie-Hellman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58" id="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9" id="15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Data Integrity in TLS</a:t>
            </a:r>
          </a:p>
        </p:txBody>
      </p:sp>
      <p:sp>
        <p:nvSpPr>
          <p:cNvPr name="Shape 160" id="16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Each TLS record PDU is affixed with a message authentication code (MAC)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Hash of the message – MD5 and SHA1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Shared secret key(generated from master secret)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Sequence number (TLS record PDU)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64" id="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5" id="16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End-point authentication in TLS</a:t>
            </a:r>
          </a:p>
        </p:txBody>
      </p:sp>
      <p:sp>
        <p:nvSpPr>
          <p:cNvPr name="Shape 166" id="16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Based on public key certificates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Uses X.509 protocol for certificate management</a:t>
            </a:r>
          </a:p>
          <a:p>
            <a:pPr indent="-419100" marL="45720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Client authentication is optional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8" id="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9" id="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Outline</a:t>
            </a:r>
          </a:p>
        </p:txBody>
      </p:sp>
      <p:sp>
        <p:nvSpPr>
          <p:cNvPr name="Shape 30" id="3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Motivation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Security services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Cryptographic techniques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TLS protocol in detail</a:t>
            </a:r>
          </a:p>
          <a:p>
            <a:pPr indent="-419100" marL="45720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Summary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70" id="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71" id="17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TLS connection establishment</a:t>
            </a:r>
          </a:p>
        </p:txBody>
      </p:sp>
      <p:sp>
        <p:nvSpPr>
          <p:cNvPr name="Shape 172" id="17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TLS Handshake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Negotiate cipher suite</a:t>
            </a:r>
          </a:p>
          <a:p>
            <a:pPr indent="-381000" marL="1371600" rtl="0" lvl="2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Symmetric cipher</a:t>
            </a:r>
          </a:p>
          <a:p>
            <a:pPr indent="-381000" marL="1371600" rtl="0" lvl="2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Key exchange method</a:t>
            </a:r>
          </a:p>
          <a:p>
            <a:pPr indent="-381000" marL="1371600" rtl="0" lvl="2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Hash function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Negotiate a compression method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Establish and share master secret</a:t>
            </a:r>
          </a:p>
          <a:p>
            <a:pPr indent="-381000" marL="91440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Optionally authenticate server and/or client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76" id="1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77" id="17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TLS connection establishment</a:t>
            </a:r>
          </a:p>
        </p:txBody>
      </p:sp>
      <p:sp>
        <p:nvSpPr>
          <p:cNvPr name="Shape 178" id="17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Handshake phases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Hello messages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Certificate and Key exchange messages</a:t>
            </a:r>
          </a:p>
          <a:p>
            <a:pPr indent="-381000" marL="91440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Change CipherSpec and Finished messages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82" id="1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3" id="18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TLS connection establishment</a:t>
            </a:r>
          </a:p>
        </p:txBody>
      </p:sp>
      <p:sp>
        <p:nvSpPr>
          <p:cNvPr name="Shape 184" id="184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TLS: Hello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Client Hello initiates sesion</a:t>
            </a:r>
          </a:p>
          <a:p>
            <a:pPr indent="-381000" marL="1371600" rtl="0" lvl="2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Propose protocol version</a:t>
            </a:r>
          </a:p>
          <a:p>
            <a:pPr indent="-381000" marL="1371600" rtl="0" lvl="2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Propose cipher suite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Server Hello chooses protocol version and suite and an session identifier if session resumption is permitted 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Client may request to resume a TLS session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Server chooses whether to accept request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Both client and server needs to generate a random number which is used in generating master secrete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88" id="1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9" id="18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TLS connection establishment</a:t>
            </a:r>
          </a:p>
        </p:txBody>
      </p:sp>
      <p:sp>
        <p:nvSpPr>
          <p:cNvPr name="Shape 190" id="19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Public Key Certificates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X.509 Certificate associates public key with identity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Certification Authority (CA) creates certificate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Must recognize accepted CA in certificate chain</a:t>
            </a:r>
          </a:p>
          <a:p>
            <a:pPr indent="-381000" marL="1371600" lvl="2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One CA may issue certificate for another CA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94" id="1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95" id="19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TLS connection establishment</a:t>
            </a:r>
          </a:p>
        </p:txBody>
      </p:sp>
      <p:sp>
        <p:nvSpPr>
          <p:cNvPr name="Shape 196" id="19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TLS: Key exchange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Server sends certificate containing public key (RSA) or Diffie-Hellman parameters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Client sends encrypted “pre-master” secret to server using Client Key Exchange message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Master secret calculated</a:t>
            </a:r>
          </a:p>
          <a:p>
            <a:pPr indent="-381000" marL="1371600" lvl="2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Use random values passed in Client and Server Hello messages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00" id="2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1" id="20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TLS connection establishment</a:t>
            </a:r>
          </a:p>
        </p:txBody>
      </p:sp>
      <p:sp>
        <p:nvSpPr>
          <p:cNvPr name="Shape 202" id="20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TLS: Change Cipher Spec/Finished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Change Cipher Spec</a:t>
            </a:r>
          </a:p>
          <a:p>
            <a:pPr indent="-381000" marL="1371600" rtl="0" lvl="2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Announce switch to negotiated algorithms and values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Finished</a:t>
            </a:r>
          </a:p>
          <a:p>
            <a:pPr indent="-381000" marL="1371600" rtl="0" lvl="2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Send copy of handshake</a:t>
            </a:r>
          </a:p>
          <a:p>
            <a:pPr indent="-381000" marL="1371600" rtl="0" lvl="2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Permits validation of handshake</a:t>
            </a:r>
          </a:p>
          <a:p>
            <a:pPr indent="-381000" marL="1371600" lvl="2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The first message that is encrypted with the cipher spec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06" id="2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7" id="20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TLS connection establishment</a:t>
            </a:r>
          </a:p>
        </p:txBody>
      </p:sp>
      <p:sp>
        <p:nvSpPr>
          <p:cNvPr name="Shape 208" id="20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cxnSp>
        <p:nvCxnSpPr>
          <p:cNvPr name="Shape 209" id="209"/>
          <p:cNvCxnSpPr/>
          <p:nvPr/>
        </p:nvCxnSpPr>
        <p:spPr>
          <a:xfrm>
            <a:off y="2133600" x="533400"/>
            <a:ext cy="43434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210" id="210"/>
          <p:cNvCxnSpPr/>
          <p:nvPr/>
        </p:nvCxnSpPr>
        <p:spPr>
          <a:xfrm>
            <a:off y="2209800" x="2133600"/>
            <a:ext cy="0" cx="5181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211" id="211"/>
          <p:cNvCxnSpPr/>
          <p:nvPr/>
        </p:nvCxnSpPr>
        <p:spPr>
          <a:xfrm>
            <a:off y="2819400" x="2133600"/>
            <a:ext cy="0" cx="5181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212" id="212"/>
          <p:cNvCxnSpPr/>
          <p:nvPr/>
        </p:nvCxnSpPr>
        <p:spPr>
          <a:xfrm>
            <a:off y="4038600" x="2133600"/>
            <a:ext cy="0" cx="5105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213" id="213"/>
          <p:cNvCxnSpPr/>
          <p:nvPr/>
        </p:nvCxnSpPr>
        <p:spPr>
          <a:xfrm>
            <a:off y="5105400" x="2133600"/>
            <a:ext cy="0" cx="5181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214" id="214"/>
          <p:cNvCxnSpPr/>
          <p:nvPr/>
        </p:nvCxnSpPr>
        <p:spPr>
          <a:xfrm>
            <a:off y="6248400" x="2057400"/>
            <a:ext cy="0" cx="5257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215" id="215"/>
          <p:cNvCxnSpPr/>
          <p:nvPr/>
        </p:nvCxnSpPr>
        <p:spPr>
          <a:xfrm>
            <a:off y="2209800" x="2438400"/>
            <a:ext cy="40385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216" id="216"/>
          <p:cNvCxnSpPr/>
          <p:nvPr/>
        </p:nvCxnSpPr>
        <p:spPr>
          <a:xfrm>
            <a:off y="2209800" x="6705600"/>
            <a:ext cy="40385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217" id="217"/>
          <p:cNvCxnSpPr/>
          <p:nvPr/>
        </p:nvCxnSpPr>
        <p:spPr>
          <a:xfrm>
            <a:off y="2362200" x="2438400"/>
            <a:ext cy="152399" cx="4267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218" id="218"/>
          <p:cNvCxnSpPr/>
          <p:nvPr/>
        </p:nvCxnSpPr>
        <p:spPr>
          <a:xfrm flipH="1">
            <a:off y="2514600" x="2438400"/>
            <a:ext cy="152399" cx="4267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219" id="219"/>
          <p:cNvCxnSpPr/>
          <p:nvPr/>
        </p:nvCxnSpPr>
        <p:spPr>
          <a:xfrm flipH="1">
            <a:off y="2971800" x="2438400"/>
            <a:ext cy="228600" cx="4267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len="lg" type="none" w="lg"/>
            <a:tailEnd len="lg" type="triangle" w="lg"/>
          </a:ln>
        </p:spPr>
      </p:cxnSp>
      <p:cxnSp>
        <p:nvCxnSpPr>
          <p:cNvPr name="Shape 220" id="220"/>
          <p:cNvCxnSpPr/>
          <p:nvPr/>
        </p:nvCxnSpPr>
        <p:spPr>
          <a:xfrm flipH="1">
            <a:off y="3200400" x="2438400"/>
            <a:ext cy="228600" cx="4267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len="lg" type="none" w="lg"/>
            <a:tailEnd len="lg" type="triangle" w="lg"/>
          </a:ln>
        </p:spPr>
      </p:cxnSp>
      <p:cxnSp>
        <p:nvCxnSpPr>
          <p:cNvPr name="Shape 221" id="221"/>
          <p:cNvCxnSpPr/>
          <p:nvPr/>
        </p:nvCxnSpPr>
        <p:spPr>
          <a:xfrm flipH="1">
            <a:off y="3429000" x="2438400"/>
            <a:ext cy="228600" cx="4267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len="lg" type="none" w="lg"/>
            <a:tailEnd len="lg" type="triangle" w="lg"/>
          </a:ln>
        </p:spPr>
      </p:cxnSp>
      <p:cxnSp>
        <p:nvCxnSpPr>
          <p:cNvPr name="Shape 222" id="222"/>
          <p:cNvCxnSpPr/>
          <p:nvPr/>
        </p:nvCxnSpPr>
        <p:spPr>
          <a:xfrm flipH="1">
            <a:off y="3657600" x="2438400"/>
            <a:ext cy="228600" cx="4267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223" id="223"/>
          <p:cNvCxnSpPr/>
          <p:nvPr/>
        </p:nvCxnSpPr>
        <p:spPr>
          <a:xfrm>
            <a:off y="4267200" x="2438400"/>
            <a:ext cy="152399" cx="4267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len="lg" type="none" w="lg"/>
            <a:tailEnd len="lg" type="triangle" w="lg"/>
          </a:ln>
        </p:spPr>
      </p:cxnSp>
      <p:cxnSp>
        <p:nvCxnSpPr>
          <p:cNvPr name="Shape 224" id="224"/>
          <p:cNvCxnSpPr/>
          <p:nvPr/>
        </p:nvCxnSpPr>
        <p:spPr>
          <a:xfrm>
            <a:off y="4495800" x="2438400"/>
            <a:ext cy="152399" cx="4267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225" id="225"/>
          <p:cNvCxnSpPr/>
          <p:nvPr/>
        </p:nvCxnSpPr>
        <p:spPr>
          <a:xfrm>
            <a:off y="4724400" x="2438400"/>
            <a:ext cy="152399" cx="4267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len="lg" type="none" w="lg"/>
            <a:tailEnd len="lg" type="triangle" w="lg"/>
          </a:ln>
        </p:spPr>
      </p:cxnSp>
      <p:cxnSp>
        <p:nvCxnSpPr>
          <p:cNvPr name="Shape 226" id="226"/>
          <p:cNvCxnSpPr/>
          <p:nvPr/>
        </p:nvCxnSpPr>
        <p:spPr>
          <a:xfrm>
            <a:off y="5257800" x="2438400"/>
            <a:ext cy="152399" cx="4267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227" id="227"/>
          <p:cNvCxnSpPr/>
          <p:nvPr/>
        </p:nvCxnSpPr>
        <p:spPr>
          <a:xfrm>
            <a:off y="5486400" x="2438400"/>
            <a:ext cy="152399" cx="4267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228" id="228"/>
          <p:cNvCxnSpPr/>
          <p:nvPr/>
        </p:nvCxnSpPr>
        <p:spPr>
          <a:xfrm flipH="1">
            <a:off y="5943600" x="2438400"/>
            <a:ext cy="228600" cx="4267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229" id="229"/>
          <p:cNvCxnSpPr/>
          <p:nvPr/>
        </p:nvCxnSpPr>
        <p:spPr>
          <a:xfrm flipH="1">
            <a:off y="5715000" x="2438400"/>
            <a:ext cy="228600" cx="4267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230" id="230"/>
          <p:cNvSpPr txBox="1"/>
          <p:nvPr/>
        </p:nvSpPr>
        <p:spPr>
          <a:xfrm>
            <a:off y="2133600" x="1219200"/>
            <a:ext cy="457200" cx="11447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client hello</a:t>
            </a:r>
          </a:p>
        </p:txBody>
      </p:sp>
      <p:sp>
        <p:nvSpPr>
          <p:cNvPr name="Shape 231" id="231"/>
          <p:cNvSpPr txBox="1"/>
          <p:nvPr/>
        </p:nvSpPr>
        <p:spPr>
          <a:xfrm>
            <a:off y="2286000" x="6781800"/>
            <a:ext cy="457200" cx="11457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server hello</a:t>
            </a:r>
          </a:p>
        </p:txBody>
      </p:sp>
      <p:sp>
        <p:nvSpPr>
          <p:cNvPr name="Shape 232" id="232"/>
          <p:cNvSpPr txBox="1"/>
          <p:nvPr/>
        </p:nvSpPr>
        <p:spPr>
          <a:xfrm>
            <a:off y="2743200" x="6705600"/>
            <a:ext cy="300599" cx="10640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certificate</a:t>
            </a:r>
          </a:p>
        </p:txBody>
      </p:sp>
      <p:sp>
        <p:nvSpPr>
          <p:cNvPr name="Shape 233" id="233"/>
          <p:cNvSpPr txBox="1"/>
          <p:nvPr/>
        </p:nvSpPr>
        <p:spPr>
          <a:xfrm>
            <a:off y="2971800" x="6705600"/>
            <a:ext cy="304799" cx="21344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server_key_exchange</a:t>
            </a:r>
          </a:p>
        </p:txBody>
      </p:sp>
      <p:sp>
        <p:nvSpPr>
          <p:cNvPr name="Shape 234" id="234"/>
          <p:cNvSpPr txBox="1"/>
          <p:nvPr/>
        </p:nvSpPr>
        <p:spPr>
          <a:xfrm>
            <a:off y="3200400" x="6710700"/>
            <a:ext cy="385499" cx="18237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certificate_request</a:t>
            </a:r>
          </a:p>
        </p:txBody>
      </p:sp>
      <p:sp>
        <p:nvSpPr>
          <p:cNvPr name="Shape 235" id="235"/>
          <p:cNvSpPr txBox="1"/>
          <p:nvPr/>
        </p:nvSpPr>
        <p:spPr>
          <a:xfrm>
            <a:off y="3429000" x="6709500"/>
            <a:ext cy="304799" cx="18248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server_hello_done</a:t>
            </a:r>
          </a:p>
        </p:txBody>
      </p:sp>
      <p:sp>
        <p:nvSpPr>
          <p:cNvPr name="Shape 236" id="236"/>
          <p:cNvSpPr txBox="1"/>
          <p:nvPr/>
        </p:nvSpPr>
        <p:spPr>
          <a:xfrm>
            <a:off y="4038600" x="1524000"/>
            <a:ext cy="228600" cx="9902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certificate</a:t>
            </a:r>
          </a:p>
        </p:txBody>
      </p:sp>
      <p:sp>
        <p:nvSpPr>
          <p:cNvPr name="Shape 237" id="237"/>
          <p:cNvSpPr txBox="1"/>
          <p:nvPr/>
        </p:nvSpPr>
        <p:spPr>
          <a:xfrm>
            <a:off y="4267200" x="533400"/>
            <a:ext cy="304799" cx="19809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client_key_exchange</a:t>
            </a:r>
          </a:p>
        </p:txBody>
      </p:sp>
      <p:sp>
        <p:nvSpPr>
          <p:cNvPr name="Shape 238" id="238"/>
          <p:cNvSpPr txBox="1"/>
          <p:nvPr/>
        </p:nvSpPr>
        <p:spPr>
          <a:xfrm>
            <a:off y="4495800" x="990600"/>
            <a:ext cy="228600" cx="16787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certificate_verify</a:t>
            </a:r>
          </a:p>
        </p:txBody>
      </p:sp>
      <p:sp>
        <p:nvSpPr>
          <p:cNvPr name="Shape 239" id="239"/>
          <p:cNvSpPr txBox="1"/>
          <p:nvPr/>
        </p:nvSpPr>
        <p:spPr>
          <a:xfrm>
            <a:off y="5029200" x="536400"/>
            <a:ext cy="228600" cx="20544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change_cipher_spec</a:t>
            </a:r>
          </a:p>
        </p:txBody>
      </p:sp>
      <p:sp>
        <p:nvSpPr>
          <p:cNvPr name="Shape 240" id="240"/>
          <p:cNvSpPr txBox="1"/>
          <p:nvPr/>
        </p:nvSpPr>
        <p:spPr>
          <a:xfrm>
            <a:off y="5257800" x="1600200"/>
            <a:ext cy="228600" cx="9905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finished</a:t>
            </a:r>
          </a:p>
        </p:txBody>
      </p:sp>
      <p:sp>
        <p:nvSpPr>
          <p:cNvPr name="Shape 241" id="241"/>
          <p:cNvSpPr txBox="1"/>
          <p:nvPr/>
        </p:nvSpPr>
        <p:spPr>
          <a:xfrm>
            <a:off y="5486400" x="6710700"/>
            <a:ext cy="228600" cx="20522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change_cipher_spec</a:t>
            </a:r>
          </a:p>
        </p:txBody>
      </p:sp>
      <p:sp>
        <p:nvSpPr>
          <p:cNvPr name="Shape 242" id="242"/>
          <p:cNvSpPr txBox="1"/>
          <p:nvPr/>
        </p:nvSpPr>
        <p:spPr>
          <a:xfrm>
            <a:off y="5715000" x="6705600"/>
            <a:ext cy="228600" cx="13715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finished</a:t>
            </a:r>
          </a:p>
        </p:txBody>
      </p:sp>
      <p:sp>
        <p:nvSpPr>
          <p:cNvPr name="Shape 243" id="243"/>
          <p:cNvSpPr txBox="1"/>
          <p:nvPr/>
        </p:nvSpPr>
        <p:spPr>
          <a:xfrm>
            <a:off y="1752600" x="2057400"/>
            <a:ext cy="381000" cx="8381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Client</a:t>
            </a:r>
          </a:p>
        </p:txBody>
      </p:sp>
      <p:sp>
        <p:nvSpPr>
          <p:cNvPr name="Shape 244" id="244"/>
          <p:cNvSpPr txBox="1"/>
          <p:nvPr/>
        </p:nvSpPr>
        <p:spPr>
          <a:xfrm>
            <a:off y="1752600" x="6324600"/>
            <a:ext cy="381000" cx="7620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Server</a:t>
            </a:r>
          </a:p>
        </p:txBody>
      </p:sp>
      <p:sp>
        <p:nvSpPr>
          <p:cNvPr name="Shape 245" id="245"/>
          <p:cNvSpPr txBox="1"/>
          <p:nvPr/>
        </p:nvSpPr>
        <p:spPr>
          <a:xfrm>
            <a:off y="1676400" x="457200"/>
            <a:ext cy="381000" cx="7620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Time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49" id="2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50" id="25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TLS session resumption</a:t>
            </a:r>
          </a:p>
        </p:txBody>
      </p:sp>
      <p:sp>
        <p:nvSpPr>
          <p:cNvPr name="Shape 251" id="251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cxnSp>
        <p:nvCxnSpPr>
          <p:cNvPr name="Shape 252" id="252"/>
          <p:cNvCxnSpPr/>
          <p:nvPr/>
        </p:nvCxnSpPr>
        <p:spPr>
          <a:xfrm>
            <a:off y="2133600" x="533400"/>
            <a:ext cy="43434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253" id="253"/>
          <p:cNvCxnSpPr/>
          <p:nvPr/>
        </p:nvCxnSpPr>
        <p:spPr>
          <a:xfrm>
            <a:off y="2209800" x="2133600"/>
            <a:ext cy="0" cx="5181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254" id="254"/>
          <p:cNvCxnSpPr/>
          <p:nvPr/>
        </p:nvCxnSpPr>
        <p:spPr>
          <a:xfrm>
            <a:off y="2819400" x="2133600"/>
            <a:ext cy="0" cx="5181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255" id="255"/>
          <p:cNvCxnSpPr/>
          <p:nvPr/>
        </p:nvCxnSpPr>
        <p:spPr>
          <a:xfrm>
            <a:off y="4038600" x="2133600"/>
            <a:ext cy="0" cx="5105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256" id="256"/>
          <p:cNvCxnSpPr/>
          <p:nvPr/>
        </p:nvCxnSpPr>
        <p:spPr>
          <a:xfrm>
            <a:off y="5105400" x="2133600"/>
            <a:ext cy="0" cx="5181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257" id="257"/>
          <p:cNvCxnSpPr/>
          <p:nvPr/>
        </p:nvCxnSpPr>
        <p:spPr>
          <a:xfrm>
            <a:off y="6248400" x="2057400"/>
            <a:ext cy="0" cx="5257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258" id="258"/>
          <p:cNvCxnSpPr/>
          <p:nvPr/>
        </p:nvCxnSpPr>
        <p:spPr>
          <a:xfrm>
            <a:off y="2209800" x="2438400"/>
            <a:ext cy="40385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259" id="259"/>
          <p:cNvCxnSpPr/>
          <p:nvPr/>
        </p:nvCxnSpPr>
        <p:spPr>
          <a:xfrm>
            <a:off y="2209800" x="6705600"/>
            <a:ext cy="40385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260" id="260"/>
          <p:cNvCxnSpPr/>
          <p:nvPr/>
        </p:nvCxnSpPr>
        <p:spPr>
          <a:xfrm>
            <a:off y="2362200" x="2438400"/>
            <a:ext cy="152399" cx="4267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261" id="261"/>
          <p:cNvCxnSpPr/>
          <p:nvPr/>
        </p:nvCxnSpPr>
        <p:spPr>
          <a:xfrm flipH="1">
            <a:off y="2514600" x="2438400"/>
            <a:ext cy="152399" cx="4267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262" id="262"/>
          <p:cNvCxnSpPr/>
          <p:nvPr/>
        </p:nvCxnSpPr>
        <p:spPr>
          <a:xfrm>
            <a:off y="5257800" x="2438400"/>
            <a:ext cy="152399" cx="4267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263" id="263"/>
          <p:cNvCxnSpPr/>
          <p:nvPr/>
        </p:nvCxnSpPr>
        <p:spPr>
          <a:xfrm>
            <a:off y="5486400" x="2438400"/>
            <a:ext cy="152399" cx="4267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264" id="264"/>
          <p:cNvCxnSpPr/>
          <p:nvPr/>
        </p:nvCxnSpPr>
        <p:spPr>
          <a:xfrm flipH="1">
            <a:off y="5943600" x="2438400"/>
            <a:ext cy="228600" cx="4267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265" id="265"/>
          <p:cNvCxnSpPr/>
          <p:nvPr/>
        </p:nvCxnSpPr>
        <p:spPr>
          <a:xfrm flipH="1">
            <a:off y="5715000" x="2438400"/>
            <a:ext cy="228600" cx="4267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266" id="266"/>
          <p:cNvSpPr txBox="1"/>
          <p:nvPr/>
        </p:nvSpPr>
        <p:spPr>
          <a:xfrm>
            <a:off y="2133600" x="1219200"/>
            <a:ext cy="457200" cx="11447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client hello</a:t>
            </a:r>
          </a:p>
        </p:txBody>
      </p:sp>
      <p:sp>
        <p:nvSpPr>
          <p:cNvPr name="Shape 267" id="267"/>
          <p:cNvSpPr txBox="1"/>
          <p:nvPr/>
        </p:nvSpPr>
        <p:spPr>
          <a:xfrm>
            <a:off y="2286000" x="6781800"/>
            <a:ext cy="457200" cx="11457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server hello</a:t>
            </a:r>
          </a:p>
        </p:txBody>
      </p:sp>
      <p:sp>
        <p:nvSpPr>
          <p:cNvPr name="Shape 268" id="268"/>
          <p:cNvSpPr txBox="1"/>
          <p:nvPr/>
        </p:nvSpPr>
        <p:spPr>
          <a:xfrm>
            <a:off y="5029200" x="536400"/>
            <a:ext cy="228600" cx="20544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change_cipher_spec</a:t>
            </a:r>
          </a:p>
        </p:txBody>
      </p:sp>
      <p:sp>
        <p:nvSpPr>
          <p:cNvPr name="Shape 269" id="269"/>
          <p:cNvSpPr txBox="1"/>
          <p:nvPr/>
        </p:nvSpPr>
        <p:spPr>
          <a:xfrm>
            <a:off y="5257800" x="1600200"/>
            <a:ext cy="228600" cx="9905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finished</a:t>
            </a:r>
          </a:p>
        </p:txBody>
      </p:sp>
      <p:sp>
        <p:nvSpPr>
          <p:cNvPr name="Shape 270" id="270"/>
          <p:cNvSpPr txBox="1"/>
          <p:nvPr/>
        </p:nvSpPr>
        <p:spPr>
          <a:xfrm>
            <a:off y="5486400" x="6710700"/>
            <a:ext cy="228600" cx="20522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change_cipher_spec</a:t>
            </a:r>
          </a:p>
        </p:txBody>
      </p:sp>
      <p:sp>
        <p:nvSpPr>
          <p:cNvPr name="Shape 271" id="271"/>
          <p:cNvSpPr txBox="1"/>
          <p:nvPr/>
        </p:nvSpPr>
        <p:spPr>
          <a:xfrm>
            <a:off y="5715000" x="6705600"/>
            <a:ext cy="228600" cx="13715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finished</a:t>
            </a:r>
          </a:p>
        </p:txBody>
      </p:sp>
      <p:sp>
        <p:nvSpPr>
          <p:cNvPr name="Shape 272" id="272"/>
          <p:cNvSpPr txBox="1"/>
          <p:nvPr/>
        </p:nvSpPr>
        <p:spPr>
          <a:xfrm>
            <a:off y="1752600" x="2057400"/>
            <a:ext cy="381000" cx="8381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Client</a:t>
            </a:r>
          </a:p>
        </p:txBody>
      </p:sp>
      <p:sp>
        <p:nvSpPr>
          <p:cNvPr name="Shape 273" id="273"/>
          <p:cNvSpPr txBox="1"/>
          <p:nvPr/>
        </p:nvSpPr>
        <p:spPr>
          <a:xfrm>
            <a:off y="1752600" x="6324600"/>
            <a:ext cy="381000" cx="7620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Server</a:t>
            </a:r>
          </a:p>
        </p:txBody>
      </p:sp>
      <p:sp>
        <p:nvSpPr>
          <p:cNvPr name="Shape 274" id="274"/>
          <p:cNvSpPr txBox="1"/>
          <p:nvPr/>
        </p:nvSpPr>
        <p:spPr>
          <a:xfrm>
            <a:off y="1676400" x="457200"/>
            <a:ext cy="381000" cx="7620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Time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78" id="2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79" id="27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Application data transmission using TLS</a:t>
            </a:r>
          </a:p>
        </p:txBody>
      </p:sp>
      <p:sp>
        <p:nvSpPr>
          <p:cNvPr name="Shape 280" id="28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2400"/>
              <a:t>Application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sz="2400"/>
              <a:t>Fragment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sz="2400"/>
              <a:t>Compress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sz="2400"/>
              <a:t>Add MAC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sz="2400"/>
              <a:t>Encrypt                                         TLS record SDU</a:t>
            </a:r>
          </a:p>
          <a:p>
            <a:r>
              <a:t/>
            </a:r>
          </a:p>
          <a:p>
            <a:pPr>
              <a:buNone/>
            </a:pPr>
            <a:r>
              <a:rPr lang="en" sz="2400"/>
              <a:t>Add PCI                                        TLS record PDU</a:t>
            </a:r>
          </a:p>
        </p:txBody>
      </p:sp>
      <p:sp>
        <p:nvSpPr>
          <p:cNvPr name="Shape 281" id="281"/>
          <p:cNvSpPr/>
          <p:nvPr/>
        </p:nvSpPr>
        <p:spPr>
          <a:xfrm>
            <a:off y="1823825" x="3082350"/>
            <a:ext cy="351899" cx="49062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algn="ctr">
              <a:buNone/>
            </a:pPr>
            <a:r>
              <a:rPr lang="en"/>
              <a:t>A-PDU</a:t>
            </a:r>
          </a:p>
        </p:txBody>
      </p:sp>
      <p:sp>
        <p:nvSpPr>
          <p:cNvPr name="Shape 282" id="282"/>
          <p:cNvSpPr/>
          <p:nvPr/>
        </p:nvSpPr>
        <p:spPr>
          <a:xfrm>
            <a:off y="2584150" x="3082350"/>
            <a:ext cy="351899" cx="14187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algn="ctr" rtl="0" lvl="0">
              <a:buNone/>
            </a:pPr>
            <a:r>
              <a:rPr lang="en"/>
              <a:t>16384 or less</a:t>
            </a:r>
          </a:p>
        </p:txBody>
      </p:sp>
      <p:sp>
        <p:nvSpPr>
          <p:cNvPr name="Shape 283" id="283"/>
          <p:cNvSpPr/>
          <p:nvPr/>
        </p:nvSpPr>
        <p:spPr>
          <a:xfrm>
            <a:off y="2584150" x="4826100"/>
            <a:ext cy="351899" cx="14187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algn="ctr" rtl="0" lvl="0">
              <a:buNone/>
            </a:pPr>
            <a:r>
              <a:rPr lang="en"/>
              <a:t>16384 or less</a:t>
            </a:r>
          </a:p>
        </p:txBody>
      </p:sp>
      <p:sp>
        <p:nvSpPr>
          <p:cNvPr name="Shape 284" id="284"/>
          <p:cNvSpPr/>
          <p:nvPr/>
        </p:nvSpPr>
        <p:spPr>
          <a:xfrm>
            <a:off y="2584150" x="6569850"/>
            <a:ext cy="351899" cx="14187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algn="ctr" rtl="0" lvl="0">
              <a:buNone/>
            </a:pPr>
            <a:r>
              <a:rPr lang="en"/>
              <a:t>16384 or less</a:t>
            </a:r>
          </a:p>
        </p:txBody>
      </p:sp>
      <p:sp>
        <p:nvSpPr>
          <p:cNvPr name="Shape 285" id="285"/>
          <p:cNvSpPr/>
          <p:nvPr/>
        </p:nvSpPr>
        <p:spPr>
          <a:xfrm>
            <a:off y="3440500" x="3082350"/>
            <a:ext cy="351899" cx="810900"/>
          </a:xfrm>
          <a:prstGeom prst="rect">
            <a:avLst/>
          </a:prstGeom>
          <a:solidFill>
            <a:srgbClr val="93C47D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286" id="286"/>
          <p:cNvSpPr/>
          <p:nvPr/>
        </p:nvSpPr>
        <p:spPr>
          <a:xfrm>
            <a:off y="4238725" x="3082350"/>
            <a:ext cy="351899" cx="810900"/>
          </a:xfrm>
          <a:prstGeom prst="rect">
            <a:avLst/>
          </a:prstGeom>
          <a:solidFill>
            <a:srgbClr val="93C47D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287" id="287"/>
          <p:cNvSpPr/>
          <p:nvPr/>
        </p:nvSpPr>
        <p:spPr>
          <a:xfrm>
            <a:off y="4238725" x="3893250"/>
            <a:ext cy="351899" cx="394800"/>
          </a:xfrm>
          <a:prstGeom prst="rect">
            <a:avLst/>
          </a:prstGeom>
          <a:solidFill>
            <a:srgbClr val="CC0000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288" id="288"/>
          <p:cNvSpPr/>
          <p:nvPr/>
        </p:nvSpPr>
        <p:spPr>
          <a:xfrm>
            <a:off y="5121175" x="3082350"/>
            <a:ext cy="351899" cx="1194899"/>
          </a:xfrm>
          <a:prstGeom prst="rect">
            <a:avLst/>
          </a:prstGeom>
          <a:solidFill>
            <a:srgbClr val="FFD966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289" id="289"/>
          <p:cNvSpPr/>
          <p:nvPr/>
        </p:nvSpPr>
        <p:spPr>
          <a:xfrm>
            <a:off y="5977475" x="2644650"/>
            <a:ext cy="351899" cx="437699"/>
          </a:xfrm>
          <a:prstGeom prst="rect">
            <a:avLst/>
          </a:prstGeom>
          <a:solidFill>
            <a:srgbClr val="000000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290" id="290"/>
          <p:cNvSpPr/>
          <p:nvPr/>
        </p:nvSpPr>
        <p:spPr>
          <a:xfrm>
            <a:off y="5977475" x="3082350"/>
            <a:ext cy="351899" cx="1194899"/>
          </a:xfrm>
          <a:prstGeom prst="rect">
            <a:avLst/>
          </a:prstGeom>
          <a:solidFill>
            <a:srgbClr val="FFD966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cxnSp>
        <p:nvCxnSpPr>
          <p:cNvPr name="Shape 291" id="291"/>
          <p:cNvCxnSpPr>
            <a:stCxn id="281" idx="2"/>
            <a:endCxn id="282" idx="0"/>
          </p:cNvCxnSpPr>
          <p:nvPr/>
        </p:nvCxnSpPr>
        <p:spPr>
          <a:xfrm flipH="1">
            <a:off y="2175724" x="3791700"/>
            <a:ext cy="408425" cx="174375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292" id="292"/>
          <p:cNvCxnSpPr>
            <a:stCxn id="281" idx="2"/>
            <a:endCxn id="283" idx="0"/>
          </p:cNvCxnSpPr>
          <p:nvPr/>
        </p:nvCxnSpPr>
        <p:spPr>
          <a:xfrm flipH="1">
            <a:off y="2175724" x="5535450"/>
            <a:ext cy="408425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293" id="293"/>
          <p:cNvCxnSpPr>
            <a:stCxn id="281" idx="2"/>
            <a:endCxn id="284" idx="0"/>
          </p:cNvCxnSpPr>
          <p:nvPr/>
        </p:nvCxnSpPr>
        <p:spPr>
          <a:xfrm>
            <a:off y="2175724" x="5535450"/>
            <a:ext cy="408425" cx="174374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294" id="294"/>
          <p:cNvCxnSpPr>
            <a:stCxn id="282" idx="2"/>
            <a:endCxn id="285" idx="0"/>
          </p:cNvCxnSpPr>
          <p:nvPr/>
        </p:nvCxnSpPr>
        <p:spPr>
          <a:xfrm flipH="1">
            <a:off y="2936049" x="3487800"/>
            <a:ext cy="504450" cx="303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295" id="295"/>
          <p:cNvCxnSpPr>
            <a:stCxn id="285" idx="2"/>
            <a:endCxn id="286" idx="0"/>
          </p:cNvCxnSpPr>
          <p:nvPr/>
        </p:nvCxnSpPr>
        <p:spPr>
          <a:xfrm>
            <a:off y="3792399" x="3487800"/>
            <a:ext cy="446325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296" id="296"/>
          <p:cNvCxnSpPr>
            <a:stCxn id="285" idx="2"/>
            <a:endCxn id="287" idx="0"/>
          </p:cNvCxnSpPr>
          <p:nvPr/>
        </p:nvCxnSpPr>
        <p:spPr>
          <a:xfrm>
            <a:off y="3792399" x="3487800"/>
            <a:ext cy="446325" cx="60285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297" id="297"/>
          <p:cNvCxnSpPr>
            <a:stCxn id="288" idx="2"/>
            <a:endCxn id="290" idx="0"/>
          </p:cNvCxnSpPr>
          <p:nvPr/>
        </p:nvCxnSpPr>
        <p:spPr>
          <a:xfrm>
            <a:off y="5473074" x="3679799"/>
            <a:ext cy="5044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cxnSp>
        <p:nvCxnSpPr>
          <p:cNvPr name="Shape 298" id="298"/>
          <p:cNvCxnSpPr>
            <a:stCxn id="286" idx="2"/>
            <a:endCxn id="288" idx="0"/>
          </p:cNvCxnSpPr>
          <p:nvPr/>
        </p:nvCxnSpPr>
        <p:spPr>
          <a:xfrm>
            <a:off y="4590624" x="3487800"/>
            <a:ext cy="530550" cx="191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02" id="3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03" id="30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TLS session and connection</a:t>
            </a:r>
          </a:p>
        </p:txBody>
      </p:sp>
      <p:sp>
        <p:nvSpPr>
          <p:cNvPr name="Shape 304" id="304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TLS connection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Used for actual cryptographically protected data transmission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TLS session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Association between two communication parties created using the TLS handshake protocol. Can be broken and resumed and shared among multiple TLS connections.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4" id="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5" id="3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Motivation</a:t>
            </a:r>
          </a:p>
        </p:txBody>
      </p:sp>
      <p:sp>
        <p:nvSpPr>
          <p:cNvPr name="Shape 36" id="3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Internet nowadays is fast but </a:t>
            </a:r>
            <a:r>
              <a:rPr lang="en">
                <a:solidFill>
                  <a:srgbClr val="FF0000"/>
                </a:solidFill>
              </a:rPr>
              <a:t>not safe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Denial of service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Sniffing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Source masquerading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Message modification and deletion</a:t>
            </a:r>
          </a:p>
          <a:p>
            <a:r>
              <a:t/>
            </a:r>
          </a:p>
        </p:txBody>
      </p:sp>
      <p:sp>
        <p:nvSpPr>
          <p:cNvPr name="Shape 37" id="37"/>
          <p:cNvSpPr/>
          <p:nvPr/>
        </p:nvSpPr>
        <p:spPr>
          <a:xfrm>
            <a:off y="3735903" x="2703025"/>
            <a:ext cy="2702221" cx="360237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08" id="3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09" id="30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Summary</a:t>
            </a:r>
          </a:p>
        </p:txBody>
      </p:sp>
      <p:sp>
        <p:nvSpPr>
          <p:cNvPr name="Shape 310" id="31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TLS addresses the need for security in transport layer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Confidentiality: Symmetric encryption with a shared secret key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Data integrity: Message authentication codes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End to end authentication: x.509 certificates</a:t>
            </a:r>
          </a:p>
          <a:p>
            <a:pPr indent="-419100" marL="45720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Any application that uses TCP can rely on TLS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14" id="3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15" id="31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Any questions?</a:t>
            </a:r>
          </a:p>
        </p:txBody>
      </p:sp>
      <p:sp>
        <p:nvSpPr>
          <p:cNvPr name="Shape 316" id="31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
</a:t>
            </a:r>
          </a:p>
          <a:p>
            <a:r>
              <a:t/>
            </a:r>
          </a:p>
          <a:p>
            <a:r>
              <a:t/>
            </a:r>
          </a:p>
          <a:p>
            <a:pPr algn="ctr">
              <a:buNone/>
            </a:pPr>
            <a:r>
              <a:rPr lang="en"/>
              <a:t>Thanks for your attention :)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1" id="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2" id="4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Motivation</a:t>
            </a:r>
          </a:p>
        </p:txBody>
      </p:sp>
      <p:sp>
        <p:nvSpPr>
          <p:cNvPr name="Shape 43" id="43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Security is vital for certain applications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Electronic commerce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Electronic mail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And many more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name="Shape 44" id="44"/>
          <p:cNvSpPr/>
          <p:nvPr/>
        </p:nvSpPr>
        <p:spPr>
          <a:xfrm>
            <a:off y="2707100" x="4869475"/>
            <a:ext cy="2495550" cx="35242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45" id="45"/>
          <p:cNvSpPr/>
          <p:nvPr/>
        </p:nvSpPr>
        <p:spPr>
          <a:xfrm>
            <a:off y="3412625" x="874482"/>
            <a:ext cy="3341349" cx="3282827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9" id="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0" id="5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Motivation</a:t>
            </a:r>
          </a:p>
        </p:txBody>
      </p:sp>
      <p:sp>
        <p:nvSpPr>
          <p:cNvPr name="Shape 51" id="51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TCP/IP suite itself does not provide secure communication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Security can be done in different layers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Network layer: IPSec (IP security) and IKE (Internet key exchange)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FF0000"/>
                </a:solidFill>
              </a:rPr>
              <a:t>Transport layer: SSL/TLS</a:t>
            </a:r>
            <a:r>
              <a:rPr lang="en"/>
              <a:t> (main topic today)</a:t>
            </a:r>
          </a:p>
          <a:p>
            <a:pPr indent="-381000" marL="91440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Application layer: PGP (Pretty good privacy)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5" id="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6" id="5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Security services</a:t>
            </a:r>
          </a:p>
        </p:txBody>
      </p:sp>
      <p:sp>
        <p:nvSpPr>
          <p:cNvPr name="Shape 57" id="57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Confidentiality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Only communicating parties can interpret the content</a:t>
            </a:r>
          </a:p>
          <a:p>
            <a:r>
              <a:t/>
            </a:r>
          </a:p>
        </p:txBody>
      </p:sp>
      <p:sp>
        <p:nvSpPr>
          <p:cNvPr name="Shape 58" id="58"/>
          <p:cNvSpPr/>
          <p:nvPr/>
        </p:nvSpPr>
        <p:spPr>
          <a:xfrm>
            <a:off y="3426700" x="3094501"/>
            <a:ext cy="1976504" cx="263814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2" id="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3" id="6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Security services</a:t>
            </a:r>
          </a:p>
        </p:txBody>
      </p:sp>
      <p:sp>
        <p:nvSpPr>
          <p:cNvPr name="Shape 64" id="64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Data Integrity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Data are protected from unauthorized modification</a:t>
            </a:r>
          </a:p>
          <a:p>
            <a:r>
              <a:t/>
            </a:r>
          </a:p>
        </p:txBody>
      </p:sp>
      <p:sp>
        <p:nvSpPr>
          <p:cNvPr name="Shape 65" id="65"/>
          <p:cNvSpPr/>
          <p:nvPr/>
        </p:nvSpPr>
        <p:spPr>
          <a:xfrm>
            <a:off y="2880331" x="2319296"/>
            <a:ext cy="2998481" cx="450540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9" id="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0" id="7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Security services</a:t>
            </a:r>
          </a:p>
        </p:txBody>
      </p:sp>
      <p:sp>
        <p:nvSpPr>
          <p:cNvPr name="Shape 71" id="71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End-point authentication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Communicating parties are able to verify each other's identity</a:t>
            </a:r>
          </a:p>
          <a:p>
            <a:r>
              <a:t/>
            </a:r>
          </a:p>
        </p:txBody>
      </p:sp>
      <p:sp>
        <p:nvSpPr>
          <p:cNvPr name="Shape 72" id="72"/>
          <p:cNvSpPr/>
          <p:nvPr/>
        </p:nvSpPr>
        <p:spPr>
          <a:xfrm>
            <a:off y="3048000" x="2777563"/>
            <a:ext cy="3083949" cx="308983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6" id="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7" id="7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Cryptographic Techniques</a:t>
            </a:r>
          </a:p>
        </p:txBody>
      </p:sp>
      <p:sp>
        <p:nvSpPr>
          <p:cNvPr name="Shape 78" id="7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Symmetric encription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 secret key is shared between the participating entities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Provide confidentiality</a:t>
            </a:r>
          </a:p>
          <a:p>
            <a:r>
              <a:t/>
            </a:r>
          </a:p>
        </p:txBody>
      </p:sp>
      <p:sp>
        <p:nvSpPr>
          <p:cNvPr name="Shape 79" id="79"/>
          <p:cNvSpPr/>
          <p:nvPr/>
        </p:nvSpPr>
        <p:spPr>
          <a:xfrm>
            <a:off y="3800975" x="906925"/>
            <a:ext cy="1151399" cx="2853299"/>
          </a:xfrm>
          <a:prstGeom prst="rect">
            <a:avLst/>
          </a:prstGeom>
          <a:solidFill>
            <a:srgbClr val="9FC5E8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/>
              <a:t>Ciphertext = Encryption (Shared key, Plaintext)</a:t>
            </a:r>
          </a:p>
        </p:txBody>
      </p:sp>
      <p:sp>
        <p:nvSpPr>
          <p:cNvPr name="Shape 80" id="80"/>
          <p:cNvSpPr/>
          <p:nvPr/>
        </p:nvSpPr>
        <p:spPr>
          <a:xfrm>
            <a:off y="3800975" x="5420750"/>
            <a:ext cy="1151399" cx="2853299"/>
          </a:xfrm>
          <a:prstGeom prst="rect">
            <a:avLst/>
          </a:prstGeom>
          <a:solidFill>
            <a:srgbClr val="9FC5E8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/>
              <a:t>Plaintext = Decryption (Shared key, Ciphertext )</a:t>
            </a:r>
          </a:p>
        </p:txBody>
      </p:sp>
      <p:cxnSp>
        <p:nvCxnSpPr>
          <p:cNvPr name="Shape 81" id="81"/>
          <p:cNvCxnSpPr>
            <a:stCxn id="79" idx="3"/>
            <a:endCxn id="80" idx="1"/>
          </p:cNvCxnSpPr>
          <p:nvPr/>
        </p:nvCxnSpPr>
        <p:spPr>
          <a:xfrm>
            <a:off y="4376674" x="3760224"/>
            <a:ext cy="0" cx="166052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triangle" w="lg"/>
          </a:ln>
        </p:spPr>
      </p:cxnSp>
      <p:sp>
        <p:nvSpPr>
          <p:cNvPr name="Shape 82" id="82"/>
          <p:cNvSpPr txBox="1"/>
          <p:nvPr/>
        </p:nvSpPr>
        <p:spPr>
          <a:xfrm>
            <a:off y="3128400" x="1875025"/>
            <a:ext cy="386999" cx="9171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Sender</a:t>
            </a:r>
          </a:p>
        </p:txBody>
      </p:sp>
      <p:sp>
        <p:nvSpPr>
          <p:cNvPr name="Shape 83" id="83"/>
          <p:cNvSpPr txBox="1"/>
          <p:nvPr/>
        </p:nvSpPr>
        <p:spPr>
          <a:xfrm>
            <a:off y="3128400" x="6388850"/>
            <a:ext cy="386999" cx="9171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Receiver</a:t>
            </a:r>
          </a:p>
        </p:txBody>
      </p:sp>
      <p:sp>
        <p:nvSpPr>
          <p:cNvPr name="Shape 84" id="84"/>
          <p:cNvSpPr txBox="1"/>
          <p:nvPr/>
        </p:nvSpPr>
        <p:spPr>
          <a:xfrm>
            <a:off y="3962400" x="4038600"/>
            <a:ext cy="304799" cx="11430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Ciphertext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