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</p:sldMasterIdLst>
  <p:notesMasterIdLst>
    <p:notesMasterId r:id="rId34"/>
  </p:notesMasterIdLst>
  <p:sldIdLst>
    <p:sldId id="257" r:id="rId3"/>
    <p:sldId id="25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3" r:id="rId15"/>
    <p:sldId id="287" r:id="rId16"/>
    <p:sldId id="288" r:id="rId17"/>
    <p:sldId id="289" r:id="rId18"/>
    <p:sldId id="290" r:id="rId19"/>
    <p:sldId id="291" r:id="rId20"/>
    <p:sldId id="292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E21A-CE81-49A1-A7E9-74080A882515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EF56-1651-47F7-952D-ECDAECAB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3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A0D25F19-2D4E-447D-B606-300DECF66500}" type="slidenum">
              <a:rPr lang="en-US" sz="1100" i="0">
                <a:latin typeface="Times New Roman" pitchFamily="18" charset="0"/>
              </a:rPr>
              <a:pPr/>
              <a:t>3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4A542889-BC94-437D-A41D-68F14BCD3819}" type="slidenum">
              <a:rPr lang="en-US" sz="1100" i="0">
                <a:latin typeface="Times New Roman" pitchFamily="18" charset="0"/>
              </a:rPr>
              <a:pPr/>
              <a:t>12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CB139422-02C1-4CA5-838B-CD544E5F63F2}" type="slidenum">
              <a:rPr lang="en-US" sz="1100" i="0">
                <a:latin typeface="Times New Roman" pitchFamily="18" charset="0"/>
              </a:rPr>
              <a:pPr/>
              <a:t>13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F3589118-FDC6-4195-AFA0-89F930BA0C25}" type="slidenum">
              <a:rPr lang="en-US" sz="1100" i="0">
                <a:latin typeface="Times New Roman" pitchFamily="18" charset="0"/>
              </a:rPr>
              <a:pPr/>
              <a:t>14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AFAEB2F6-940B-4461-BA1C-D6BBF8B63B44}" type="slidenum">
              <a:rPr lang="en-US" sz="1100" i="0">
                <a:latin typeface="Times New Roman" pitchFamily="18" charset="0"/>
              </a:rPr>
              <a:pPr/>
              <a:t>15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3EBA3E77-455A-47AC-9EC9-CCB6143BBADE}" type="slidenum">
              <a:rPr lang="en-US" sz="1100" i="0">
                <a:latin typeface="Times New Roman" pitchFamily="18" charset="0"/>
              </a:rPr>
              <a:pPr/>
              <a:t>16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889B7C29-3062-4C0D-9F40-0F961948FA2B}" type="slidenum">
              <a:rPr lang="en-US" sz="1100" i="0">
                <a:latin typeface="Times New Roman" pitchFamily="18" charset="0"/>
              </a:rPr>
              <a:pPr/>
              <a:t>17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8E7B48DD-9AA9-4F39-BC98-C2FECD9A1AC0}" type="slidenum">
              <a:rPr lang="en-US" sz="1100" i="0">
                <a:latin typeface="Times New Roman" pitchFamily="18" charset="0"/>
              </a:rPr>
              <a:pPr/>
              <a:t>18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5E78ECFF-C670-45A7-900A-45D0175CBB7C}" type="slidenum">
              <a:rPr lang="en-US" sz="1100" i="0">
                <a:latin typeface="Times New Roman" pitchFamily="18" charset="0"/>
              </a:rPr>
              <a:pPr/>
              <a:t>19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6E97F4DF-1ADA-47B5-8A1E-B5BC606CA781}" type="slidenum">
              <a:rPr lang="en-US" sz="1100" i="0">
                <a:latin typeface="Times New Roman" pitchFamily="18" charset="0"/>
              </a:rPr>
              <a:pPr/>
              <a:t>20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248308AF-9D13-47C5-ACAF-0270E9BABE6B}" type="slidenum">
              <a:rPr lang="en-US" sz="1100" i="0">
                <a:latin typeface="Times New Roman" pitchFamily="18" charset="0"/>
              </a:rPr>
              <a:pPr/>
              <a:t>21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FF8A12F0-3EBA-424E-92BC-1DACC0DAC094}" type="slidenum">
              <a:rPr lang="en-US" sz="1100" i="0">
                <a:latin typeface="Times New Roman" pitchFamily="18" charset="0"/>
              </a:rPr>
              <a:pPr/>
              <a:t>4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3483FDCA-D9B7-4109-8963-5E1A4B4A38F8}" type="slidenum">
              <a:rPr lang="en-US" sz="1100" i="0">
                <a:latin typeface="Times New Roman" pitchFamily="18" charset="0"/>
              </a:rPr>
              <a:pPr/>
              <a:t>22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D678C914-C9EA-43B7-9F60-C12A4722329B}" type="slidenum">
              <a:rPr lang="en-US" sz="1100" i="0">
                <a:latin typeface="Times New Roman" pitchFamily="18" charset="0"/>
              </a:rPr>
              <a:pPr/>
              <a:t>23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08343F49-B34F-428C-90EB-DD4497F7C207}" type="slidenum">
              <a:rPr lang="en-US" sz="1100" i="0">
                <a:latin typeface="Times New Roman" pitchFamily="18" charset="0"/>
              </a:rPr>
              <a:pPr/>
              <a:t>24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93BD708C-D752-44D5-BEFF-70F4201958DF}" type="slidenum">
              <a:rPr lang="en-US" sz="1200" i="0">
                <a:latin typeface="Times New Roman" pitchFamily="18" charset="0"/>
              </a:rPr>
              <a:pPr/>
              <a:t>26</a:t>
            </a:fld>
            <a:endParaRPr lang="en-US" sz="1200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C49EA359-17B7-486B-AD0D-C918E2650EBD}" type="slidenum">
              <a:rPr lang="en-US" sz="1200" i="0">
                <a:latin typeface="Times New Roman" pitchFamily="18" charset="0"/>
              </a:rPr>
              <a:pPr/>
              <a:t>27</a:t>
            </a:fld>
            <a:endParaRPr lang="en-US" sz="1200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6021C302-7FF5-4F74-A86B-83B7FF086016}" type="slidenum">
              <a:rPr lang="en-US" sz="1200" i="0">
                <a:latin typeface="Times New Roman" pitchFamily="18" charset="0"/>
              </a:rPr>
              <a:pPr/>
              <a:t>28</a:t>
            </a:fld>
            <a:endParaRPr lang="en-US" sz="1200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D0B4ED73-EEFF-431C-9814-8598573845E1}" type="slidenum">
              <a:rPr lang="en-US" sz="1100" i="0">
                <a:latin typeface="Times New Roman" pitchFamily="18" charset="0"/>
              </a:rPr>
              <a:pPr/>
              <a:t>5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5927DFC1-F4EB-4053-B6EE-532BF498AF53}" type="slidenum">
              <a:rPr lang="en-US" sz="1100" i="0">
                <a:latin typeface="Times New Roman" pitchFamily="18" charset="0"/>
              </a:rPr>
              <a:pPr/>
              <a:t>6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4A07910A-AA8B-428D-B10E-A2D45169F17D}" type="slidenum">
              <a:rPr lang="en-US" sz="1100" i="0">
                <a:latin typeface="Times New Roman" pitchFamily="18" charset="0"/>
              </a:rPr>
              <a:pPr/>
              <a:t>7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C2D0A349-B9F1-40BA-B1A3-FE1A74AABD2D}" type="slidenum">
              <a:rPr lang="en-US" sz="1100" i="0">
                <a:latin typeface="Times New Roman" pitchFamily="18" charset="0"/>
              </a:rPr>
              <a:pPr/>
              <a:t>8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20DB1828-3B76-4296-A0D0-F425522276F7}" type="slidenum">
              <a:rPr lang="en-US" sz="1100" i="0">
                <a:latin typeface="Times New Roman" pitchFamily="18" charset="0"/>
              </a:rPr>
              <a:pPr/>
              <a:t>9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F56BA979-BE1B-4597-A0C0-49BCF65531E4}" type="slidenum">
              <a:rPr lang="en-US" sz="1100" i="0">
                <a:latin typeface="Times New Roman" pitchFamily="18" charset="0"/>
              </a:rPr>
              <a:pPr/>
              <a:t>10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95B53396-124A-4288-B30A-DE1757C135B9}" type="slidenum">
              <a:rPr lang="en-US" sz="1100" i="0">
                <a:latin typeface="Times New Roman" pitchFamily="18" charset="0"/>
              </a:rPr>
              <a:pPr/>
              <a:t>11</a:t>
            </a:fld>
            <a:endParaRPr lang="en-US" sz="1100" i="0">
              <a:latin typeface="Times New Roman" pitchFamily="18" charset="0"/>
            </a:endParaRPr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5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81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18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2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5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74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56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57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2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Voice Over Internet </a:t>
            </a:r>
            <a:r>
              <a:rPr lang="en-US" dirty="0" smtClean="0"/>
              <a:t>Protocol(VOIP</a:t>
            </a:r>
            <a:r>
              <a:rPr lang="en-US" dirty="0" smtClean="0"/>
              <a:t>)/ </a:t>
            </a:r>
            <a:r>
              <a:rPr lang="en-US" dirty="0" smtClean="0"/>
              <a:t>RTP/ RTSP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77200" cy="14996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Presented by:  </a:t>
            </a:r>
            <a:r>
              <a:rPr lang="en-US" altLang="zh-CN" sz="2400" dirty="0" err="1" smtClean="0">
                <a:ea typeface="宋体" pitchFamily="2" charset="-122"/>
              </a:rPr>
              <a:t>Yuvraj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n-US" altLang="zh-CN" sz="2400" dirty="0" err="1" smtClean="0">
                <a:ea typeface="宋体" pitchFamily="2" charset="-122"/>
              </a:rPr>
              <a:t>Khadke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CISC 856: </a:t>
            </a:r>
            <a:r>
              <a:rPr lang="en-US" altLang="zh-CN" sz="2400" dirty="0">
                <a:ea typeface="宋体" pitchFamily="2" charset="-122"/>
              </a:rPr>
              <a:t>TCP/IP and Upper Layer </a:t>
            </a:r>
            <a:r>
              <a:rPr lang="en-US" altLang="zh-CN" sz="2400" dirty="0" smtClean="0">
                <a:ea typeface="宋体" pitchFamily="2" charset="-122"/>
              </a:rPr>
              <a:t>Protocols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11/29/2012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 smtClean="0">
              <a:ea typeface="宋体" pitchFamily="2" charset="-122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33800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endParaRPr lang="en-US" altLang="zh-CN" sz="2400" dirty="0" smtClean="0">
              <a:solidFill>
                <a:srgbClr val="FFFF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Credits to: </a:t>
            </a:r>
            <a:r>
              <a:rPr lang="en-US" altLang="zh-CN" sz="2400" dirty="0">
                <a:ea typeface="宋体" pitchFamily="2" charset="-122"/>
              </a:rPr>
              <a:t>Christopher </a:t>
            </a:r>
            <a:r>
              <a:rPr lang="en-US" altLang="zh-CN" sz="2400" dirty="0" smtClean="0">
                <a:ea typeface="宋体" pitchFamily="2" charset="-122"/>
              </a:rPr>
              <a:t>Thorpe, </a:t>
            </a:r>
            <a:r>
              <a:rPr lang="en-US" altLang="zh-CN" sz="2400" dirty="0" err="1" smtClean="0">
                <a:solidFill>
                  <a:srgbClr val="FFFFFF"/>
                </a:solidFill>
                <a:ea typeface="宋体" pitchFamily="2" charset="-122"/>
              </a:rPr>
              <a:t>Varsha</a:t>
            </a:r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FFFFFF"/>
                </a:solidFill>
                <a:ea typeface="宋体" pitchFamily="2" charset="-122"/>
              </a:rPr>
              <a:t>Mahadevan</a:t>
            </a:r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, Kevin </a:t>
            </a:r>
            <a:r>
              <a:rPr lang="en-US" altLang="zh-CN" sz="2400" dirty="0" err="1" smtClean="0">
                <a:solidFill>
                  <a:srgbClr val="FFFFFF"/>
                </a:solidFill>
                <a:ea typeface="宋体" pitchFamily="2" charset="-122"/>
              </a:rPr>
              <a:t>Jeffay</a:t>
            </a:r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, </a:t>
            </a:r>
            <a:r>
              <a:rPr lang="en-US" sz="2400" dirty="0"/>
              <a:t>James F. </a:t>
            </a:r>
            <a:r>
              <a:rPr lang="en-US" sz="2400" dirty="0" smtClean="0"/>
              <a:t>Kurose, </a:t>
            </a:r>
            <a:r>
              <a:rPr lang="en-US" sz="2400" dirty="0"/>
              <a:t>Keith W. Ross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9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Adaptive </a:t>
            </a: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playout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 delay </a:t>
            </a:r>
            <a:r>
              <a:rPr lang="en-US" sz="3200" dirty="0" smtClean="0">
                <a:solidFill>
                  <a:srgbClr val="FF0000"/>
                </a:solidFill>
                <a:ea typeface="ＭＳ Ｐゴシック" charset="0"/>
              </a:rPr>
              <a:t>(2)</a:t>
            </a:r>
            <a:endParaRPr lang="en-US" sz="32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06425" y="1219200"/>
            <a:ext cx="8004175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if no loss, receiver looks at successive timestamps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difference </a:t>
            </a:r>
            <a:r>
              <a:rPr lang="en-US" dirty="0">
                <a:ea typeface="ＭＳ Ｐゴシック" charset="0"/>
              </a:rPr>
              <a:t>of successive stamps &gt; 20 </a:t>
            </a:r>
            <a:r>
              <a:rPr lang="en-US" dirty="0" err="1">
                <a:ea typeface="ＭＳ Ｐゴシック" charset="0"/>
              </a:rPr>
              <a:t>msec</a:t>
            </a:r>
            <a:r>
              <a:rPr lang="en-US" dirty="0">
                <a:ea typeface="ＭＳ Ｐゴシック" charset="0"/>
              </a:rPr>
              <a:t> --&gt;talk spurt begins.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with loss possible, receiver must look at both time stamps and sequence </a:t>
            </a:r>
            <a:r>
              <a:rPr lang="en-US" dirty="0" smtClean="0">
                <a:ea typeface="ＭＳ Ｐゴシック" charset="0"/>
              </a:rPr>
              <a:t>numbers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difference of successive stamps &gt; 20 </a:t>
            </a:r>
            <a:r>
              <a:rPr lang="en-US" dirty="0" err="1">
                <a:ea typeface="ＭＳ Ｐゴシック" charset="0"/>
              </a:rPr>
              <a:t>msec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and</a:t>
            </a:r>
            <a:r>
              <a:rPr lang="en-US" dirty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sequence numbers without gaps --&gt; talk spurt begins.</a:t>
            </a:r>
          </a:p>
        </p:txBody>
      </p:sp>
    </p:spTree>
    <p:extLst>
      <p:ext uri="{BB962C8B-B14F-4D97-AF65-F5344CB8AC3E}">
        <p14:creationId xmlns:p14="http://schemas.microsoft.com/office/powerpoint/2010/main" val="13025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VoiP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recovery </a:t>
            </a:r>
            <a:r>
              <a:rPr lang="en-US" sz="4000" dirty="0">
                <a:solidFill>
                  <a:srgbClr val="FF0000"/>
                </a:solidFill>
                <a:ea typeface="ＭＳ Ｐゴシック" charset="0"/>
              </a:rPr>
              <a:t>from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PDU loss</a:t>
            </a:r>
            <a:r>
              <a:rPr lang="en-US" sz="3200" dirty="0" smtClean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ＭＳ Ｐゴシック" charset="0"/>
              </a:rPr>
              <a:t>(1)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2763" y="1206500"/>
            <a:ext cx="8093075" cy="44815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Challenge: </a:t>
            </a:r>
            <a:r>
              <a:rPr lang="en-US" dirty="0" smtClean="0">
                <a:ea typeface="ＭＳ Ｐゴシック" charset="0"/>
              </a:rPr>
              <a:t>recover from PDU loss given small tolerable delay between original transmission and </a:t>
            </a:r>
            <a:r>
              <a:rPr lang="en-US" sz="2400" dirty="0" err="1" smtClean="0">
                <a:ea typeface="ＭＳ Ｐゴシック" charset="0"/>
              </a:rPr>
              <a:t>playout</a:t>
            </a:r>
            <a:endParaRPr lang="en-US" sz="2400" dirty="0" smtClean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e</a:t>
            </a:r>
            <a:r>
              <a:rPr lang="en-US" sz="2400" dirty="0" smtClean="0">
                <a:ea typeface="ＭＳ Ｐゴシック" charset="0"/>
              </a:rPr>
              <a:t>ach ACK/NAK takes ~ one RTT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a</a:t>
            </a:r>
            <a:r>
              <a:rPr lang="en-US" sz="2400" dirty="0" smtClean="0">
                <a:ea typeface="ＭＳ Ｐゴシック" charset="0"/>
              </a:rPr>
              <a:t>lternative: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charset="0"/>
              </a:rPr>
              <a:t>Forward </a:t>
            </a:r>
            <a:r>
              <a:rPr lang="en-US" sz="2400" i="1" dirty="0">
                <a:solidFill>
                  <a:srgbClr val="CC0000"/>
                </a:solidFill>
                <a:ea typeface="ＭＳ Ｐゴシック" charset="0"/>
              </a:rPr>
              <a:t>Error Correction (FEC</a:t>
            </a:r>
            <a:r>
              <a:rPr lang="en-US" sz="2400" i="1" dirty="0" smtClean="0">
                <a:solidFill>
                  <a:srgbClr val="CC0000"/>
                </a:solidFill>
                <a:ea typeface="ＭＳ Ｐゴシック" charset="0"/>
              </a:rPr>
              <a:t>)</a:t>
            </a:r>
            <a:endParaRPr lang="en-US" sz="2400" i="1" dirty="0">
              <a:solidFill>
                <a:srgbClr val="CC0000"/>
              </a:solidFill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send enough bits to allow recovery without retransmission </a:t>
            </a:r>
          </a:p>
          <a:p>
            <a:pPr>
              <a:buFont typeface="Wingdings" charset="0"/>
              <a:buNone/>
              <a:defRPr/>
            </a:pPr>
            <a:endParaRPr lang="en-US" sz="2400" u="sng" dirty="0">
              <a:solidFill>
                <a:srgbClr val="FF0000"/>
              </a:solidFill>
              <a:ea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imple FEC</a:t>
            </a:r>
            <a:endParaRPr lang="en-US" i="1" dirty="0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for every group of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PDU’s , </a:t>
            </a:r>
            <a:r>
              <a:rPr lang="en-US" sz="2400" dirty="0">
                <a:ea typeface="ＭＳ Ｐゴシック" charset="0"/>
              </a:rPr>
              <a:t>create redundant </a:t>
            </a:r>
            <a:r>
              <a:rPr lang="en-US" sz="2400" dirty="0" smtClean="0">
                <a:ea typeface="ＭＳ Ｐゴシック" charset="0"/>
              </a:rPr>
              <a:t>PDU by </a:t>
            </a:r>
            <a:r>
              <a:rPr lang="en-US" sz="2400" dirty="0">
                <a:ea typeface="ＭＳ Ｐゴシック" charset="0"/>
              </a:rPr>
              <a:t>exclusive OR-</a:t>
            </a:r>
            <a:r>
              <a:rPr lang="en-US" sz="2400" dirty="0" err="1">
                <a:ea typeface="ＭＳ Ｐゴシック" charset="0"/>
              </a:rPr>
              <a:t>ing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original </a:t>
            </a:r>
            <a:r>
              <a:rPr lang="en-US" sz="2400" dirty="0" smtClean="0">
                <a:ea typeface="ＭＳ Ｐゴシック" charset="0"/>
              </a:rPr>
              <a:t>PDU’s</a:t>
            </a: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s</a:t>
            </a:r>
            <a:r>
              <a:rPr lang="en-US" sz="2400" dirty="0" smtClean="0">
                <a:ea typeface="ＭＳ Ｐゴシック" charset="0"/>
              </a:rPr>
              <a:t>end </a:t>
            </a:r>
            <a:r>
              <a:rPr lang="en-US" sz="2400" i="1" dirty="0">
                <a:ea typeface="ＭＳ Ｐゴシック" charset="0"/>
              </a:rPr>
              <a:t>n+1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PDU’s, </a:t>
            </a:r>
            <a:r>
              <a:rPr lang="en-US" sz="2400" dirty="0">
                <a:ea typeface="ＭＳ Ｐゴシック" charset="0"/>
              </a:rPr>
              <a:t>increasing bandwidth by factor </a:t>
            </a:r>
            <a:r>
              <a:rPr lang="en-US" sz="2400" i="1" dirty="0">
                <a:ea typeface="ＭＳ Ｐゴシック" charset="0"/>
              </a:rPr>
              <a:t>1/</a:t>
            </a:r>
            <a:r>
              <a:rPr lang="en-US" sz="2400" i="1" dirty="0" smtClean="0">
                <a:ea typeface="ＭＳ Ｐゴシック" charset="0"/>
              </a:rPr>
              <a:t>n</a:t>
            </a: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can reconstruct original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PDU’s if </a:t>
            </a:r>
            <a:r>
              <a:rPr lang="en-US" sz="2400" dirty="0">
                <a:ea typeface="ＭＳ Ｐゴシック" charset="0"/>
              </a:rPr>
              <a:t>at most one lost chunk from </a:t>
            </a:r>
            <a:r>
              <a:rPr lang="en-US" sz="2400" i="1" dirty="0">
                <a:ea typeface="ＭＳ Ｐゴシック" charset="0"/>
              </a:rPr>
              <a:t>n+1 </a:t>
            </a:r>
            <a:r>
              <a:rPr lang="en-US" sz="2400" dirty="0" smtClean="0">
                <a:ea typeface="ＭＳ Ｐゴシック" charset="0"/>
              </a:rPr>
              <a:t>PDU’s, with </a:t>
            </a:r>
            <a:r>
              <a:rPr lang="en-US" sz="2400" dirty="0" err="1" smtClean="0">
                <a:ea typeface="ＭＳ Ｐゴシック" charset="0"/>
              </a:rPr>
              <a:t>playout</a:t>
            </a:r>
            <a:r>
              <a:rPr lang="en-US" sz="2400" dirty="0" smtClean="0">
                <a:ea typeface="ＭＳ Ｐゴシック" charset="0"/>
              </a:rPr>
              <a:t> delay</a:t>
            </a:r>
            <a:endParaRPr lang="en-US" sz="24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3" descr="632 Mixed Quality Redundan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684338"/>
            <a:ext cx="5372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500063" y="1270000"/>
            <a:ext cx="3682418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 dirty="0" smtClean="0">
                <a:solidFill>
                  <a:srgbClr val="CC0000"/>
                </a:solidFill>
                <a:latin typeface="Gill Sans MT" charset="0"/>
              </a:rPr>
              <a:t>another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FEC scheme: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altLang="ja-JP" i="0" dirty="0" smtClean="0">
              <a:latin typeface="Gill Sans MT" charset="0"/>
            </a:endParaRP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ja-JP" altLang="en-US" i="0" dirty="0" smtClean="0">
                <a:latin typeface="Gill Sans MT" charset="0"/>
              </a:rPr>
              <a:t>“</a:t>
            </a:r>
            <a:r>
              <a:rPr lang="en-US" altLang="ja-JP" i="0" dirty="0">
                <a:latin typeface="Gill Sans MT" charset="0"/>
              </a:rPr>
              <a:t>piggyback lower </a:t>
            </a:r>
            <a:br>
              <a:rPr lang="en-US" altLang="ja-JP" i="0" dirty="0">
                <a:latin typeface="Gill Sans MT" charset="0"/>
              </a:rPr>
            </a:br>
            <a:r>
              <a:rPr lang="en-US" altLang="ja-JP" i="0" dirty="0">
                <a:latin typeface="Gill Sans MT" charset="0"/>
              </a:rPr>
              <a:t>quality stream</a:t>
            </a:r>
            <a:r>
              <a:rPr lang="ja-JP" altLang="en-US" i="0" dirty="0">
                <a:latin typeface="Gill Sans MT" charset="0"/>
              </a:rPr>
              <a:t>”</a:t>
            </a:r>
            <a:r>
              <a:rPr lang="en-US" altLang="ja-JP" i="0" dirty="0">
                <a:latin typeface="Gill Sans MT" charset="0"/>
              </a:rPr>
              <a:t> 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i="0" dirty="0">
                <a:latin typeface="Gill Sans MT" charset="0"/>
              </a:rPr>
              <a:t>send lower resolution</a:t>
            </a:r>
            <a:br>
              <a:rPr lang="en-US" i="0" dirty="0">
                <a:latin typeface="Gill Sans MT" charset="0"/>
              </a:rPr>
            </a:br>
            <a:r>
              <a:rPr lang="en-US" i="0" dirty="0">
                <a:latin typeface="Gill Sans MT" charset="0"/>
              </a:rPr>
              <a:t>audio stream as </a:t>
            </a:r>
            <a:br>
              <a:rPr lang="en-US" i="0" dirty="0">
                <a:latin typeface="Gill Sans MT" charset="0"/>
              </a:rPr>
            </a:br>
            <a:r>
              <a:rPr lang="en-US" i="0" dirty="0">
                <a:latin typeface="Gill Sans MT" charset="0"/>
              </a:rPr>
              <a:t>redundant information</a:t>
            </a:r>
          </a:p>
          <a:p>
            <a:pPr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1800" dirty="0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54038" y="5016500"/>
            <a:ext cx="82121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i="0" dirty="0" smtClean="0">
                <a:latin typeface="+mn-lt"/>
                <a:cs typeface="ＭＳ Ｐゴシック" charset="0"/>
              </a:rPr>
              <a:t>non-consecutive loss: receiver can conceal loss 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i="0" dirty="0">
                <a:latin typeface="+mn-lt"/>
                <a:cs typeface="ＭＳ Ｐゴシック" charset="0"/>
              </a:rPr>
              <a:t>g</a:t>
            </a:r>
            <a:r>
              <a:rPr lang="en-US" i="0" dirty="0" smtClean="0">
                <a:latin typeface="+mn-lt"/>
                <a:cs typeface="ＭＳ Ｐゴシック" charset="0"/>
              </a:rPr>
              <a:t>eneralization: can also append (n-1)</a:t>
            </a:r>
            <a:r>
              <a:rPr lang="en-US" i="0" dirty="0" err="1" smtClean="0">
                <a:latin typeface="+mn-lt"/>
                <a:cs typeface="ＭＳ Ｐゴシック" charset="0"/>
              </a:rPr>
              <a:t>st</a:t>
            </a:r>
            <a:r>
              <a:rPr lang="en-US" i="0" dirty="0" smtClean="0">
                <a:latin typeface="+mn-lt"/>
                <a:cs typeface="ＭＳ Ｐゴシック" charset="0"/>
              </a:rPr>
              <a:t> and (n-2)</a:t>
            </a:r>
            <a:r>
              <a:rPr lang="en-US" i="0" dirty="0" err="1" smtClean="0">
                <a:latin typeface="+mn-lt"/>
                <a:cs typeface="ＭＳ Ｐゴシック" charset="0"/>
              </a:rPr>
              <a:t>nd</a:t>
            </a:r>
            <a:r>
              <a:rPr lang="en-US" i="0" dirty="0" smtClean="0">
                <a:latin typeface="+mn-lt"/>
                <a:cs typeface="ＭＳ Ｐゴシック" charset="0"/>
              </a:rPr>
              <a:t> low-bit rate</a:t>
            </a:r>
            <a:br>
              <a:rPr lang="en-US" i="0" dirty="0" smtClean="0">
                <a:latin typeface="+mn-lt"/>
                <a:cs typeface="ＭＳ Ｐゴシック" charset="0"/>
              </a:rPr>
            </a:br>
            <a:r>
              <a:rPr lang="en-US" i="0" dirty="0" smtClean="0">
                <a:latin typeface="+mn-lt"/>
                <a:cs typeface="ＭＳ Ｐゴシック" charset="0"/>
              </a:rPr>
              <a:t>chunk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VoiP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recovery </a:t>
            </a:r>
            <a:r>
              <a:rPr lang="en-US" sz="4000" dirty="0">
                <a:solidFill>
                  <a:srgbClr val="FF0000"/>
                </a:solidFill>
                <a:ea typeface="ＭＳ Ｐゴシック" charset="0"/>
              </a:rPr>
              <a:t>from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PDU loss </a:t>
            </a:r>
            <a:r>
              <a:rPr lang="en-US" sz="3200" dirty="0" smtClean="0">
                <a:solidFill>
                  <a:srgbClr val="FF0000"/>
                </a:solidFill>
                <a:ea typeface="ＭＳ Ｐゴシック" charset="0"/>
              </a:rPr>
              <a:t>(2)</a:t>
            </a:r>
            <a:endParaRPr lang="en-US" sz="3200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VoiP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recovery </a:t>
            </a:r>
            <a:r>
              <a:rPr lang="en-US" sz="4000" dirty="0">
                <a:solidFill>
                  <a:srgbClr val="FF0000"/>
                </a:solidFill>
                <a:ea typeface="ＭＳ Ｐゴシック" charset="0"/>
              </a:rPr>
              <a:t>from </a:t>
            </a: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PDU loss </a:t>
            </a:r>
            <a:r>
              <a:rPr lang="en-US" sz="3200" dirty="0" smtClean="0">
                <a:solidFill>
                  <a:srgbClr val="FF0000"/>
                </a:solidFill>
                <a:ea typeface="ＭＳ Ｐゴシック" charset="0"/>
              </a:rPr>
              <a:t>(3)</a:t>
            </a:r>
            <a:endParaRPr lang="en-US" sz="32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4343400"/>
            <a:ext cx="8605837" cy="19780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i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nterleaving to conceal loss:</a:t>
            </a:r>
            <a:endParaRPr lang="en-US" i="1" dirty="0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audio VOIP </a:t>
            </a:r>
            <a:r>
              <a:rPr lang="en-US" sz="2400" dirty="0" smtClean="0">
                <a:ea typeface="ＭＳ Ｐゴシック" charset="0"/>
              </a:rPr>
              <a:t>PDU’s divided into smaller units, e.g. four 5 </a:t>
            </a:r>
            <a:r>
              <a:rPr lang="en-US" sz="2400" dirty="0" err="1" smtClean="0">
                <a:ea typeface="ＭＳ Ｐゴシック" charset="0"/>
              </a:rPr>
              <a:t>msec</a:t>
            </a:r>
            <a:r>
              <a:rPr lang="en-US" sz="2400" dirty="0" smtClean="0">
                <a:ea typeface="ＭＳ Ｐゴシック" charset="0"/>
              </a:rPr>
              <a:t> units per 20 </a:t>
            </a:r>
            <a:r>
              <a:rPr lang="en-US" sz="2400" dirty="0" err="1" smtClean="0">
                <a:ea typeface="ＭＳ Ｐゴシック" charset="0"/>
              </a:rPr>
              <a:t>msec</a:t>
            </a:r>
            <a:r>
              <a:rPr lang="en-US" sz="2400" dirty="0" smtClean="0">
                <a:ea typeface="ＭＳ Ｐゴシック" charset="0"/>
              </a:rPr>
              <a:t> audio VOIP PDU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PDU contains </a:t>
            </a:r>
            <a:r>
              <a:rPr lang="en-US" sz="2400" dirty="0">
                <a:ea typeface="ＭＳ Ｐゴシック" charset="0"/>
              </a:rPr>
              <a:t>small units from </a:t>
            </a:r>
            <a:r>
              <a:rPr lang="en-US" sz="2400" dirty="0" smtClean="0">
                <a:ea typeface="ＭＳ Ｐゴシック" charset="0"/>
              </a:rPr>
              <a:t>different VOIP PDU’s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if PDU lost, still have </a:t>
            </a:r>
            <a:r>
              <a:rPr lang="en-US" sz="2400" i="1" dirty="0">
                <a:solidFill>
                  <a:srgbClr val="CC0000"/>
                </a:solidFill>
                <a:ea typeface="ＭＳ Ｐゴシック" charset="0"/>
              </a:rPr>
              <a:t>most</a:t>
            </a:r>
            <a:r>
              <a:rPr lang="en-US" sz="2400" dirty="0">
                <a:ea typeface="ＭＳ Ｐゴシック" charset="0"/>
              </a:rPr>
              <a:t> of every original VOIP PDU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no redundancy overhead, but increases </a:t>
            </a:r>
            <a:r>
              <a:rPr lang="en-US" sz="2400" dirty="0" err="1">
                <a:ea typeface="ＭＳ Ｐゴシック" charset="0"/>
              </a:rPr>
              <a:t>playout</a:t>
            </a:r>
            <a:r>
              <a:rPr lang="en-US" sz="2400" dirty="0">
                <a:ea typeface="ＭＳ Ｐゴシック" charset="0"/>
              </a:rPr>
              <a:t> delay</a:t>
            </a:r>
          </a:p>
          <a:p>
            <a:pPr>
              <a:buFont typeface="Wingdings" charset="0"/>
              <a:buChar char="v"/>
              <a:defRPr/>
            </a:pP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endParaRPr lang="en-US" sz="2400" dirty="0">
              <a:ea typeface="ＭＳ Ｐゴシック" charset="0"/>
            </a:endParaRPr>
          </a:p>
        </p:txBody>
      </p:sp>
      <p:pic>
        <p:nvPicPr>
          <p:cNvPr id="87042" name="Picture 4" descr="633 interlea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49338"/>
            <a:ext cx="630078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4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ea typeface="ＭＳ Ｐゴシック" charset="0"/>
              </a:rPr>
              <a:t>Real-Time Protocol (RTP)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357313"/>
            <a:ext cx="8077200" cy="464820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RTP specifies </a:t>
            </a:r>
            <a:r>
              <a:rPr lang="en-US" dirty="0" smtClean="0">
                <a:ea typeface="ＭＳ Ｐゴシック" charset="0"/>
              </a:rPr>
              <a:t>PDU structure </a:t>
            </a:r>
            <a:r>
              <a:rPr lang="en-US" dirty="0">
                <a:ea typeface="ＭＳ Ｐゴシック" charset="0"/>
              </a:rPr>
              <a:t>for </a:t>
            </a:r>
            <a:r>
              <a:rPr lang="en-US" dirty="0" smtClean="0">
                <a:ea typeface="ＭＳ Ｐゴシック" charset="0"/>
              </a:rPr>
              <a:t>PDU’s carrying </a:t>
            </a:r>
            <a:r>
              <a:rPr lang="en-US" dirty="0">
                <a:ea typeface="ＭＳ Ｐゴシック" charset="0"/>
              </a:rPr>
              <a:t>audio, video data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RTP PDU provides 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payload type identification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PDU sequence </a:t>
            </a:r>
            <a:r>
              <a:rPr lang="en-US" dirty="0">
                <a:ea typeface="ＭＳ Ｐゴシック" charset="0"/>
              </a:rPr>
              <a:t>numbering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time </a:t>
            </a:r>
            <a:r>
              <a:rPr lang="en-US" dirty="0" smtClean="0">
                <a:ea typeface="ＭＳ Ｐゴシック" charset="0"/>
              </a:rPr>
              <a:t>stamping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RTP PDU’s encapsulated </a:t>
            </a:r>
            <a:r>
              <a:rPr lang="en-US" dirty="0">
                <a:ea typeface="ＭＳ Ｐゴシック" charset="0"/>
              </a:rPr>
              <a:t>in UDP </a:t>
            </a:r>
            <a:r>
              <a:rPr lang="en-US" dirty="0" smtClean="0">
                <a:ea typeface="ＭＳ Ｐゴシック" charset="0"/>
              </a:rPr>
              <a:t>SDU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interoperability: if two VoIP applications run RTP, they may be able to work together</a:t>
            </a:r>
          </a:p>
          <a:p>
            <a:pPr lvl="1">
              <a:buFont typeface="Wingdings" charset="0"/>
              <a:buChar char="§"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9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3"/>
            <a:ext cx="7772400" cy="11430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RTP runs on top of UDP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3429000" y="257175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9331" name="Picture 4" descr="Rt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3478213"/>
            <a:ext cx="3000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712788" y="1298575"/>
            <a:ext cx="68722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RTP libraries provide transport-layer interface </a:t>
            </a:r>
          </a:p>
          <a:p>
            <a:pPr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that extends UDP: 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port numbers, IP addresses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payload type identification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800" i="0" dirty="0" smtClean="0">
                <a:latin typeface="+mn-lt"/>
                <a:ea typeface="ＭＳ Ｐゴシック" charset="0"/>
                <a:cs typeface="ＭＳ Ｐゴシック" charset="0"/>
              </a:rPr>
              <a:t>PDU sequence 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numbering</a:t>
            </a:r>
          </a:p>
          <a:p>
            <a:pPr lvl="1">
              <a:buFontTx/>
              <a:buChar char="•"/>
              <a:defRPr/>
            </a:pP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time-stamping</a:t>
            </a:r>
          </a:p>
          <a:p>
            <a:pPr>
              <a:defRPr/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RTP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example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0563" y="1309688"/>
            <a:ext cx="7920037" cy="490855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e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xample: </a:t>
            </a:r>
            <a:r>
              <a:rPr lang="en-US" dirty="0">
                <a:ea typeface="ＭＳ Ｐゴシック" charset="0"/>
              </a:rPr>
              <a:t>sending 64 kbps PCM-encoded voice over </a:t>
            </a:r>
            <a:r>
              <a:rPr lang="en-US" dirty="0" smtClean="0">
                <a:ea typeface="ＭＳ Ｐゴシック" charset="0"/>
              </a:rPr>
              <a:t>RTP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application collects encoded data in VOIP PDU’s, e.g., every 20 </a:t>
            </a:r>
            <a:r>
              <a:rPr lang="en-US" dirty="0" err="1" smtClean="0">
                <a:ea typeface="ＭＳ Ｐゴシック" charset="0"/>
              </a:rPr>
              <a:t>msec</a:t>
            </a:r>
            <a:r>
              <a:rPr lang="en-US" dirty="0" smtClean="0">
                <a:ea typeface="ＭＳ Ｐゴシック" charset="0"/>
              </a:rPr>
              <a:t> = 160 bytes in a chunk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audio VOIP PDU’s + RTP header form RTP </a:t>
            </a:r>
            <a:r>
              <a:rPr lang="en-US" dirty="0" smtClean="0">
                <a:ea typeface="ＭＳ Ｐゴシック" charset="0"/>
              </a:rPr>
              <a:t>PDU, </a:t>
            </a:r>
            <a:r>
              <a:rPr lang="en-US" dirty="0">
                <a:ea typeface="ＭＳ Ｐゴシック" charset="0"/>
              </a:rPr>
              <a:t>which is encapsulated in UDP </a:t>
            </a:r>
            <a:r>
              <a:rPr lang="en-US" dirty="0" smtClean="0">
                <a:ea typeface="ＭＳ Ｐゴシック" charset="0"/>
              </a:rPr>
              <a:t>SDU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RTP header indicates type of audio encoding in each </a:t>
            </a:r>
            <a:r>
              <a:rPr lang="en-US" dirty="0" smtClean="0">
                <a:ea typeface="ＭＳ Ｐゴシック" charset="0"/>
              </a:rPr>
              <a:t>PDU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sender can change encoding during conference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RTP header also contains sequence numbers, timestamps</a:t>
            </a:r>
          </a:p>
          <a:p>
            <a:pPr>
              <a:buFont typeface="Wingdings" charset="0"/>
              <a:buChar char="v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RTP and QoS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504825" y="1357313"/>
            <a:ext cx="7772400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RTP does </a:t>
            </a:r>
            <a:r>
              <a:rPr lang="en-US" i="1" dirty="0">
                <a:solidFill>
                  <a:srgbClr val="000099"/>
                </a:solidFill>
                <a:ea typeface="ＭＳ Ｐゴシック" charset="0"/>
              </a:rPr>
              <a:t>not </a:t>
            </a:r>
            <a:r>
              <a:rPr lang="en-US" dirty="0">
                <a:ea typeface="ＭＳ Ｐゴシック" charset="0"/>
              </a:rPr>
              <a:t>provide any mechanism to ensure timely data delivery or other QoS  </a:t>
            </a:r>
            <a:r>
              <a:rPr lang="en-US" dirty="0" smtClean="0">
                <a:ea typeface="ＭＳ Ｐゴシック" charset="0"/>
              </a:rPr>
              <a:t>guarantees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RTP encapsulation </a:t>
            </a:r>
            <a:r>
              <a:rPr lang="en-US" dirty="0" smtClean="0">
                <a:ea typeface="ＭＳ Ｐゴシック" charset="0"/>
              </a:rPr>
              <a:t>only </a:t>
            </a:r>
            <a:r>
              <a:rPr lang="en-US" dirty="0">
                <a:ea typeface="ＭＳ Ｐゴシック" charset="0"/>
              </a:rPr>
              <a:t>seen at end systems (</a:t>
            </a: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not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by intermediate </a:t>
            </a:r>
            <a:r>
              <a:rPr lang="en-US" dirty="0" smtClean="0">
                <a:ea typeface="ＭＳ Ｐゴシック" charset="0"/>
              </a:rPr>
              <a:t>routers)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sz="2800" dirty="0">
                <a:ea typeface="ＭＳ Ｐゴシック" charset="0"/>
              </a:rPr>
              <a:t>routers </a:t>
            </a:r>
            <a:r>
              <a:rPr lang="en-US" sz="2800" dirty="0" smtClean="0">
                <a:ea typeface="ＭＳ Ｐゴシック" charset="0"/>
              </a:rPr>
              <a:t>provide </a:t>
            </a:r>
            <a:r>
              <a:rPr lang="en-US" sz="2800" dirty="0">
                <a:ea typeface="ＭＳ Ｐゴシック" charset="0"/>
              </a:rPr>
              <a:t>best-effort service, making no special effort to ensure that RTP </a:t>
            </a:r>
            <a:r>
              <a:rPr lang="en-US" sz="2800" dirty="0" smtClean="0">
                <a:ea typeface="ＭＳ Ｐゴシック" charset="0"/>
              </a:rPr>
              <a:t>PDU’s arrive </a:t>
            </a:r>
            <a:r>
              <a:rPr lang="en-US" sz="2800" dirty="0">
                <a:ea typeface="ＭＳ Ｐゴシック" charset="0"/>
              </a:rPr>
              <a:t>at destination in timely </a:t>
            </a:r>
            <a:r>
              <a:rPr lang="en-US" sz="2800" dirty="0" smtClean="0">
                <a:ea typeface="ＭＳ Ｐゴシック" charset="0"/>
              </a:rPr>
              <a:t>matter</a:t>
            </a:r>
            <a:endParaRPr lang="en-US" sz="28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endParaRPr lang="en-US" sz="1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RTP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header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571500" y="2130425"/>
            <a:ext cx="85725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payload type (7 bits): </a:t>
            </a: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indicates type of encoding currently being </a:t>
            </a:r>
            <a:b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used.  If sender changes encoding during call, sender </a:t>
            </a:r>
          </a:p>
          <a:p>
            <a:pPr>
              <a:defRPr/>
            </a:pP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informs receiver via  payload type field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0: PCM mu-law, 64 kbps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3: GSM, 13 kbps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7: LPC, 2.4 kbps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26: Motion JPEG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31: H.261</a:t>
            </a:r>
          </a:p>
          <a:p>
            <a:pPr lvl="1">
              <a:defRPr/>
            </a:pPr>
            <a:r>
              <a:rPr lang="en-US" sz="2000" i="0" dirty="0">
                <a:latin typeface="+mn-lt"/>
                <a:ea typeface="ＭＳ Ｐゴシック" charset="0"/>
                <a:cs typeface="ＭＳ Ｐゴシック" charset="0"/>
              </a:rPr>
              <a:t>Payload type 33: MPEG2 video</a:t>
            </a:r>
          </a:p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sequence </a:t>
            </a:r>
            <a:r>
              <a:rPr lang="en-US" sz="240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# (16 bits): </a:t>
            </a: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increment by one for each RTP </a:t>
            </a:r>
            <a:r>
              <a:rPr lang="en-US" sz="2400" i="0" dirty="0" smtClean="0">
                <a:latin typeface="+mn-lt"/>
                <a:ea typeface="ＭＳ Ｐゴシック" charset="0"/>
                <a:cs typeface="ＭＳ Ｐゴシック" charset="0"/>
              </a:rPr>
              <a:t>PDU sent</a:t>
            </a:r>
            <a:endParaRPr lang="en-US" sz="2400" i="0" dirty="0">
              <a:latin typeface="+mn-lt"/>
              <a:ea typeface="ＭＳ Ｐゴシック" charset="0"/>
              <a:cs typeface="ＭＳ Ｐゴシック" charset="0"/>
            </a:endParaRPr>
          </a:p>
          <a:p>
            <a:pPr marL="800100" lvl="1" indent="-342900">
              <a:buClr>
                <a:srgbClr val="000099"/>
              </a:buClr>
              <a:buSzPct val="75000"/>
              <a:buFont typeface="Wingdings" charset="2"/>
              <a:buChar char="v"/>
              <a:defRPr/>
            </a:pP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detect </a:t>
            </a:r>
            <a:r>
              <a:rPr lang="en-US" sz="2400" i="0" dirty="0" smtClean="0">
                <a:latin typeface="+mn-lt"/>
                <a:ea typeface="ＭＳ Ｐゴシック" charset="0"/>
                <a:cs typeface="ＭＳ Ｐゴシック" charset="0"/>
              </a:rPr>
              <a:t>PDU loss</a:t>
            </a:r>
            <a:r>
              <a:rPr lang="en-US" sz="2400" i="0" dirty="0">
                <a:latin typeface="+mn-lt"/>
                <a:ea typeface="ＭＳ Ｐゴシック" charset="0"/>
                <a:cs typeface="ＭＳ Ｐゴシック" charset="0"/>
              </a:rPr>
              <a:t>, restore </a:t>
            </a:r>
            <a:r>
              <a:rPr lang="en-US" sz="2400" i="0" dirty="0" smtClean="0">
                <a:latin typeface="+mn-lt"/>
                <a:ea typeface="ＭＳ Ｐゴシック" charset="0"/>
                <a:cs typeface="ＭＳ Ｐゴシック" charset="0"/>
              </a:rPr>
              <a:t>PDU sequence</a:t>
            </a:r>
            <a:endParaRPr lang="en-US" sz="2400" i="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5478" name="Group 1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5479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5484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payload type</a:t>
              </a:r>
            </a:p>
          </p:txBody>
        </p:sp>
        <p:sp>
          <p:nvSpPr>
            <p:cNvPr id="105485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sequence number type</a:t>
              </a:r>
            </a:p>
          </p:txBody>
        </p:sp>
        <p:sp>
          <p:nvSpPr>
            <p:cNvPr id="105486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time stamp</a:t>
              </a:r>
            </a:p>
          </p:txBody>
        </p:sp>
        <p:sp>
          <p:nvSpPr>
            <p:cNvPr id="105487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Source ID</a:t>
              </a:r>
            </a:p>
          </p:txBody>
        </p:sp>
        <p:sp>
          <p:nvSpPr>
            <p:cNvPr id="105488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Miscellaneous fields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36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RTP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header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577850" y="2144713"/>
            <a:ext cx="7985125" cy="411480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timestamp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field (32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bits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long):</a:t>
            </a:r>
            <a:r>
              <a:rPr lang="en-US" dirty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sampling instant of first byte in this RTP data </a:t>
            </a:r>
            <a:r>
              <a:rPr lang="en-US" dirty="0" smtClean="0">
                <a:ea typeface="ＭＳ Ｐゴシック" charset="0"/>
              </a:rPr>
              <a:t>PDU</a:t>
            </a:r>
            <a:endParaRPr lang="en-US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for audio, timestamp clock </a:t>
            </a:r>
            <a:r>
              <a:rPr lang="en-US" dirty="0" smtClean="0">
                <a:ea typeface="ＭＳ Ｐゴシック" charset="0"/>
              </a:rPr>
              <a:t>increments </a:t>
            </a:r>
            <a:r>
              <a:rPr lang="en-US" dirty="0">
                <a:ea typeface="ＭＳ Ｐゴシック" charset="0"/>
              </a:rPr>
              <a:t>by one for each sampling period </a:t>
            </a:r>
            <a:r>
              <a:rPr lang="en-US" dirty="0" smtClean="0">
                <a:ea typeface="ＭＳ Ｐゴシック" charset="0"/>
              </a:rPr>
              <a:t>(e.g., </a:t>
            </a:r>
            <a:r>
              <a:rPr lang="en-US" dirty="0">
                <a:ea typeface="ＭＳ Ｐゴシック" charset="0"/>
              </a:rPr>
              <a:t>each 125 </a:t>
            </a:r>
            <a:r>
              <a:rPr lang="en-US" dirty="0" err="1">
                <a:ea typeface="ＭＳ Ｐゴシック" charset="0"/>
              </a:rPr>
              <a:t>usecs</a:t>
            </a:r>
            <a:r>
              <a:rPr lang="en-US" dirty="0">
                <a:ea typeface="ＭＳ Ｐゴシック" charset="0"/>
              </a:rPr>
              <a:t> for 8 KHz sampling clock) </a:t>
            </a:r>
          </a:p>
          <a:p>
            <a:pPr>
              <a:buFont typeface="Wingdings" charset="0"/>
              <a:buChar char="v"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SSRC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field (32 bits long):</a:t>
            </a:r>
            <a:r>
              <a:rPr lang="en-US" sz="2000" b="1" i="1" dirty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sz="2000" i="1" dirty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identifies source of 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RTP stream. Each stream in RTP session </a:t>
            </a:r>
            <a:r>
              <a:rPr lang="en-US" sz="2800" dirty="0" smtClean="0">
                <a:ea typeface="ＭＳ Ｐゴシック" charset="0"/>
              </a:rPr>
              <a:t>has distinct SSRC</a:t>
            </a:r>
            <a:endParaRPr lang="en-US" sz="28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endParaRPr lang="en-US" sz="2000" dirty="0">
              <a:ea typeface="ＭＳ Ｐゴシック" charset="0"/>
            </a:endParaRPr>
          </a:p>
        </p:txBody>
      </p:sp>
      <p:grpSp>
        <p:nvGrpSpPr>
          <p:cNvPr id="107526" name="Group 9"/>
          <p:cNvGrpSpPr>
            <a:grpSpLocks/>
          </p:cNvGrpSpPr>
          <p:nvPr/>
        </p:nvGrpSpPr>
        <p:grpSpPr bwMode="auto">
          <a:xfrm>
            <a:off x="892175" y="1249363"/>
            <a:ext cx="7327900" cy="623887"/>
            <a:chOff x="806170" y="1748633"/>
            <a:chExt cx="7328172" cy="623889"/>
          </a:xfrm>
        </p:grpSpPr>
        <p:sp>
          <p:nvSpPr>
            <p:cNvPr id="107527" name="Rectangle 1"/>
            <p:cNvSpPr>
              <a:spLocks noChangeArrowheads="1"/>
            </p:cNvSpPr>
            <p:nvPr/>
          </p:nvSpPr>
          <p:spPr bwMode="auto">
            <a:xfrm>
              <a:off x="846503" y="1762314"/>
              <a:ext cx="7287839" cy="54833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2" name="Straight Connector 3"/>
            <p:cNvCxnSpPr>
              <a:cxnSpLocks noChangeShapeType="1"/>
            </p:cNvCxnSpPr>
            <p:nvPr/>
          </p:nvCxnSpPr>
          <p:spPr bwMode="auto">
            <a:xfrm>
              <a:off x="1799982" y="1756570"/>
              <a:ext cx="0" cy="5508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3"/>
            <p:cNvCxnSpPr>
              <a:cxnSpLocks noChangeShapeType="1"/>
            </p:cNvCxnSpPr>
            <p:nvPr/>
          </p:nvCxnSpPr>
          <p:spPr bwMode="auto">
            <a:xfrm>
              <a:off x="3300226" y="1759745"/>
              <a:ext cx="0" cy="54927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4"/>
            <p:cNvCxnSpPr>
              <a:cxnSpLocks noChangeShapeType="1"/>
            </p:cNvCxnSpPr>
            <p:nvPr/>
          </p:nvCxnSpPr>
          <p:spPr bwMode="auto">
            <a:xfrm>
              <a:off x="4749666" y="1756570"/>
              <a:ext cx="0" cy="5810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5"/>
            <p:cNvCxnSpPr>
              <a:cxnSpLocks noChangeShapeType="1"/>
            </p:cNvCxnSpPr>
            <p:nvPr/>
          </p:nvCxnSpPr>
          <p:spPr bwMode="auto">
            <a:xfrm>
              <a:off x="6632511" y="1748633"/>
              <a:ext cx="0" cy="6238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7532" name="TextBox 40"/>
            <p:cNvSpPr txBox="1">
              <a:spLocks noChangeArrowheads="1"/>
            </p:cNvSpPr>
            <p:nvPr/>
          </p:nvSpPr>
          <p:spPr bwMode="auto">
            <a:xfrm>
              <a:off x="806170" y="1750537"/>
              <a:ext cx="1070172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payload type</a:t>
              </a:r>
            </a:p>
          </p:txBody>
        </p:sp>
        <p:sp>
          <p:nvSpPr>
            <p:cNvPr id="107533" name="TextBox 40"/>
            <p:cNvSpPr txBox="1">
              <a:spLocks noChangeArrowheads="1"/>
            </p:cNvSpPr>
            <p:nvPr/>
          </p:nvSpPr>
          <p:spPr bwMode="auto">
            <a:xfrm>
              <a:off x="1866506" y="175592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sequence number type</a:t>
              </a:r>
            </a:p>
          </p:txBody>
        </p:sp>
        <p:sp>
          <p:nvSpPr>
            <p:cNvPr id="107534" name="TextBox 40"/>
            <p:cNvSpPr txBox="1">
              <a:spLocks noChangeArrowheads="1"/>
            </p:cNvSpPr>
            <p:nvPr/>
          </p:nvSpPr>
          <p:spPr bwMode="auto">
            <a:xfrm>
              <a:off x="3382801" y="1855234"/>
              <a:ext cx="1309708" cy="325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time stamp</a:t>
              </a:r>
            </a:p>
          </p:txBody>
        </p:sp>
        <p:sp>
          <p:nvSpPr>
            <p:cNvPr id="107535" name="TextBox 40"/>
            <p:cNvSpPr txBox="1">
              <a:spLocks noChangeArrowheads="1"/>
            </p:cNvSpPr>
            <p:nvPr/>
          </p:nvSpPr>
          <p:spPr bwMode="auto">
            <a:xfrm>
              <a:off x="4880350" y="1760550"/>
              <a:ext cx="174511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Synchronization</a:t>
              </a:r>
            </a:p>
            <a:p>
              <a:pPr algn="ctr">
                <a:lnSpc>
                  <a:spcPts val="1800"/>
                </a:lnSpc>
              </a:pPr>
              <a:r>
                <a:rPr lang="en-US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Source ID</a:t>
              </a:r>
            </a:p>
          </p:txBody>
        </p:sp>
        <p:sp>
          <p:nvSpPr>
            <p:cNvPr id="107536" name="TextBox 40"/>
            <p:cNvSpPr txBox="1">
              <a:spLocks noChangeArrowheads="1"/>
            </p:cNvSpPr>
            <p:nvPr/>
          </p:nvSpPr>
          <p:spPr bwMode="auto">
            <a:xfrm>
              <a:off x="6742533" y="1765634"/>
              <a:ext cx="1309708" cy="55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sz="1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Miscellaneous fields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3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Reasons for VOIP’s growth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Demand for multimedia communication.</a:t>
            </a:r>
          </a:p>
          <a:p>
            <a:r>
              <a:rPr lang="en-US" dirty="0" smtClean="0"/>
              <a:t>Demand for integration of voice and data networks.</a:t>
            </a:r>
          </a:p>
          <a:p>
            <a:r>
              <a:rPr lang="en-US" dirty="0" smtClean="0"/>
              <a:t>Demand for greater flexibility.</a:t>
            </a:r>
          </a:p>
          <a:p>
            <a:r>
              <a:rPr lang="en-US" dirty="0" smtClean="0"/>
              <a:t>Cost reduction in long distance telephone calls.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ea typeface="ＭＳ Ｐゴシック" charset="0"/>
              </a:rPr>
              <a:t>Real-Time Control Protocol (RTCP)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339850"/>
            <a:ext cx="8001000" cy="5186363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works in conjunction with </a:t>
            </a:r>
            <a:r>
              <a:rPr lang="en-US" dirty="0" smtClean="0">
                <a:ea typeface="ＭＳ Ｐゴシック" charset="0"/>
              </a:rPr>
              <a:t>RTP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each participant in RTP session periodically </a:t>
            </a:r>
            <a:r>
              <a:rPr lang="en-US" dirty="0" smtClean="0">
                <a:ea typeface="ＭＳ Ｐゴシック" charset="0"/>
              </a:rPr>
              <a:t>sends RTCP </a:t>
            </a:r>
            <a:r>
              <a:rPr lang="en-US" dirty="0">
                <a:ea typeface="ＭＳ Ｐゴシック" charset="0"/>
              </a:rPr>
              <a:t>control </a:t>
            </a:r>
            <a:r>
              <a:rPr lang="en-US" dirty="0" smtClean="0">
                <a:ea typeface="ＭＳ Ｐゴシック" charset="0"/>
              </a:rPr>
              <a:t>PDU’s to </a:t>
            </a:r>
            <a:r>
              <a:rPr lang="en-US" dirty="0">
                <a:ea typeface="ＭＳ Ｐゴシック" charset="0"/>
              </a:rPr>
              <a:t>all other </a:t>
            </a:r>
            <a:r>
              <a:rPr lang="en-US" dirty="0" smtClean="0">
                <a:ea typeface="ＭＳ Ｐゴシック" charset="0"/>
              </a:rPr>
              <a:t>participants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each RTCP </a:t>
            </a:r>
            <a:r>
              <a:rPr lang="en-US" dirty="0" smtClean="0">
                <a:ea typeface="ＭＳ Ｐゴシック" charset="0"/>
              </a:rPr>
              <a:t>PDU contains </a:t>
            </a:r>
            <a:r>
              <a:rPr lang="en-US" dirty="0">
                <a:ea typeface="ＭＳ Ｐゴシック" charset="0"/>
              </a:rPr>
              <a:t>sender and/or receiver reports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report statistics useful to  application: # </a:t>
            </a:r>
            <a:r>
              <a:rPr lang="en-US" dirty="0" smtClean="0">
                <a:ea typeface="ＭＳ Ｐゴシック" charset="0"/>
              </a:rPr>
              <a:t>PDU’s sent</a:t>
            </a:r>
            <a:r>
              <a:rPr lang="en-US" dirty="0">
                <a:ea typeface="ＭＳ Ｐゴシック" charset="0"/>
              </a:rPr>
              <a:t>, # </a:t>
            </a:r>
            <a:r>
              <a:rPr lang="en-US" dirty="0" smtClean="0">
                <a:ea typeface="ＭＳ Ｐゴシック" charset="0"/>
              </a:rPr>
              <a:t>PDU’s lost</a:t>
            </a:r>
            <a:r>
              <a:rPr lang="en-US" dirty="0">
                <a:ea typeface="ＭＳ Ｐゴシック" charset="0"/>
              </a:rPr>
              <a:t>, </a:t>
            </a:r>
            <a:r>
              <a:rPr lang="en-US" dirty="0" err="1">
                <a:ea typeface="ＭＳ Ｐゴシック" charset="0"/>
              </a:rPr>
              <a:t>interarrival</a:t>
            </a:r>
            <a:r>
              <a:rPr lang="en-US" dirty="0">
                <a:ea typeface="ＭＳ Ｐゴシック" charset="0"/>
              </a:rPr>
              <a:t> jitter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feedback used to control performance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sender may modify its transmissions based on  feedback</a:t>
            </a:r>
          </a:p>
          <a:p>
            <a:pPr>
              <a:buFont typeface="Wingdings" charset="0"/>
              <a:buChar char="v"/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ea typeface="ＭＳ Ｐゴシック" charset="0"/>
              </a:rPr>
              <a:t>RTCP: multiple multicast senders</a:t>
            </a:r>
            <a:endParaRPr lang="en-US" sz="40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325438" y="4125913"/>
            <a:ext cx="8570912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i="0" dirty="0" smtClean="0">
                <a:latin typeface="+mn-lt"/>
                <a:cs typeface="ＭＳ Ｐゴシック" charset="0"/>
              </a:rPr>
              <a:t>each RTP session: typically a single multicast address; all RTP /RTCP PDU’s belonging to session use multicast address</a:t>
            </a:r>
          </a:p>
          <a:p>
            <a:pPr>
              <a:spcBef>
                <a:spcPct val="1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i="0" dirty="0" smtClean="0">
                <a:latin typeface="+mn-lt"/>
                <a:cs typeface="ＭＳ Ｐゴシック" charset="0"/>
              </a:rPr>
              <a:t>RTP, RTCP PDU’s distinguished from each other via distinct port numbers</a:t>
            </a:r>
          </a:p>
          <a:p>
            <a:pPr>
              <a:spcBef>
                <a:spcPct val="1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i="0" dirty="0" smtClean="0">
                <a:latin typeface="+mn-lt"/>
                <a:cs typeface="ＭＳ Ｐゴシック" charset="0"/>
              </a:rPr>
              <a:t>to limit traffic, each participant reduces RTCP traffic as number of conference participants increases </a:t>
            </a:r>
          </a:p>
          <a:p>
            <a:pPr>
              <a:defRPr/>
            </a:pPr>
            <a:endParaRPr lang="en-US" sz="2000" dirty="0" smtClean="0">
              <a:cs typeface="ＭＳ Ｐゴシック" charset="0"/>
            </a:endParaRPr>
          </a:p>
          <a:p>
            <a:pPr>
              <a:defRPr/>
            </a:pPr>
            <a:endParaRPr lang="en-US" dirty="0" smtClean="0">
              <a:cs typeface="ＭＳ Ｐゴシック" charset="0"/>
            </a:endParaRPr>
          </a:p>
        </p:txBody>
      </p:sp>
      <p:sp>
        <p:nvSpPr>
          <p:cNvPr id="20" name="Line 144"/>
          <p:cNvSpPr>
            <a:spLocks noChangeShapeType="1"/>
          </p:cNvSpPr>
          <p:nvPr/>
        </p:nvSpPr>
        <p:spPr bwMode="auto">
          <a:xfrm>
            <a:off x="3979863" y="1371600"/>
            <a:ext cx="14287" cy="10191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6" name="Line 245"/>
          <p:cNvSpPr>
            <a:spLocks noChangeShapeType="1"/>
          </p:cNvSpPr>
          <p:nvPr/>
        </p:nvSpPr>
        <p:spPr bwMode="auto">
          <a:xfrm>
            <a:off x="4533900" y="2971800"/>
            <a:ext cx="730250" cy="523875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8" name="Line 247"/>
          <p:cNvSpPr>
            <a:spLocks noChangeShapeType="1"/>
          </p:cNvSpPr>
          <p:nvPr/>
        </p:nvSpPr>
        <p:spPr bwMode="auto">
          <a:xfrm flipH="1">
            <a:off x="2759075" y="2847975"/>
            <a:ext cx="1090613" cy="573088"/>
          </a:xfrm>
          <a:prstGeom prst="line">
            <a:avLst/>
          </a:prstGeom>
          <a:noFill/>
          <a:ln w="127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113673" name="Group 542"/>
          <p:cNvGrpSpPr>
            <a:grpSpLocks/>
          </p:cNvGrpSpPr>
          <p:nvPr/>
        </p:nvGrpSpPr>
        <p:grpSpPr bwMode="auto">
          <a:xfrm>
            <a:off x="2087563" y="3206750"/>
            <a:ext cx="823912" cy="674688"/>
            <a:chOff x="-44" y="1473"/>
            <a:chExt cx="981" cy="1105"/>
          </a:xfrm>
        </p:grpSpPr>
        <p:pic>
          <p:nvPicPr>
            <p:cNvPr id="113732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733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74" name="Group 249"/>
          <p:cNvGrpSpPr>
            <a:grpSpLocks/>
          </p:cNvGrpSpPr>
          <p:nvPr/>
        </p:nvGrpSpPr>
        <p:grpSpPr bwMode="auto">
          <a:xfrm>
            <a:off x="3789363" y="1131888"/>
            <a:ext cx="463550" cy="609600"/>
            <a:chOff x="4140" y="429"/>
            <a:chExt cx="1425" cy="2396"/>
          </a:xfrm>
        </p:grpSpPr>
        <p:sp>
          <p:nvSpPr>
            <p:cNvPr id="113700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702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3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13705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4" name="AutoShape 256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5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5" name="AutoShape 257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60" name="Rectangle 258"/>
            <p:cNvSpPr>
              <a:spLocks noChangeArrowheads="1"/>
            </p:cNvSpPr>
            <p:nvPr/>
          </p:nvSpPr>
          <p:spPr bwMode="auto">
            <a:xfrm>
              <a:off x="4223" y="1022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1370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" name="AutoShape 260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3" name="AutoShape 261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694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4228" y="1652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13710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0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1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13711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12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" name="AutoShape 26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9" name="AutoShape 270"/>
              <p:cNvSpPr>
                <a:spLocks noChangeArrowheads="1"/>
              </p:cNvSpPr>
              <p:nvPr/>
            </p:nvSpPr>
            <p:spPr bwMode="auto">
              <a:xfrm>
                <a:off x="634" y="2587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67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714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15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274"/>
            <p:cNvSpPr>
              <a:spLocks noChangeArrowheads="1"/>
            </p:cNvSpPr>
            <p:nvPr/>
          </p:nvSpPr>
          <p:spPr bwMode="auto">
            <a:xfrm>
              <a:off x="5516" y="2613"/>
              <a:ext cx="49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717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3" name="AutoShape 277"/>
            <p:cNvSpPr>
              <a:spLocks noChangeArrowheads="1"/>
            </p:cNvSpPr>
            <p:nvPr/>
          </p:nvSpPr>
          <p:spPr bwMode="auto">
            <a:xfrm>
              <a:off x="4203" y="2713"/>
              <a:ext cx="1074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4" name="Oval 278"/>
            <p:cNvSpPr>
              <a:spLocks noChangeArrowheads="1"/>
            </p:cNvSpPr>
            <p:nvPr/>
          </p:nvSpPr>
          <p:spPr bwMode="auto">
            <a:xfrm>
              <a:off x="4306" y="2382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5" name="Oval 279"/>
            <p:cNvSpPr>
              <a:spLocks noChangeArrowheads="1"/>
            </p:cNvSpPr>
            <p:nvPr/>
          </p:nvSpPr>
          <p:spPr bwMode="auto">
            <a:xfrm>
              <a:off x="4486" y="2382"/>
              <a:ext cx="161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6" name="Oval 280"/>
            <p:cNvSpPr>
              <a:spLocks noChangeArrowheads="1"/>
            </p:cNvSpPr>
            <p:nvPr/>
          </p:nvSpPr>
          <p:spPr bwMode="auto">
            <a:xfrm>
              <a:off x="4662" y="2382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7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13675" name="Freeform 7"/>
          <p:cNvSpPr>
            <a:spLocks/>
          </p:cNvSpPr>
          <p:nvPr/>
        </p:nvSpPr>
        <p:spPr bwMode="auto">
          <a:xfrm>
            <a:off x="3286125" y="1960563"/>
            <a:ext cx="1504950" cy="1341437"/>
          </a:xfrm>
          <a:custGeom>
            <a:avLst/>
            <a:gdLst>
              <a:gd name="T0" fmla="*/ 19032 w 2135"/>
              <a:gd name="T1" fmla="*/ 526244 h 1662"/>
              <a:gd name="T2" fmla="*/ 74014 w 2135"/>
              <a:gd name="T3" fmla="*/ 61341 h 1662"/>
              <a:gd name="T4" fmla="*/ 463116 w 2135"/>
              <a:gd name="T5" fmla="*/ 158196 h 1662"/>
              <a:gd name="T6" fmla="*/ 852218 w 2135"/>
              <a:gd name="T7" fmla="*/ 80712 h 1662"/>
              <a:gd name="T8" fmla="*/ 1410494 w 2135"/>
              <a:gd name="T9" fmla="*/ 327692 h 1662"/>
              <a:gd name="T10" fmla="*/ 1418953 w 2135"/>
              <a:gd name="T11" fmla="*/ 923348 h 1662"/>
              <a:gd name="T12" fmla="*/ 1114438 w 2135"/>
              <a:gd name="T13" fmla="*/ 1291396 h 1662"/>
              <a:gd name="T14" fmla="*/ 573079 w 2135"/>
              <a:gd name="T15" fmla="*/ 1223598 h 1662"/>
              <a:gd name="T16" fmla="*/ 353152 w 2135"/>
              <a:gd name="T17" fmla="*/ 1025046 h 1662"/>
              <a:gd name="T18" fmla="*/ 128996 w 2135"/>
              <a:gd name="T19" fmla="*/ 860393 h 1662"/>
              <a:gd name="T20" fmla="*/ 19032 w 2135"/>
              <a:gd name="T21" fmla="*/ 526244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76" name="Group 542"/>
          <p:cNvGrpSpPr>
            <a:grpSpLocks/>
          </p:cNvGrpSpPr>
          <p:nvPr/>
        </p:nvGrpSpPr>
        <p:grpSpPr bwMode="auto">
          <a:xfrm flipH="1">
            <a:off x="5075238" y="3195638"/>
            <a:ext cx="804862" cy="630237"/>
            <a:chOff x="-44" y="1473"/>
            <a:chExt cx="981" cy="1105"/>
          </a:xfrm>
        </p:grpSpPr>
        <p:pic>
          <p:nvPicPr>
            <p:cNvPr id="113698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99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3677" name="Rectangle 2"/>
          <p:cNvSpPr>
            <a:spLocks noChangeArrowheads="1"/>
          </p:cNvSpPr>
          <p:nvPr/>
        </p:nvSpPr>
        <p:spPr bwMode="auto">
          <a:xfrm>
            <a:off x="5994400" y="2738438"/>
            <a:ext cx="7112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3124" name="Group 133123"/>
          <p:cNvGrpSpPr>
            <a:grpSpLocks/>
          </p:cNvGrpSpPr>
          <p:nvPr/>
        </p:nvGrpSpPr>
        <p:grpSpPr bwMode="auto">
          <a:xfrm>
            <a:off x="4395788" y="1371600"/>
            <a:ext cx="725487" cy="596900"/>
            <a:chOff x="5551334" y="1656839"/>
            <a:chExt cx="726589" cy="597650"/>
          </a:xfrm>
        </p:grpSpPr>
        <p:grpSp>
          <p:nvGrpSpPr>
            <p:cNvPr id="113691" name="Group 283"/>
            <p:cNvGrpSpPr>
              <a:grpSpLocks/>
            </p:cNvGrpSpPr>
            <p:nvPr/>
          </p:nvGrpSpPr>
          <p:grpSpPr bwMode="auto">
            <a:xfrm>
              <a:off x="5608780" y="1939773"/>
              <a:ext cx="669143" cy="304522"/>
              <a:chOff x="7478250" y="2696027"/>
              <a:chExt cx="669143" cy="304522"/>
            </a:xfrm>
          </p:grpSpPr>
          <p:sp>
            <p:nvSpPr>
              <p:cNvPr id="113696" name="Rectangle 5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697" name="TextBox 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r>
                  <a:rPr lang="en-US" sz="1600" i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RTCP</a:t>
                </a:r>
              </a:p>
            </p:txBody>
          </p:sp>
        </p:grpSp>
        <p:grpSp>
          <p:nvGrpSpPr>
            <p:cNvPr id="113692" name="Group 284"/>
            <p:cNvGrpSpPr>
              <a:grpSpLocks/>
            </p:cNvGrpSpPr>
            <p:nvPr/>
          </p:nvGrpSpPr>
          <p:grpSpPr bwMode="auto">
            <a:xfrm>
              <a:off x="5641957" y="1656839"/>
              <a:ext cx="635007" cy="338554"/>
              <a:chOff x="7211741" y="3297766"/>
              <a:chExt cx="635007" cy="338554"/>
            </a:xfrm>
          </p:grpSpPr>
          <p:sp>
            <p:nvSpPr>
              <p:cNvPr id="113694" name="Rectangle 289"/>
              <p:cNvSpPr>
                <a:spLocks noChangeArrowheads="1"/>
              </p:cNvSpPr>
              <p:nvPr/>
            </p:nvSpPr>
            <p:spPr bwMode="auto">
              <a:xfrm>
                <a:off x="7211741" y="3342340"/>
                <a:ext cx="635007" cy="256235"/>
              </a:xfrm>
              <a:prstGeom prst="rect">
                <a:avLst/>
              </a:prstGeom>
              <a:solidFill>
                <a:srgbClr val="000099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695" name="TextBox 290"/>
              <p:cNvSpPr txBox="1">
                <a:spLocks noChangeArrowheads="1"/>
              </p:cNvSpPr>
              <p:nvPr/>
            </p:nvSpPr>
            <p:spPr bwMode="auto">
              <a:xfrm>
                <a:off x="7237021" y="3297766"/>
                <a:ext cx="58762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r>
                  <a:rPr lang="en-US" sz="1600" i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RTP</a:t>
                </a:r>
              </a:p>
            </p:txBody>
          </p:sp>
        </p:grpSp>
        <p:cxnSp>
          <p:nvCxnSpPr>
            <p:cNvPr id="113693" name="Straight Connector 133122"/>
            <p:cNvCxnSpPr>
              <a:cxnSpLocks noChangeShapeType="1"/>
            </p:cNvCxnSpPr>
            <p:nvPr/>
          </p:nvCxnSpPr>
          <p:spPr bwMode="auto">
            <a:xfrm>
              <a:off x="5551334" y="1698001"/>
              <a:ext cx="0" cy="556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3" name="Group 133132"/>
          <p:cNvGrpSpPr>
            <a:grpSpLocks/>
          </p:cNvGrpSpPr>
          <p:nvPr/>
        </p:nvGrpSpPr>
        <p:grpSpPr bwMode="auto">
          <a:xfrm>
            <a:off x="4843463" y="2593975"/>
            <a:ext cx="879475" cy="501650"/>
            <a:chOff x="4842917" y="2593584"/>
            <a:chExt cx="879945" cy="502773"/>
          </a:xfrm>
        </p:grpSpPr>
        <p:grpSp>
          <p:nvGrpSpPr>
            <p:cNvPr id="113687" name="Group 299"/>
            <p:cNvGrpSpPr>
              <a:grpSpLocks/>
            </p:cNvGrpSpPr>
            <p:nvPr/>
          </p:nvGrpSpPr>
          <p:grpSpPr bwMode="auto">
            <a:xfrm>
              <a:off x="5053719" y="2593584"/>
              <a:ext cx="669143" cy="304522"/>
              <a:chOff x="7478250" y="2696027"/>
              <a:chExt cx="669143" cy="304522"/>
            </a:xfrm>
          </p:grpSpPr>
          <p:sp>
            <p:nvSpPr>
              <p:cNvPr id="113689" name="Rectangle 304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690" name="TextBox 305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r>
                  <a:rPr lang="en-US" sz="1600" i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RTCP</a:t>
                </a:r>
              </a:p>
            </p:txBody>
          </p:sp>
        </p:grpSp>
        <p:cxnSp>
          <p:nvCxnSpPr>
            <p:cNvPr id="113688" name="Straight Connector 301"/>
            <p:cNvCxnSpPr>
              <a:cxnSpLocks noChangeShapeType="1"/>
            </p:cNvCxnSpPr>
            <p:nvPr/>
          </p:nvCxnSpPr>
          <p:spPr bwMode="auto">
            <a:xfrm flipH="1" flipV="1">
              <a:off x="4842917" y="2767983"/>
              <a:ext cx="494353" cy="3283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3134" name="Group 133133"/>
          <p:cNvGrpSpPr>
            <a:grpSpLocks/>
          </p:cNvGrpSpPr>
          <p:nvPr/>
        </p:nvGrpSpPr>
        <p:grpSpPr bwMode="auto">
          <a:xfrm>
            <a:off x="2303463" y="2727325"/>
            <a:ext cx="1079500" cy="449263"/>
            <a:chOff x="2303200" y="2726683"/>
            <a:chExt cx="1080537" cy="450476"/>
          </a:xfrm>
        </p:grpSpPr>
        <p:grpSp>
          <p:nvGrpSpPr>
            <p:cNvPr id="113683" name="Group 309"/>
            <p:cNvGrpSpPr>
              <a:grpSpLocks/>
            </p:cNvGrpSpPr>
            <p:nvPr/>
          </p:nvGrpSpPr>
          <p:grpSpPr bwMode="auto">
            <a:xfrm>
              <a:off x="2303200" y="2726683"/>
              <a:ext cx="669143" cy="304522"/>
              <a:chOff x="7478250" y="2696027"/>
              <a:chExt cx="669143" cy="304522"/>
            </a:xfrm>
          </p:grpSpPr>
          <p:sp>
            <p:nvSpPr>
              <p:cNvPr id="113685" name="Rectangle 310"/>
              <p:cNvSpPr>
                <a:spLocks noChangeArrowheads="1"/>
              </p:cNvSpPr>
              <p:nvPr/>
            </p:nvSpPr>
            <p:spPr bwMode="auto">
              <a:xfrm>
                <a:off x="7512386" y="2744314"/>
                <a:ext cx="635007" cy="256235"/>
              </a:xfrm>
              <a:prstGeom prst="rect">
                <a:avLst/>
              </a:prstGeom>
              <a:solidFill>
                <a:srgbClr val="006633"/>
              </a:solidFill>
              <a:ln w="158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686" name="TextBox 311"/>
              <p:cNvSpPr txBox="1">
                <a:spLocks noChangeArrowheads="1"/>
              </p:cNvSpPr>
              <p:nvPr/>
            </p:nvSpPr>
            <p:spPr bwMode="auto">
              <a:xfrm>
                <a:off x="7478250" y="2696027"/>
                <a:ext cx="667545" cy="292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pitchFamily="66" charset="0"/>
                    <a:ea typeface="MS PGothic" pitchFamily="34" charset="-128"/>
                  </a:defRPr>
                </a:lvl9pPr>
              </a:lstStyle>
              <a:p>
                <a:r>
                  <a:rPr lang="en-US" sz="1600" i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RTCP</a:t>
                </a:r>
              </a:p>
            </p:txBody>
          </p:sp>
        </p:grpSp>
        <p:cxnSp>
          <p:nvCxnSpPr>
            <p:cNvPr id="113684" name="Straight Connector 312"/>
            <p:cNvCxnSpPr>
              <a:cxnSpLocks noChangeShapeType="1"/>
            </p:cNvCxnSpPr>
            <p:nvPr/>
          </p:nvCxnSpPr>
          <p:spPr bwMode="auto">
            <a:xfrm flipV="1">
              <a:off x="2793116" y="2879927"/>
              <a:ext cx="590621" cy="297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3681" name="TextBox 133131"/>
          <p:cNvSpPr txBox="1">
            <a:spLocks noChangeArrowheads="1"/>
          </p:cNvSpPr>
          <p:nvPr/>
        </p:nvSpPr>
        <p:spPr bwMode="auto">
          <a:xfrm>
            <a:off x="2825750" y="1270000"/>
            <a:ext cx="89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i="0">
                <a:latin typeface="Arial" pitchFamily="34" charset="0"/>
                <a:cs typeface="Arial" pitchFamily="34" charset="0"/>
              </a:rPr>
              <a:t>sender</a:t>
            </a:r>
          </a:p>
        </p:txBody>
      </p:sp>
      <p:sp>
        <p:nvSpPr>
          <p:cNvPr id="113682" name="TextBox 317"/>
          <p:cNvSpPr txBox="1">
            <a:spLocks noChangeArrowheads="1"/>
          </p:cNvSpPr>
          <p:nvPr/>
        </p:nvSpPr>
        <p:spPr bwMode="auto">
          <a:xfrm>
            <a:off x="3435350" y="3262313"/>
            <a:ext cx="112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i="0">
                <a:latin typeface="Arial" pitchFamily="34" charset="0"/>
                <a:cs typeface="Arial" pitchFamily="34" charset="0"/>
              </a:rPr>
              <a:t>receivers</a:t>
            </a:r>
          </a:p>
        </p:txBody>
      </p:sp>
    </p:spTree>
    <p:extLst>
      <p:ext uri="{BB962C8B-B14F-4D97-AF65-F5344CB8AC3E}">
        <p14:creationId xmlns:p14="http://schemas.microsoft.com/office/powerpoint/2010/main" val="727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RTCP: PDU types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339850"/>
            <a:ext cx="8077200" cy="49085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receiver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report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PDU’s:</a:t>
            </a:r>
            <a:endParaRPr lang="en-US" i="1" dirty="0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 fraction of </a:t>
            </a:r>
            <a:r>
              <a:rPr lang="en-US" sz="2400" dirty="0" smtClean="0">
                <a:ea typeface="ＭＳ Ｐゴシック" charset="0"/>
              </a:rPr>
              <a:t>PDU’s lost</a:t>
            </a:r>
            <a:r>
              <a:rPr lang="en-US" sz="2400" dirty="0">
                <a:ea typeface="ＭＳ Ｐゴシック" charset="0"/>
              </a:rPr>
              <a:t>, last sequence number, average </a:t>
            </a:r>
            <a:r>
              <a:rPr lang="en-US" sz="2400" dirty="0" err="1">
                <a:ea typeface="ＭＳ Ｐゴシック" charset="0"/>
              </a:rPr>
              <a:t>interarrival</a:t>
            </a:r>
            <a:r>
              <a:rPr lang="en-US" sz="2400" dirty="0">
                <a:ea typeface="ＭＳ Ｐゴシック" charset="0"/>
              </a:rPr>
              <a:t> jitter</a:t>
            </a:r>
          </a:p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sender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report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PDU’s: </a:t>
            </a:r>
            <a:endParaRPr lang="en-US" i="1" dirty="0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SSRC of RTP stream, current time, number of </a:t>
            </a:r>
            <a:r>
              <a:rPr lang="en-US" sz="2400" dirty="0" smtClean="0">
                <a:ea typeface="ＭＳ Ｐゴシック" charset="0"/>
              </a:rPr>
              <a:t>PDU’s sent</a:t>
            </a:r>
            <a:r>
              <a:rPr lang="en-US" sz="2400" dirty="0">
                <a:ea typeface="ＭＳ Ｐゴシック" charset="0"/>
              </a:rPr>
              <a:t>, number of bytes sent </a:t>
            </a:r>
            <a:endParaRPr lang="en-US" sz="2400" dirty="0" smtClean="0">
              <a:ea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source description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PDU’s: </a:t>
            </a:r>
            <a:endParaRPr lang="en-US" i="1" dirty="0">
              <a:solidFill>
                <a:srgbClr val="CC0000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e-mail address of sender, sender's name, SSRC  of associated RTP stream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provide mapping between the SSRC and the user/host name</a:t>
            </a:r>
          </a:p>
          <a:p>
            <a:pPr>
              <a:buFont typeface="Wingdings" charset="0"/>
              <a:buChar char="v"/>
              <a:defRPr/>
            </a:pPr>
            <a:endParaRPr lang="en-US" sz="24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RTCP: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tream synchronization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RTCP can synchronize different media streams within a RTP session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timestamps </a:t>
            </a:r>
            <a:r>
              <a:rPr lang="en-US" sz="2400" dirty="0">
                <a:ea typeface="ＭＳ Ｐゴシック" charset="0"/>
              </a:rPr>
              <a:t>in RTP </a:t>
            </a:r>
            <a:r>
              <a:rPr lang="en-US" sz="2400" dirty="0" smtClean="0">
                <a:ea typeface="ＭＳ Ｐゴシック" charset="0"/>
              </a:rPr>
              <a:t>PDU’s tied </a:t>
            </a:r>
            <a:r>
              <a:rPr lang="en-US" sz="2400" dirty="0">
                <a:ea typeface="ＭＳ Ｐゴシック" charset="0"/>
              </a:rPr>
              <a:t>to the video, audio sampling clocks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RTCP sender-report </a:t>
            </a:r>
            <a:r>
              <a:rPr lang="en-US" sz="2400" dirty="0" smtClean="0">
                <a:ea typeface="ＭＳ Ｐゴシック" charset="0"/>
              </a:rPr>
              <a:t>PDU contains </a:t>
            </a:r>
            <a:r>
              <a:rPr lang="en-US" sz="2400" dirty="0">
                <a:ea typeface="ＭＳ Ｐゴシック" charset="0"/>
              </a:rPr>
              <a:t>(for most recently generated </a:t>
            </a:r>
            <a:r>
              <a:rPr lang="en-US" sz="2400" dirty="0" smtClean="0">
                <a:ea typeface="ＭＳ Ｐゴシック" charset="0"/>
              </a:rPr>
              <a:t>PDU in </a:t>
            </a:r>
            <a:r>
              <a:rPr lang="en-US" sz="2400" dirty="0">
                <a:ea typeface="ＭＳ Ｐゴシック" charset="0"/>
              </a:rPr>
              <a:t>associated RTP stream):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timestamp of RTP </a:t>
            </a:r>
            <a:r>
              <a:rPr lang="en-US" dirty="0" smtClean="0">
                <a:ea typeface="ＭＳ Ｐゴシック" charset="0"/>
              </a:rPr>
              <a:t>PDU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receivers </a:t>
            </a:r>
            <a:r>
              <a:rPr lang="en-US" sz="2400" dirty="0">
                <a:ea typeface="ＭＳ Ｐゴシック" charset="0"/>
              </a:rPr>
              <a:t>uses association to synchronize </a:t>
            </a:r>
            <a:r>
              <a:rPr lang="en-US" sz="2400" dirty="0" err="1">
                <a:ea typeface="ＭＳ Ｐゴシック" charset="0"/>
              </a:rPr>
              <a:t>playout</a:t>
            </a:r>
            <a:r>
              <a:rPr lang="en-US" sz="2400" dirty="0">
                <a:ea typeface="ＭＳ Ｐゴシック" charset="0"/>
              </a:rPr>
              <a:t> of audio, video </a:t>
            </a:r>
          </a:p>
          <a:p>
            <a:pPr lvl="1">
              <a:buFont typeface="Wingdings" charset="0"/>
              <a:buChar char="§"/>
              <a:defRPr/>
            </a:pP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80963"/>
            <a:ext cx="7772400" cy="8715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RTCP: bandwidth scaling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6412" y="1454150"/>
            <a:ext cx="8180387" cy="49085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RTCP attempts to limit its traffic to 5% of session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bandwidth</a:t>
            </a:r>
          </a:p>
          <a:p>
            <a:pPr marL="0" indent="0">
              <a:buFont typeface="Wingdings" charset="0"/>
              <a:buNone/>
              <a:defRPr/>
            </a:pPr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400" i="1" dirty="0" smtClean="0">
                <a:solidFill>
                  <a:srgbClr val="000099"/>
                </a:solidFill>
                <a:ea typeface="ＭＳ Ｐゴシック" charset="0"/>
              </a:rPr>
              <a:t>example : </a:t>
            </a:r>
            <a:r>
              <a:rPr lang="en-US" sz="2400" dirty="0" smtClean="0">
                <a:ea typeface="ＭＳ Ｐゴシック" charset="0"/>
              </a:rPr>
              <a:t>one </a:t>
            </a:r>
            <a:r>
              <a:rPr lang="en-US" sz="2400" dirty="0">
                <a:ea typeface="ＭＳ Ｐゴシック" charset="0"/>
              </a:rPr>
              <a:t>sender, sending video at 2 </a:t>
            </a:r>
            <a:r>
              <a:rPr lang="en-US" sz="2400" dirty="0" smtClean="0">
                <a:ea typeface="ＭＳ Ｐゴシック" charset="0"/>
              </a:rPr>
              <a:t>Mbps</a:t>
            </a: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RTCP </a:t>
            </a:r>
            <a:r>
              <a:rPr lang="en-US" sz="2400" dirty="0">
                <a:ea typeface="ＭＳ Ｐゴシック" charset="0"/>
              </a:rPr>
              <a:t>attempts to limit </a:t>
            </a:r>
            <a:r>
              <a:rPr lang="en-US" sz="2400" dirty="0" smtClean="0">
                <a:ea typeface="ＭＳ Ｐゴシック" charset="0"/>
              </a:rPr>
              <a:t>RTCP </a:t>
            </a:r>
            <a:r>
              <a:rPr lang="en-US" sz="2400" dirty="0">
                <a:ea typeface="ＭＳ Ｐゴシック" charset="0"/>
              </a:rPr>
              <a:t>traffic to 100 </a:t>
            </a:r>
            <a:r>
              <a:rPr lang="en-US" sz="2400" dirty="0" smtClean="0">
                <a:ea typeface="ＭＳ Ｐゴシック" charset="0"/>
              </a:rPr>
              <a:t>Kbps</a:t>
            </a: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RTCP gives 75% of  rate to receivers; remaining 25% to </a:t>
            </a:r>
            <a:r>
              <a:rPr lang="en-US" sz="2400" dirty="0" smtClean="0">
                <a:ea typeface="ＭＳ Ｐゴシック" charset="0"/>
              </a:rPr>
              <a:t>sender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75 kbps is equally shared among receivers: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000" dirty="0">
                <a:ea typeface="ＭＳ Ｐゴシック" charset="0"/>
              </a:rPr>
              <a:t>with R receivers,  each receiver gets to send RTCP traffic at 75/R kbps.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sender gets to send RTCP traffic at 25 kbps.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participant determines RTCP </a:t>
            </a:r>
            <a:r>
              <a:rPr lang="en-US" sz="2400" dirty="0" smtClean="0">
                <a:ea typeface="ＭＳ Ｐゴシック" charset="0"/>
              </a:rPr>
              <a:t>PDU transmission </a:t>
            </a:r>
            <a:r>
              <a:rPr lang="en-US" sz="2400" dirty="0">
                <a:ea typeface="ＭＳ Ｐゴシック" charset="0"/>
              </a:rPr>
              <a:t>period by calculating </a:t>
            </a:r>
            <a:r>
              <a:rPr lang="en-US" sz="2400" dirty="0" err="1">
                <a:ea typeface="ＭＳ Ｐゴシック" charset="0"/>
              </a:rPr>
              <a:t>avg</a:t>
            </a:r>
            <a:r>
              <a:rPr lang="en-US" sz="2400" dirty="0">
                <a:ea typeface="ＭＳ Ｐゴシック" charset="0"/>
              </a:rPr>
              <a:t> RTCP </a:t>
            </a:r>
            <a:r>
              <a:rPr lang="en-US" sz="2400" dirty="0" smtClean="0">
                <a:ea typeface="ＭＳ Ｐゴシック" charset="0"/>
              </a:rPr>
              <a:t>PDU size and </a:t>
            </a:r>
            <a:r>
              <a:rPr lang="en-US" sz="2400" dirty="0">
                <a:ea typeface="ＭＳ Ｐゴシック" charset="0"/>
              </a:rPr>
              <a:t>dividing by  allocated rate</a:t>
            </a:r>
            <a:r>
              <a:rPr lang="en-US" sz="2000" dirty="0">
                <a:ea typeface="ＭＳ Ｐゴシック" charset="0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2971800"/>
            <a:ext cx="40386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 smtClean="0"/>
              <a:t>Thank You…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43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867" name="Group 75"/>
          <p:cNvGrpSpPr>
            <a:grpSpLocks/>
          </p:cNvGrpSpPr>
          <p:nvPr/>
        </p:nvGrpSpPr>
        <p:grpSpPr bwMode="auto">
          <a:xfrm>
            <a:off x="6008688" y="2982913"/>
            <a:ext cx="2325687" cy="1643062"/>
            <a:chOff x="3785" y="1879"/>
            <a:chExt cx="1465" cy="1035"/>
          </a:xfrm>
        </p:grpSpPr>
        <p:sp>
          <p:nvSpPr>
            <p:cNvPr id="87173" name="Line 7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7174" name="Line 7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i="0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7175" name="Text Box 78"/>
            <p:cNvSpPr txBox="1">
              <a:spLocks noChangeArrowheads="1"/>
            </p:cNvSpPr>
            <p:nvPr/>
          </p:nvSpPr>
          <p:spPr bwMode="auto">
            <a:xfrm>
              <a:off x="4446" y="2052"/>
              <a:ext cx="804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1800" i="0" dirty="0" err="1" smtClean="0">
                  <a:cs typeface="ＭＳ Ｐゴシック" charset="0"/>
                </a:rPr>
                <a:t>supernode</a:t>
              </a:r>
              <a:r>
                <a:rPr lang="en-US" sz="1800" i="0" dirty="0" smtClean="0">
                  <a:cs typeface="ＭＳ Ｐゴシック" charset="0"/>
                </a:rPr>
                <a:t>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>
                  <a:cs typeface="ＭＳ Ｐゴシック" charset="0"/>
                </a:rPr>
                <a:t>  overlay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800" i="0" dirty="0" smtClean="0">
                  <a:cs typeface="ＭＳ Ｐゴシック" charset="0"/>
                </a:rPr>
                <a:t>    network</a:t>
              </a:r>
            </a:p>
          </p:txBody>
        </p:sp>
      </p:grpSp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42025" y="2841625"/>
            <a:ext cx="663575" cy="957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0175"/>
            <a:ext cx="7772400" cy="1012825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V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oice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-over-IP: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Skype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870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90700"/>
            <a:ext cx="3662363" cy="1871663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P2P components</a:t>
            </a:r>
            <a:r>
              <a:rPr lang="en-US" sz="2400" dirty="0">
                <a:ea typeface="ＭＳ Ｐゴシック" charset="0"/>
              </a:rPr>
              <a:t>:</a:t>
            </a:r>
          </a:p>
        </p:txBody>
      </p:sp>
      <p:sp>
        <p:nvSpPr>
          <p:cNvPr id="161797" name="Text Box 118"/>
          <p:cNvSpPr txBox="1">
            <a:spLocks noChangeArrowheads="1"/>
          </p:cNvSpPr>
          <p:nvPr/>
        </p:nvSpPr>
        <p:spPr bwMode="auto">
          <a:xfrm>
            <a:off x="6880225" y="1158875"/>
            <a:ext cx="2138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i="0">
                <a:latin typeface="Arial" pitchFamily="34" charset="0"/>
              </a:rPr>
              <a:t>Skype clients (SC)</a:t>
            </a:r>
          </a:p>
        </p:txBody>
      </p:sp>
      <p:grpSp>
        <p:nvGrpSpPr>
          <p:cNvPr id="161933" name="Group 141"/>
          <p:cNvGrpSpPr>
            <a:grpSpLocks/>
          </p:cNvGrpSpPr>
          <p:nvPr/>
        </p:nvGrpSpPr>
        <p:grpSpPr bwMode="auto">
          <a:xfrm>
            <a:off x="6005513" y="1755775"/>
            <a:ext cx="1247775" cy="1138238"/>
            <a:chOff x="3783" y="1106"/>
            <a:chExt cx="786" cy="717"/>
          </a:xfrm>
        </p:grpSpPr>
        <p:sp>
          <p:nvSpPr>
            <p:cNvPr id="89216" name="Line 63"/>
            <p:cNvSpPr>
              <a:spLocks noChangeShapeType="1"/>
            </p:cNvSpPr>
            <p:nvPr/>
          </p:nvSpPr>
          <p:spPr bwMode="auto">
            <a:xfrm>
              <a:off x="3783" y="1578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17" name="Line 64"/>
            <p:cNvSpPr>
              <a:spLocks noChangeShapeType="1"/>
            </p:cNvSpPr>
            <p:nvPr/>
          </p:nvSpPr>
          <p:spPr bwMode="auto">
            <a:xfrm>
              <a:off x="3905" y="1211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18" name="Line 65"/>
            <p:cNvSpPr>
              <a:spLocks noChangeShapeType="1"/>
            </p:cNvSpPr>
            <p:nvPr/>
          </p:nvSpPr>
          <p:spPr bwMode="auto">
            <a:xfrm flipH="1">
              <a:off x="4194" y="1106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19" name="Line 66"/>
            <p:cNvSpPr>
              <a:spLocks noChangeShapeType="1"/>
            </p:cNvSpPr>
            <p:nvPr/>
          </p:nvSpPr>
          <p:spPr bwMode="auto">
            <a:xfrm flipH="1">
              <a:off x="4194" y="1210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871" name="Rectangle 3"/>
          <p:cNvSpPr>
            <a:spLocks noChangeArrowheads="1"/>
          </p:cNvSpPr>
          <p:nvPr/>
        </p:nvSpPr>
        <p:spPr bwMode="auto">
          <a:xfrm>
            <a:off x="434975" y="2978150"/>
            <a:ext cx="3824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clients: </a:t>
            </a:r>
            <a:r>
              <a:rPr lang="en-US" sz="2400" i="0" dirty="0" err="1">
                <a:latin typeface="Gill Sans MT" charset="0"/>
              </a:rPr>
              <a:t>skype</a:t>
            </a:r>
            <a:r>
              <a:rPr lang="en-US" sz="2400" i="0" dirty="0">
                <a:latin typeface="Gill Sans MT" charset="0"/>
              </a:rPr>
              <a:t> peers connect directly to each other for VoIP call</a:t>
            </a:r>
          </a:p>
        </p:txBody>
      </p:sp>
      <p:sp>
        <p:nvSpPr>
          <p:cNvPr id="161872" name="Rectangle 3"/>
          <p:cNvSpPr>
            <a:spLocks noChangeArrowheads="1"/>
          </p:cNvSpPr>
          <p:nvPr/>
        </p:nvSpPr>
        <p:spPr bwMode="auto">
          <a:xfrm>
            <a:off x="415925" y="4103688"/>
            <a:ext cx="37703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 dirty="0">
                <a:solidFill>
                  <a:srgbClr val="CC0000"/>
                </a:solidFill>
                <a:latin typeface="Gill Sans MT" charset="0"/>
              </a:rPr>
              <a:t>super nodes (SN):</a:t>
            </a:r>
            <a:r>
              <a:rPr lang="en-US" sz="2400" i="0" dirty="0">
                <a:latin typeface="Gill Sans MT" charset="0"/>
              </a:rPr>
              <a:t> </a:t>
            </a:r>
            <a:r>
              <a:rPr lang="en-US" sz="2400" i="0" dirty="0" err="1">
                <a:latin typeface="Gill Sans MT" charset="0"/>
              </a:rPr>
              <a:t>skype</a:t>
            </a:r>
            <a:r>
              <a:rPr lang="en-US" sz="2400" i="0" dirty="0">
                <a:latin typeface="Gill Sans MT" charset="0"/>
              </a:rPr>
              <a:t> peers with special functions</a:t>
            </a:r>
          </a:p>
        </p:txBody>
      </p:sp>
      <p:sp>
        <p:nvSpPr>
          <p:cNvPr id="161873" name="Rectangle 3"/>
          <p:cNvSpPr>
            <a:spLocks noChangeArrowheads="1"/>
          </p:cNvSpPr>
          <p:nvPr/>
        </p:nvSpPr>
        <p:spPr bwMode="auto">
          <a:xfrm>
            <a:off x="419100" y="5208588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>
                <a:solidFill>
                  <a:srgbClr val="CC0000"/>
                </a:solidFill>
                <a:latin typeface="Gill Sans MT" charset="0"/>
              </a:rPr>
              <a:t>overlay network:</a:t>
            </a:r>
            <a:r>
              <a:rPr lang="en-US" sz="2400" i="0">
                <a:latin typeface="Gill Sans MT" charset="0"/>
              </a:rPr>
              <a:t> among SNs to locate SCs</a:t>
            </a:r>
          </a:p>
        </p:txBody>
      </p:sp>
      <p:sp>
        <p:nvSpPr>
          <p:cNvPr id="161874" name="Rectangle 3"/>
          <p:cNvSpPr>
            <a:spLocks noChangeArrowheads="1"/>
          </p:cNvSpPr>
          <p:nvPr/>
        </p:nvSpPr>
        <p:spPr bwMode="auto">
          <a:xfrm>
            <a:off x="415925" y="5884863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>
                <a:solidFill>
                  <a:srgbClr val="CC0000"/>
                </a:solidFill>
                <a:latin typeface="Gill Sans MT" charset="0"/>
              </a:rPr>
              <a:t>login server</a:t>
            </a:r>
          </a:p>
        </p:txBody>
      </p:sp>
      <p:grpSp>
        <p:nvGrpSpPr>
          <p:cNvPr id="161911" name="Group 119"/>
          <p:cNvGrpSpPr>
            <a:grpSpLocks/>
          </p:cNvGrpSpPr>
          <p:nvPr/>
        </p:nvGrpSpPr>
        <p:grpSpPr bwMode="auto">
          <a:xfrm>
            <a:off x="4222750" y="1876425"/>
            <a:ext cx="1293813" cy="1171575"/>
            <a:chOff x="2660" y="1182"/>
            <a:chExt cx="815" cy="738"/>
          </a:xfrm>
        </p:grpSpPr>
        <p:sp>
          <p:nvSpPr>
            <p:cNvPr id="89182" name="Text Box 120"/>
            <p:cNvSpPr txBox="1">
              <a:spLocks noChangeArrowheads="1"/>
            </p:cNvSpPr>
            <p:nvPr/>
          </p:nvSpPr>
          <p:spPr bwMode="auto">
            <a:xfrm>
              <a:off x="2660" y="1623"/>
              <a:ext cx="815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pitchFamily="34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 dirty="0">
                  <a:latin typeface="Arial" pitchFamily="34" charset="0"/>
                </a:rPr>
                <a:t>login server</a:t>
              </a:r>
            </a:p>
          </p:txBody>
        </p:sp>
        <p:grpSp>
          <p:nvGrpSpPr>
            <p:cNvPr id="89183" name="Group 86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89184" name="Freeform 8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38" name="Rectangle 88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9186" name="Freeform 8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87" name="Freeform 9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41" name="Rectangle 91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89189" name="Group 9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7167" name="AutoShape 9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7168" name="AutoShape 9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7143" name="Rectangle 95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89191" name="Group 9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7165" name="AutoShape 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7166" name="AutoShape 98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7145" name="Rectangle 99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146" name="Rectangle 100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89194" name="Group 10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7163" name="AutoShape 102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7164" name="AutoShape 10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9195" name="Freeform 10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9196" name="Group 10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7161" name="AutoShape 106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7162" name="AutoShape 10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7150" name="Rectangle 108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9198" name="Freeform 10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99" name="Freeform 11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53" name="Oval 111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9201" name="Freeform 11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55" name="AutoShape 11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156" name="AutoShape 114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157" name="Oval 115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158" name="Oval 116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solidFill>
                    <a:srgbClr val="FF0000"/>
                  </a:solidFill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7159" name="Oval 117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7160" name="Rectangle 118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grpSp>
        <p:nvGrpSpPr>
          <p:cNvPr id="161928" name="Group 136"/>
          <p:cNvGrpSpPr>
            <a:grpSpLocks/>
          </p:cNvGrpSpPr>
          <p:nvPr/>
        </p:nvGrpSpPr>
        <p:grpSpPr bwMode="auto">
          <a:xfrm>
            <a:off x="5638800" y="1257193"/>
            <a:ext cx="2406650" cy="1390650"/>
            <a:chOff x="2089" y="3444"/>
            <a:chExt cx="1516" cy="876"/>
          </a:xfrm>
        </p:grpSpPr>
        <p:pic>
          <p:nvPicPr>
            <p:cNvPr id="89161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4157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62" name="Group 135"/>
            <p:cNvGrpSpPr>
              <a:grpSpLocks/>
            </p:cNvGrpSpPr>
            <p:nvPr/>
          </p:nvGrpSpPr>
          <p:grpSpPr bwMode="auto">
            <a:xfrm>
              <a:off x="2089" y="3444"/>
              <a:ext cx="1516" cy="787"/>
              <a:chOff x="2089" y="3444"/>
              <a:chExt cx="1516" cy="787"/>
            </a:xfrm>
          </p:grpSpPr>
          <p:pic>
            <p:nvPicPr>
              <p:cNvPr id="8916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3904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3" y="3739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367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" y="3760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9167" name="Group 120"/>
              <p:cNvGrpSpPr>
                <a:grpSpLocks/>
              </p:cNvGrpSpPr>
              <p:nvPr/>
            </p:nvGrpSpPr>
            <p:grpSpPr bwMode="auto">
              <a:xfrm flipH="1">
                <a:off x="3275" y="3678"/>
                <a:ext cx="330" cy="295"/>
                <a:chOff x="-44" y="1473"/>
                <a:chExt cx="981" cy="1105"/>
              </a:xfrm>
            </p:grpSpPr>
            <p:pic>
              <p:nvPicPr>
                <p:cNvPr id="89180" name="Picture 12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81" name="Freeform 12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9168" name="Group 123"/>
              <p:cNvGrpSpPr>
                <a:grpSpLocks/>
              </p:cNvGrpSpPr>
              <p:nvPr/>
            </p:nvGrpSpPr>
            <p:grpSpPr bwMode="auto">
              <a:xfrm flipH="1">
                <a:off x="2986" y="3519"/>
                <a:ext cx="330" cy="295"/>
                <a:chOff x="-44" y="1473"/>
                <a:chExt cx="981" cy="1105"/>
              </a:xfrm>
            </p:grpSpPr>
            <p:pic>
              <p:nvPicPr>
                <p:cNvPr id="89178" name="Picture 12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9" name="Freeform 12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9169" name="Group 126"/>
              <p:cNvGrpSpPr>
                <a:grpSpLocks/>
              </p:cNvGrpSpPr>
              <p:nvPr/>
            </p:nvGrpSpPr>
            <p:grpSpPr bwMode="auto">
              <a:xfrm>
                <a:off x="2575" y="3444"/>
                <a:ext cx="330" cy="295"/>
                <a:chOff x="-44" y="1473"/>
                <a:chExt cx="981" cy="1105"/>
              </a:xfrm>
            </p:grpSpPr>
            <p:pic>
              <p:nvPicPr>
                <p:cNvPr id="89176" name="Picture 12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7" name="Freeform 12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9170" name="Group 129"/>
              <p:cNvGrpSpPr>
                <a:grpSpLocks/>
              </p:cNvGrpSpPr>
              <p:nvPr/>
            </p:nvGrpSpPr>
            <p:grpSpPr bwMode="auto">
              <a:xfrm>
                <a:off x="2246" y="3554"/>
                <a:ext cx="330" cy="295"/>
                <a:chOff x="-44" y="1473"/>
                <a:chExt cx="981" cy="1105"/>
              </a:xfrm>
            </p:grpSpPr>
            <p:pic>
              <p:nvPicPr>
                <p:cNvPr id="89174" name="Picture 13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5" name="Freeform 13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9171" name="Group 132"/>
              <p:cNvGrpSpPr>
                <a:grpSpLocks/>
              </p:cNvGrpSpPr>
              <p:nvPr/>
            </p:nvGrpSpPr>
            <p:grpSpPr bwMode="auto">
              <a:xfrm>
                <a:off x="2089" y="3936"/>
                <a:ext cx="330" cy="295"/>
                <a:chOff x="-44" y="1473"/>
                <a:chExt cx="981" cy="1105"/>
              </a:xfrm>
            </p:grpSpPr>
            <p:pic>
              <p:nvPicPr>
                <p:cNvPr id="89172" name="Picture 13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3" name="Freeform 134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1932" name="Group 140"/>
          <p:cNvGrpSpPr>
            <a:grpSpLocks/>
          </p:cNvGrpSpPr>
          <p:nvPr/>
        </p:nvGrpSpPr>
        <p:grpSpPr bwMode="auto">
          <a:xfrm>
            <a:off x="6267450" y="2190391"/>
            <a:ext cx="2649538" cy="938213"/>
            <a:chOff x="3948" y="1436"/>
            <a:chExt cx="1669" cy="591"/>
          </a:xfrm>
        </p:grpSpPr>
        <p:sp>
          <p:nvSpPr>
            <p:cNvPr id="89155" name="Text Box 119"/>
            <p:cNvSpPr txBox="1">
              <a:spLocks noChangeArrowheads="1"/>
            </p:cNvSpPr>
            <p:nvPr/>
          </p:nvSpPr>
          <p:spPr bwMode="auto">
            <a:xfrm>
              <a:off x="4419" y="1710"/>
              <a:ext cx="1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1800" i="0">
                  <a:latin typeface="Arial" pitchFamily="34" charset="0"/>
                </a:rPr>
                <a:t>supernode (SN</a:t>
              </a:r>
              <a:r>
                <a:rPr lang="en-US" sz="2000" i="0"/>
                <a:t>)</a:t>
              </a:r>
            </a:p>
          </p:txBody>
        </p:sp>
        <p:sp>
          <p:nvSpPr>
            <p:cNvPr id="8915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9157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58" name="Group 137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89159" name="Picture 1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60" name="Freeform 1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1949" name="Group 157"/>
          <p:cNvGrpSpPr>
            <a:grpSpLocks/>
          </p:cNvGrpSpPr>
          <p:nvPr/>
        </p:nvGrpSpPr>
        <p:grpSpPr bwMode="auto">
          <a:xfrm>
            <a:off x="6597650" y="4102100"/>
            <a:ext cx="2114550" cy="1673225"/>
            <a:chOff x="4156" y="2584"/>
            <a:chExt cx="1332" cy="1054"/>
          </a:xfrm>
        </p:grpSpPr>
        <p:sp>
          <p:nvSpPr>
            <p:cNvPr id="89131" name="Line 64"/>
            <p:cNvSpPr>
              <a:spLocks noChangeShapeType="1"/>
            </p:cNvSpPr>
            <p:nvPr/>
          </p:nvSpPr>
          <p:spPr bwMode="auto">
            <a:xfrm flipV="1">
              <a:off x="4344" y="2872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2" name="Line 65"/>
            <p:cNvSpPr>
              <a:spLocks noChangeShapeType="1"/>
            </p:cNvSpPr>
            <p:nvPr/>
          </p:nvSpPr>
          <p:spPr bwMode="auto">
            <a:xfrm flipH="1" flipV="1">
              <a:off x="4606" y="2861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3" name="Line 66"/>
            <p:cNvSpPr>
              <a:spLocks noChangeShapeType="1"/>
            </p:cNvSpPr>
            <p:nvPr/>
          </p:nvSpPr>
          <p:spPr bwMode="auto">
            <a:xfrm flipH="1" flipV="1">
              <a:off x="4647" y="2897"/>
              <a:ext cx="396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4" name="Line 67"/>
            <p:cNvSpPr>
              <a:spLocks noChangeShapeType="1"/>
            </p:cNvSpPr>
            <p:nvPr/>
          </p:nvSpPr>
          <p:spPr bwMode="auto">
            <a:xfrm flipH="1">
              <a:off x="4630" y="2896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9135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" y="288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6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" y="28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7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" y="3283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8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" y="347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" y="346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40" name="Group 142"/>
            <p:cNvGrpSpPr>
              <a:grpSpLocks/>
            </p:cNvGrpSpPr>
            <p:nvPr/>
          </p:nvGrpSpPr>
          <p:grpSpPr bwMode="auto">
            <a:xfrm>
              <a:off x="4307" y="2584"/>
              <a:ext cx="487" cy="413"/>
              <a:chOff x="-44" y="1473"/>
              <a:chExt cx="981" cy="1105"/>
            </a:xfrm>
          </p:grpSpPr>
          <p:pic>
            <p:nvPicPr>
              <p:cNvPr id="8915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41" name="Group 145"/>
            <p:cNvGrpSpPr>
              <a:grpSpLocks/>
            </p:cNvGrpSpPr>
            <p:nvPr/>
          </p:nvGrpSpPr>
          <p:grpSpPr bwMode="auto">
            <a:xfrm>
              <a:off x="4156" y="3243"/>
              <a:ext cx="350" cy="304"/>
              <a:chOff x="-44" y="1473"/>
              <a:chExt cx="981" cy="1105"/>
            </a:xfrm>
          </p:grpSpPr>
          <p:pic>
            <p:nvPicPr>
              <p:cNvPr id="89151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2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42" name="Group 148"/>
            <p:cNvGrpSpPr>
              <a:grpSpLocks/>
            </p:cNvGrpSpPr>
            <p:nvPr/>
          </p:nvGrpSpPr>
          <p:grpSpPr bwMode="auto">
            <a:xfrm>
              <a:off x="4547" y="3250"/>
              <a:ext cx="350" cy="304"/>
              <a:chOff x="-44" y="1473"/>
              <a:chExt cx="981" cy="1105"/>
            </a:xfrm>
          </p:grpSpPr>
          <p:pic>
            <p:nvPicPr>
              <p:cNvPr id="89149" name="Picture 1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0" name="Freeform 1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43" name="Group 151"/>
            <p:cNvGrpSpPr>
              <a:grpSpLocks/>
            </p:cNvGrpSpPr>
            <p:nvPr/>
          </p:nvGrpSpPr>
          <p:grpSpPr bwMode="auto">
            <a:xfrm flipH="1">
              <a:off x="5021" y="3051"/>
              <a:ext cx="350" cy="304"/>
              <a:chOff x="-44" y="1473"/>
              <a:chExt cx="981" cy="1105"/>
            </a:xfrm>
          </p:grpSpPr>
          <p:pic>
            <p:nvPicPr>
              <p:cNvPr id="89147" name="Picture 15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8" name="Freeform 15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44" name="Group 154"/>
            <p:cNvGrpSpPr>
              <a:grpSpLocks/>
            </p:cNvGrpSpPr>
            <p:nvPr/>
          </p:nvGrpSpPr>
          <p:grpSpPr bwMode="auto">
            <a:xfrm flipH="1">
              <a:off x="5138" y="2667"/>
              <a:ext cx="350" cy="304"/>
              <a:chOff x="-44" y="1473"/>
              <a:chExt cx="981" cy="1105"/>
            </a:xfrm>
          </p:grpSpPr>
          <p:pic>
            <p:nvPicPr>
              <p:cNvPr id="89145" name="Picture 1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6" name="Freeform 1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1975" name="Group 183"/>
          <p:cNvGrpSpPr>
            <a:grpSpLocks/>
          </p:cNvGrpSpPr>
          <p:nvPr/>
        </p:nvGrpSpPr>
        <p:grpSpPr bwMode="auto">
          <a:xfrm>
            <a:off x="4497388" y="3503613"/>
            <a:ext cx="1987550" cy="1673225"/>
            <a:chOff x="2360" y="2831"/>
            <a:chExt cx="1252" cy="1054"/>
          </a:xfrm>
        </p:grpSpPr>
        <p:sp>
          <p:nvSpPr>
            <p:cNvPr id="89107" name="Line 64"/>
            <p:cNvSpPr>
              <a:spLocks noChangeShapeType="1"/>
            </p:cNvSpPr>
            <p:nvPr/>
          </p:nvSpPr>
          <p:spPr bwMode="auto">
            <a:xfrm flipV="1">
              <a:off x="2987" y="3119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65"/>
            <p:cNvSpPr>
              <a:spLocks noChangeShapeType="1"/>
            </p:cNvSpPr>
            <p:nvPr/>
          </p:nvSpPr>
          <p:spPr bwMode="auto">
            <a:xfrm flipH="1" flipV="1">
              <a:off x="3249" y="3108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66"/>
            <p:cNvSpPr>
              <a:spLocks noChangeShapeType="1"/>
            </p:cNvSpPr>
            <p:nvPr/>
          </p:nvSpPr>
          <p:spPr bwMode="auto">
            <a:xfrm flipH="1">
              <a:off x="2549" y="3266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67"/>
            <p:cNvSpPr>
              <a:spLocks noChangeShapeType="1"/>
            </p:cNvSpPr>
            <p:nvPr/>
          </p:nvSpPr>
          <p:spPr bwMode="auto">
            <a:xfrm flipH="1">
              <a:off x="2464" y="3239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9111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" y="3130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2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" y="3166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3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35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4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722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5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71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16" name="Group 168"/>
            <p:cNvGrpSpPr>
              <a:grpSpLocks/>
            </p:cNvGrpSpPr>
            <p:nvPr/>
          </p:nvGrpSpPr>
          <p:grpSpPr bwMode="auto">
            <a:xfrm>
              <a:off x="2950" y="2831"/>
              <a:ext cx="487" cy="413"/>
              <a:chOff x="-44" y="1473"/>
              <a:chExt cx="981" cy="1105"/>
            </a:xfrm>
          </p:grpSpPr>
          <p:pic>
            <p:nvPicPr>
              <p:cNvPr id="89129" name="Picture 1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30" name="Freeform 17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17" name="Group 171"/>
            <p:cNvGrpSpPr>
              <a:grpSpLocks/>
            </p:cNvGrpSpPr>
            <p:nvPr/>
          </p:nvGrpSpPr>
          <p:grpSpPr bwMode="auto">
            <a:xfrm>
              <a:off x="2799" y="3490"/>
              <a:ext cx="350" cy="304"/>
              <a:chOff x="-44" y="1473"/>
              <a:chExt cx="981" cy="1105"/>
            </a:xfrm>
          </p:grpSpPr>
          <p:pic>
            <p:nvPicPr>
              <p:cNvPr id="89127" name="Picture 1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8" name="Freeform 17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18" name="Group 174"/>
            <p:cNvGrpSpPr>
              <a:grpSpLocks/>
            </p:cNvGrpSpPr>
            <p:nvPr/>
          </p:nvGrpSpPr>
          <p:grpSpPr bwMode="auto">
            <a:xfrm>
              <a:off x="3190" y="3497"/>
              <a:ext cx="350" cy="304"/>
              <a:chOff x="-44" y="1473"/>
              <a:chExt cx="981" cy="1105"/>
            </a:xfrm>
          </p:grpSpPr>
          <p:pic>
            <p:nvPicPr>
              <p:cNvPr id="89125" name="Picture 1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6" name="Freeform 17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19" name="Group 177"/>
            <p:cNvGrpSpPr>
              <a:grpSpLocks/>
            </p:cNvGrpSpPr>
            <p:nvPr/>
          </p:nvGrpSpPr>
          <p:grpSpPr bwMode="auto">
            <a:xfrm flipH="1">
              <a:off x="2542" y="3346"/>
              <a:ext cx="350" cy="304"/>
              <a:chOff x="-44" y="1473"/>
              <a:chExt cx="981" cy="1105"/>
            </a:xfrm>
          </p:grpSpPr>
          <p:pic>
            <p:nvPicPr>
              <p:cNvPr id="89123" name="Picture 1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4" name="Freeform 1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9120" name="Group 180"/>
            <p:cNvGrpSpPr>
              <a:grpSpLocks/>
            </p:cNvGrpSpPr>
            <p:nvPr/>
          </p:nvGrpSpPr>
          <p:grpSpPr bwMode="auto">
            <a:xfrm flipH="1">
              <a:off x="2399" y="2955"/>
              <a:ext cx="350" cy="304"/>
              <a:chOff x="-44" y="1473"/>
              <a:chExt cx="981" cy="1105"/>
            </a:xfrm>
          </p:grpSpPr>
          <p:pic>
            <p:nvPicPr>
              <p:cNvPr id="89121" name="Picture 18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2" name="Freeform 18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269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871" grpId="0"/>
      <p:bldP spid="1618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4997450" y="4103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24" name="Line 108"/>
          <p:cNvSpPr>
            <a:spLocks noChangeShapeType="1"/>
          </p:cNvSpPr>
          <p:nvPr/>
        </p:nvSpPr>
        <p:spPr bwMode="auto">
          <a:xfrm>
            <a:off x="5018088" y="4103688"/>
            <a:ext cx="65405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62919" name="Group 103"/>
          <p:cNvGrpSpPr>
            <a:grpSpLocks/>
          </p:cNvGrpSpPr>
          <p:nvPr/>
        </p:nvGrpSpPr>
        <p:grpSpPr bwMode="auto">
          <a:xfrm>
            <a:off x="4537075" y="3705225"/>
            <a:ext cx="501650" cy="555625"/>
            <a:chOff x="4317" y="401"/>
            <a:chExt cx="316" cy="350"/>
          </a:xfrm>
        </p:grpSpPr>
        <p:pic>
          <p:nvPicPr>
            <p:cNvPr id="912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" y="58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270" name="Picture 105" descr="desktop_computer_stylized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9" y="401"/>
              <a:ext cx="26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8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0175"/>
            <a:ext cx="7772400" cy="1012825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P2P voice-over-IP: </a:t>
            </a:r>
            <a:r>
              <a:rPr lang="en-US" dirty="0" err="1">
                <a:solidFill>
                  <a:srgbClr val="FF0000"/>
                </a:solidFill>
                <a:ea typeface="ＭＳ Ｐゴシック" charset="0"/>
              </a:rPr>
              <a:t>skype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880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95375"/>
            <a:ext cx="3662363" cy="4889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fontScale="85000" lnSpcReduction="10000"/>
          </a:bodyPr>
          <a:lstStyle/>
          <a:p>
            <a:pPr marL="228600" indent="-228600">
              <a:buFont typeface="Wingdings" charset="0"/>
              <a:buNone/>
              <a:defRPr/>
            </a:pPr>
            <a:r>
              <a:rPr lang="en-US" dirty="0" err="1">
                <a:solidFill>
                  <a:srgbClr val="CC0000"/>
                </a:solidFill>
                <a:ea typeface="ＭＳ Ｐゴシック" charset="0"/>
              </a:rPr>
              <a:t>skype</a:t>
            </a:r>
            <a:r>
              <a:rPr lang="en-US" dirty="0">
                <a:solidFill>
                  <a:srgbClr val="CC0000"/>
                </a:solidFill>
                <a:ea typeface="ＭＳ Ｐゴシック" charset="0"/>
              </a:rPr>
              <a:t> client operation:</a:t>
            </a:r>
          </a:p>
        </p:txBody>
      </p:sp>
      <p:sp>
        <p:nvSpPr>
          <p:cNvPr id="162901" name="Rectangle 3"/>
          <p:cNvSpPr>
            <a:spLocks noChangeArrowheads="1"/>
          </p:cNvSpPr>
          <p:nvPr/>
        </p:nvSpPr>
        <p:spPr bwMode="auto">
          <a:xfrm>
            <a:off x="477837" y="1616075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0" dirty="0">
                <a:latin typeface="Gill Sans MT" charset="0"/>
              </a:rPr>
              <a:t>1. joins </a:t>
            </a:r>
            <a:r>
              <a:rPr lang="en-US" sz="2400" i="0" dirty="0" err="1">
                <a:latin typeface="Gill Sans MT" charset="0"/>
              </a:rPr>
              <a:t>skype</a:t>
            </a:r>
            <a:r>
              <a:rPr lang="en-US" sz="2400" i="0" dirty="0">
                <a:latin typeface="Gill Sans MT" charset="0"/>
              </a:rPr>
              <a:t> network by contacting SN (IP address cached) using TCP</a:t>
            </a:r>
          </a:p>
        </p:txBody>
      </p:sp>
      <p:sp>
        <p:nvSpPr>
          <p:cNvPr id="162925" name="Rectangle 3"/>
          <p:cNvSpPr>
            <a:spLocks noChangeArrowheads="1"/>
          </p:cNvSpPr>
          <p:nvPr/>
        </p:nvSpPr>
        <p:spPr bwMode="auto">
          <a:xfrm>
            <a:off x="493280" y="2824956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0" dirty="0">
                <a:latin typeface="Gill Sans MT" charset="0"/>
              </a:rPr>
              <a:t>2. logs-in (</a:t>
            </a:r>
            <a:r>
              <a:rPr lang="en-US" sz="2400" i="0" dirty="0" err="1">
                <a:latin typeface="Gill Sans MT" charset="0"/>
              </a:rPr>
              <a:t>usename</a:t>
            </a:r>
            <a:r>
              <a:rPr lang="en-US" sz="2400" i="0" dirty="0">
                <a:latin typeface="Gill Sans MT" charset="0"/>
              </a:rPr>
              <a:t>, password) to centralized </a:t>
            </a:r>
            <a:r>
              <a:rPr lang="en-US" sz="2400" i="0" dirty="0" err="1">
                <a:latin typeface="Gill Sans MT" charset="0"/>
              </a:rPr>
              <a:t>skype</a:t>
            </a:r>
            <a:r>
              <a:rPr lang="en-US" sz="2400" i="0" dirty="0">
                <a:latin typeface="Gill Sans MT" charset="0"/>
              </a:rPr>
              <a:t> login server</a:t>
            </a:r>
          </a:p>
        </p:txBody>
      </p:sp>
      <p:sp>
        <p:nvSpPr>
          <p:cNvPr id="162928" name="Line 112"/>
          <p:cNvSpPr>
            <a:spLocks noChangeShapeType="1"/>
          </p:cNvSpPr>
          <p:nvPr/>
        </p:nvSpPr>
        <p:spPr bwMode="auto">
          <a:xfrm>
            <a:off x="4899025" y="2655888"/>
            <a:ext cx="0" cy="104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29" name="Rectangle 3"/>
          <p:cNvSpPr>
            <a:spLocks noChangeArrowheads="1"/>
          </p:cNvSpPr>
          <p:nvPr/>
        </p:nvSpPr>
        <p:spPr bwMode="auto">
          <a:xfrm>
            <a:off x="507136" y="4022293"/>
            <a:ext cx="36623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0" dirty="0">
                <a:latin typeface="Gill Sans MT" charset="0"/>
              </a:rPr>
              <a:t>3. obtains IP address for </a:t>
            </a:r>
            <a:r>
              <a:rPr lang="en-US" sz="2400" i="0" dirty="0" err="1">
                <a:latin typeface="Gill Sans MT" charset="0"/>
              </a:rPr>
              <a:t>callee</a:t>
            </a:r>
            <a:r>
              <a:rPr lang="en-US" sz="2400" i="0" dirty="0">
                <a:latin typeface="Gill Sans MT" charset="0"/>
              </a:rPr>
              <a:t> from SN, SN overlay</a:t>
            </a:r>
          </a:p>
          <a:p>
            <a:pPr marL="576263" lvl="1" indent="-179388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 dirty="0">
                <a:latin typeface="Gill Sans MT" charset="0"/>
              </a:rPr>
              <a:t>or client buddy list</a:t>
            </a: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4967288" y="3973513"/>
            <a:ext cx="739775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31" name="Line 115"/>
          <p:cNvSpPr>
            <a:spLocks noChangeShapeType="1"/>
          </p:cNvSpPr>
          <p:nvPr/>
        </p:nvSpPr>
        <p:spPr bwMode="auto">
          <a:xfrm flipV="1">
            <a:off x="6032500" y="3113088"/>
            <a:ext cx="379413" cy="512762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32" name="Line 116"/>
          <p:cNvSpPr>
            <a:spLocks noChangeShapeType="1"/>
          </p:cNvSpPr>
          <p:nvPr/>
        </p:nvSpPr>
        <p:spPr bwMode="auto">
          <a:xfrm>
            <a:off x="6326188" y="4083050"/>
            <a:ext cx="827087" cy="3810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33" name="Line 117"/>
          <p:cNvSpPr>
            <a:spLocks noChangeShapeType="1"/>
          </p:cNvSpPr>
          <p:nvPr/>
        </p:nvSpPr>
        <p:spPr bwMode="auto">
          <a:xfrm flipV="1">
            <a:off x="4995863" y="2722563"/>
            <a:ext cx="771525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i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934" name="Rectangle 3"/>
          <p:cNvSpPr>
            <a:spLocks noChangeArrowheads="1"/>
          </p:cNvSpPr>
          <p:nvPr/>
        </p:nvSpPr>
        <p:spPr bwMode="auto">
          <a:xfrm>
            <a:off x="493281" y="5326063"/>
            <a:ext cx="36623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i="0" dirty="0">
                <a:latin typeface="Gill Sans MT" charset="0"/>
              </a:rPr>
              <a:t>4. initiate call directly to </a:t>
            </a:r>
            <a:r>
              <a:rPr lang="en-US" sz="2400" i="0" dirty="0" err="1">
                <a:latin typeface="Gill Sans MT" charset="0"/>
              </a:rPr>
              <a:t>callee</a:t>
            </a:r>
            <a:endParaRPr lang="en-US" sz="2400" i="0" dirty="0">
              <a:latin typeface="Gill Sans MT" charset="0"/>
            </a:endParaRPr>
          </a:p>
        </p:txBody>
      </p:sp>
      <p:grpSp>
        <p:nvGrpSpPr>
          <p:cNvPr id="91154" name="Group 120"/>
          <p:cNvGrpSpPr>
            <a:grpSpLocks/>
          </p:cNvGrpSpPr>
          <p:nvPr/>
        </p:nvGrpSpPr>
        <p:grpSpPr bwMode="auto">
          <a:xfrm>
            <a:off x="4246563" y="1876425"/>
            <a:ext cx="1244600" cy="1171575"/>
            <a:chOff x="2675" y="1182"/>
            <a:chExt cx="784" cy="738"/>
          </a:xfrm>
        </p:grpSpPr>
        <p:sp>
          <p:nvSpPr>
            <p:cNvPr id="91235" name="Text Box 120"/>
            <p:cNvSpPr txBox="1">
              <a:spLocks noChangeArrowheads="1"/>
            </p:cNvSpPr>
            <p:nvPr/>
          </p:nvSpPr>
          <p:spPr bwMode="auto">
            <a:xfrm>
              <a:off x="2675" y="1623"/>
              <a:ext cx="78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en-US" sz="1600" i="0">
                  <a:latin typeface="Arial" pitchFamily="34" charset="0"/>
                </a:rPr>
                <a:t>Skype </a:t>
              </a:r>
            </a:p>
            <a:p>
              <a:pPr algn="ctr">
                <a:lnSpc>
                  <a:spcPct val="75000"/>
                </a:lnSpc>
              </a:pPr>
              <a:r>
                <a:rPr lang="en-US" sz="1600" i="0">
                  <a:latin typeface="Arial" pitchFamily="34" charset="0"/>
                </a:rPr>
                <a:t>login server</a:t>
              </a:r>
            </a:p>
          </p:txBody>
        </p:sp>
        <p:grpSp>
          <p:nvGrpSpPr>
            <p:cNvPr id="91236" name="Group 122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91237" name="Freeform 12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67" name="Rectangle 124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1239" name="Freeform 12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40" name="Freeform 12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70" name="Rectangle 127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91242" name="Group 12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8196" name="AutoShape 12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8197" name="AutoShape 130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8172" name="Rectangle 131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91244" name="Group 13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8194" name="AutoShape 13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8195" name="AutoShape 134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8174" name="Rectangle 135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175" name="Rectangle 136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91247" name="Group 13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8192" name="AutoShape 138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8193" name="AutoShape 139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91248" name="Freeform 14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1249" name="Group 14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8190" name="AutoShape 142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88191" name="AutoShape 143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8179" name="Rectangle 144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1251" name="Freeform 14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52" name="Freeform 14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82" name="Oval 147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1254" name="Freeform 14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84" name="AutoShape 149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185" name="AutoShape 150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186" name="Oval 151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187" name="Oval 152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i="0">
                  <a:solidFill>
                    <a:srgbClr val="FF0000"/>
                  </a:solidFill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88" name="Oval 153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88189" name="Rectangle 154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grpSp>
        <p:nvGrpSpPr>
          <p:cNvPr id="91155" name="Group 155"/>
          <p:cNvGrpSpPr>
            <a:grpSpLocks/>
          </p:cNvGrpSpPr>
          <p:nvPr/>
        </p:nvGrpSpPr>
        <p:grpSpPr bwMode="auto">
          <a:xfrm>
            <a:off x="4735513" y="1339850"/>
            <a:ext cx="3976687" cy="4435475"/>
            <a:chOff x="2983" y="844"/>
            <a:chExt cx="2505" cy="2794"/>
          </a:xfrm>
        </p:grpSpPr>
        <p:sp>
          <p:nvSpPr>
            <p:cNvPr id="88085" name="Line 15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8086" name="Line 15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8087" name="Line 158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1159" name="Group 159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1231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2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3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4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60" name="Group 164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121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211" name="Group 166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1212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3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4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5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1216" name="Group 171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9" name="Picture 17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30" name="Freeform 17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217" name="Group 174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7" name="Picture 17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8" name="Freeform 17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218" name="Group 177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5" name="Picture 17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6" name="Freeform 17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219" name="Group 180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3" name="Picture 18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4" name="Freeform 18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220" name="Group 183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1" name="Picture 18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2" name="Freeform 18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1161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91162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63" name="Group 188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1208" name="Picture 18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09" name="Freeform 19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164" name="Group 191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1184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5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6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7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1188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89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1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2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193" name="Group 201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1206" name="Picture 2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7" name="Freeform 20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1194" name="Group 204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1204" name="Picture 2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5" name="Freeform 20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1195" name="Group 207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1202" name="Picture 20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3" name="Freeform 20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1196" name="Group 210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1200" name="Picture 21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1" name="Freeform 21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1197" name="Group 213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1198" name="Picture 21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199" name="Freeform 21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1165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6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7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91168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0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1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72" name="Group 223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1182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3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173" name="Group 226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1180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1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174" name="Group 229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117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175" name="Group 232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1176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7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87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1" grpId="0"/>
      <p:bldP spid="162925" grpId="0"/>
      <p:bldP spid="162929" grpId="0"/>
      <p:bldP spid="1629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192"/>
          <p:cNvGrpSpPr>
            <a:grpSpLocks/>
          </p:cNvGrpSpPr>
          <p:nvPr/>
        </p:nvGrpSpPr>
        <p:grpSpPr bwMode="auto">
          <a:xfrm>
            <a:off x="4746625" y="1328738"/>
            <a:ext cx="3976688" cy="4435475"/>
            <a:chOff x="2983" y="844"/>
            <a:chExt cx="2505" cy="2794"/>
          </a:xfrm>
        </p:grpSpPr>
        <p:sp>
          <p:nvSpPr>
            <p:cNvPr id="89106" name="Line 193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07" name="Line 194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08" name="Line 195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04" name="Group 196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3276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7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8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9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3205" name="Group 201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325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56" name="Group 203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3257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8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59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3260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3261" name="Group 208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4" name="Picture 209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5" name="Freeform 210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62" name="Group 211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2" name="Picture 21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3" name="Freeform 21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63" name="Group 214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70" name="Picture 21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71" name="Freeform 21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64" name="Group 217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8" name="Picture 21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9" name="Freeform 21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265" name="Group 220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3266" name="Picture 22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267" name="Freeform 22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9320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93207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08" name="Group 225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3253" name="Picture 22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54" name="Freeform 22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3209" name="Group 228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3229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0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1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2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9323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237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238" name="Group 238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3251" name="Picture 23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2" name="Freeform 240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3239" name="Group 241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3249" name="Picture 24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50" name="Freeform 24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3240" name="Group 244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3247" name="Picture 2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8" name="Freeform 2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3241" name="Group 247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3245" name="Picture 24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6" name="Freeform 24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3242" name="Group 250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3243" name="Picture 25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3244" name="Freeform 25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3210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1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2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93213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4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5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16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17" name="Group 260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3227" name="Picture 26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8" name="Freeform 26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3218" name="Group 263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3225" name="Picture 26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6" name="Freeform 26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3219" name="Group 266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3223" name="Picture 26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4" name="Freeform 26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3220" name="Group 269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3221" name="Picture 27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222" name="Freeform 27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89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7772400" cy="9572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Skype: peers as relays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idx="1"/>
          </p:nvPr>
        </p:nvSpPr>
        <p:spPr>
          <a:xfrm>
            <a:off x="390525" y="1320800"/>
            <a:ext cx="3932238" cy="26670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CC0000"/>
                </a:solidFill>
              </a:rPr>
              <a:t>problem:</a:t>
            </a:r>
            <a:r>
              <a:rPr lang="en-US" sz="2400" dirty="0" smtClean="0"/>
              <a:t> both Alice, Bob are behind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NATs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</a:p>
          <a:p>
            <a:pPr lvl="1"/>
            <a:r>
              <a:rPr lang="en-US" sz="2000" dirty="0" smtClean="0"/>
              <a:t>NAT prevents outside peer from initiating connection to insider peer</a:t>
            </a:r>
          </a:p>
          <a:p>
            <a:pPr lvl="1"/>
            <a:r>
              <a:rPr lang="en-US" sz="2000" dirty="0" smtClean="0"/>
              <a:t>inside peer </a:t>
            </a:r>
            <a:r>
              <a:rPr lang="en-US" sz="2000" i="1" dirty="0" smtClean="0"/>
              <a:t>can</a:t>
            </a:r>
            <a:r>
              <a:rPr lang="en-US" sz="2000" dirty="0" smtClean="0"/>
              <a:t> initiate connection to outside </a:t>
            </a: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93189" name="Picture 36" descr="Al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917" y="3098006"/>
            <a:ext cx="34131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37" descr="Bo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2271713"/>
            <a:ext cx="431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57" name="Line 185"/>
          <p:cNvSpPr>
            <a:spLocks noChangeShapeType="1"/>
          </p:cNvSpPr>
          <p:nvPr/>
        </p:nvSpPr>
        <p:spPr bwMode="auto">
          <a:xfrm>
            <a:off x="4986338" y="3852863"/>
            <a:ext cx="882650" cy="15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 flipV="1">
            <a:off x="5834063" y="2819400"/>
            <a:ext cx="752475" cy="10128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5945188" y="2436813"/>
            <a:ext cx="674687" cy="37147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860" name="Rectangle 3"/>
          <p:cNvSpPr>
            <a:spLocks noChangeArrowheads="1"/>
          </p:cNvSpPr>
          <p:nvPr/>
        </p:nvSpPr>
        <p:spPr bwMode="auto">
          <a:xfrm>
            <a:off x="379413" y="3705812"/>
            <a:ext cx="432435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relay solution:</a:t>
            </a:r>
            <a:r>
              <a:rPr lang="en-US" sz="2400" dirty="0">
                <a:latin typeface="Gill Sans MT" charset="0"/>
              </a:rPr>
              <a:t> Alice, Bob maintain open connection 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 dirty="0">
                <a:latin typeface="Gill Sans MT" charset="0"/>
              </a:rPr>
              <a:t>    to their SNs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i="0" dirty="0">
                <a:latin typeface="Gill Sans MT" charset="0"/>
              </a:rPr>
              <a:t>Alice signals her SN to connect to Bob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i="0" dirty="0">
                <a:latin typeface="Gill Sans MT" charset="0"/>
              </a:rPr>
              <a:t>Alice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i="0" dirty="0">
                <a:latin typeface="Gill Sans MT" charset="0"/>
              </a:rPr>
              <a:t>Bob</a:t>
            </a:r>
            <a:r>
              <a:rPr lang="ja-JP" altLang="en-US" sz="2000" i="0" dirty="0">
                <a:latin typeface="Gill Sans MT" charset="0"/>
              </a:rPr>
              <a:t>’</a:t>
            </a:r>
            <a:r>
              <a:rPr lang="en-US" altLang="ja-JP" sz="2000" i="0" dirty="0">
                <a:latin typeface="Gill Sans MT" charset="0"/>
              </a:rPr>
              <a:t>s SN connects to Bob over open connection Bob initially initiated to his SN</a:t>
            </a:r>
          </a:p>
          <a:p>
            <a:pPr marL="742950" lvl="1" indent="-285750">
              <a:lnSpc>
                <a:spcPct val="85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93197" name="Picture 55" descr="kw_skype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02088"/>
            <a:ext cx="501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8" name="Group 278"/>
          <p:cNvGrpSpPr>
            <a:grpSpLocks/>
          </p:cNvGrpSpPr>
          <p:nvPr/>
        </p:nvGrpSpPr>
        <p:grpSpPr bwMode="auto">
          <a:xfrm>
            <a:off x="4441825" y="3678238"/>
            <a:ext cx="555625" cy="482600"/>
            <a:chOff x="-44" y="1473"/>
            <a:chExt cx="981" cy="1105"/>
          </a:xfrm>
        </p:grpSpPr>
        <p:pic>
          <p:nvPicPr>
            <p:cNvPr id="93199" name="Picture 279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00" name="Freeform 28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650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VOIP using Skype Login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600200" y="1676400"/>
            <a:ext cx="1143000" cy="304800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Start</a:t>
            </a:r>
            <a:endParaRPr lang="en-US" sz="1600" dirty="0"/>
          </a:p>
        </p:txBody>
      </p:sp>
      <p:sp>
        <p:nvSpPr>
          <p:cNvPr id="6" name="Flowchart: Process 5"/>
          <p:cNvSpPr/>
          <p:nvPr/>
        </p:nvSpPr>
        <p:spPr>
          <a:xfrm>
            <a:off x="120268" y="2209801"/>
            <a:ext cx="4146932" cy="22859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Send UDP PDUs to HC IP addresses and ports</a:t>
            </a:r>
            <a:endParaRPr lang="en-US" sz="1600" dirty="0"/>
          </a:p>
        </p:txBody>
      </p:sp>
      <p:sp>
        <p:nvSpPr>
          <p:cNvPr id="7" name="Flowchart: Decision 6"/>
          <p:cNvSpPr/>
          <p:nvPr/>
        </p:nvSpPr>
        <p:spPr>
          <a:xfrm>
            <a:off x="403034" y="2667000"/>
            <a:ext cx="3602974" cy="762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Response within 5 seconds</a:t>
            </a:r>
            <a:endParaRPr lang="en-US" sz="1600" dirty="0"/>
          </a:p>
        </p:txBody>
      </p:sp>
      <p:sp>
        <p:nvSpPr>
          <p:cNvPr id="9" name="Flowchart: Process 8"/>
          <p:cNvSpPr/>
          <p:nvPr/>
        </p:nvSpPr>
        <p:spPr>
          <a:xfrm>
            <a:off x="120268" y="3810000"/>
            <a:ext cx="4146932" cy="53339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TCP connection attempt with HC IP address and port</a:t>
            </a:r>
            <a:endParaRPr lang="en-US" sz="1600" dirty="0"/>
          </a:p>
        </p:txBody>
      </p:sp>
      <p:sp>
        <p:nvSpPr>
          <p:cNvPr id="10" name="Flowchart: Decision 9"/>
          <p:cNvSpPr/>
          <p:nvPr/>
        </p:nvSpPr>
        <p:spPr>
          <a:xfrm>
            <a:off x="395690" y="4681251"/>
            <a:ext cx="3602974" cy="762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Connected ?</a:t>
            </a:r>
            <a:endParaRPr lang="en-US" sz="16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4495800" y="4871751"/>
            <a:ext cx="1066800" cy="381000"/>
          </a:xfrm>
          <a:prstGeom prst="flowChartAlternate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Success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2187766" y="1981200"/>
            <a:ext cx="5968" cy="22860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 flipH="1">
            <a:off x="2204521" y="2438399"/>
            <a:ext cx="5279" cy="22860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9" idx="0"/>
          </p:cNvCxnSpPr>
          <p:nvPr/>
        </p:nvCxnSpPr>
        <p:spPr>
          <a:xfrm flipH="1">
            <a:off x="2193734" y="3429000"/>
            <a:ext cx="10787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0" idx="0"/>
          </p:cNvCxnSpPr>
          <p:nvPr/>
        </p:nvCxnSpPr>
        <p:spPr>
          <a:xfrm>
            <a:off x="2193734" y="4343399"/>
            <a:ext cx="3443" cy="33785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71881" y="1600200"/>
            <a:ext cx="1785192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Wait for 6 seconds</a:t>
            </a:r>
            <a:endParaRPr lang="en-US" sz="1600" dirty="0"/>
          </a:p>
        </p:txBody>
      </p:sp>
      <p:cxnSp>
        <p:nvCxnSpPr>
          <p:cNvPr id="25" name="Elbow Connector 24"/>
          <p:cNvCxnSpPr>
            <a:stCxn id="23" idx="2"/>
            <a:endCxn id="6" idx="3"/>
          </p:cNvCxnSpPr>
          <p:nvPr/>
        </p:nvCxnSpPr>
        <p:spPr>
          <a:xfrm rot="5400000">
            <a:off x="5594389" y="654012"/>
            <a:ext cx="342901" cy="2997277"/>
          </a:xfrm>
          <a:prstGeom prst="bent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11" idx="0"/>
          </p:cNvCxnSpPr>
          <p:nvPr/>
        </p:nvCxnSpPr>
        <p:spPr>
          <a:xfrm>
            <a:off x="4006008" y="3048000"/>
            <a:ext cx="1023192" cy="1823751"/>
          </a:xfrm>
          <a:prstGeom prst="bent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3"/>
            <a:endCxn id="11" idx="1"/>
          </p:cNvCxnSpPr>
          <p:nvPr/>
        </p:nvCxnSpPr>
        <p:spPr>
          <a:xfrm>
            <a:off x="3998664" y="5062251"/>
            <a:ext cx="497136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2971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Yes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3352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913742" y="4731882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Yes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7639" y="544325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</a:t>
            </a:r>
            <a:endParaRPr lang="en-US" sz="1600" b="1" dirty="0"/>
          </a:p>
        </p:txBody>
      </p:sp>
      <p:sp>
        <p:nvSpPr>
          <p:cNvPr id="45" name="Flowchart: Process 44"/>
          <p:cNvSpPr/>
          <p:nvPr/>
        </p:nvSpPr>
        <p:spPr>
          <a:xfrm>
            <a:off x="3276600" y="6096001"/>
            <a:ext cx="3733800" cy="53339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TCP connection attempt with HC IP address and port 80</a:t>
            </a:r>
            <a:endParaRPr lang="en-US" sz="1600" dirty="0"/>
          </a:p>
        </p:txBody>
      </p:sp>
      <p:cxnSp>
        <p:nvCxnSpPr>
          <p:cNvPr id="47" name="Elbow Connector 46"/>
          <p:cNvCxnSpPr>
            <a:stCxn id="10" idx="2"/>
            <a:endCxn id="45" idx="1"/>
          </p:cNvCxnSpPr>
          <p:nvPr/>
        </p:nvCxnSpPr>
        <p:spPr>
          <a:xfrm rot="16200000" flipH="1">
            <a:off x="2277163" y="5363264"/>
            <a:ext cx="919450" cy="1079423"/>
          </a:xfrm>
          <a:prstGeom prst="bent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ecision 47"/>
          <p:cNvSpPr/>
          <p:nvPr/>
        </p:nvSpPr>
        <p:spPr>
          <a:xfrm>
            <a:off x="5985830" y="5140975"/>
            <a:ext cx="2514600" cy="762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Connected ?</a:t>
            </a:r>
            <a:endParaRPr lang="en-US" sz="1600" dirty="0"/>
          </a:p>
        </p:txBody>
      </p:sp>
      <p:sp>
        <p:nvSpPr>
          <p:cNvPr id="49" name="Flowchart: Process 48"/>
          <p:cNvSpPr/>
          <p:nvPr/>
        </p:nvSpPr>
        <p:spPr>
          <a:xfrm>
            <a:off x="5378068" y="4191001"/>
            <a:ext cx="3733800" cy="53339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TCP connection attempt with HC IP address and port 443 (HTTPS port)</a:t>
            </a:r>
            <a:endParaRPr lang="en-US" sz="1600" dirty="0"/>
          </a:p>
        </p:txBody>
      </p:sp>
      <p:sp>
        <p:nvSpPr>
          <p:cNvPr id="50" name="Flowchart: Decision 49"/>
          <p:cNvSpPr/>
          <p:nvPr/>
        </p:nvSpPr>
        <p:spPr>
          <a:xfrm>
            <a:off x="5987668" y="3200400"/>
            <a:ext cx="2514600" cy="762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Connected ?</a:t>
            </a:r>
            <a:endParaRPr lang="en-US" sz="1600" dirty="0"/>
          </a:p>
        </p:txBody>
      </p:sp>
      <p:sp>
        <p:nvSpPr>
          <p:cNvPr id="51" name="Flowchart: Decision 50"/>
          <p:cNvSpPr/>
          <p:nvPr/>
        </p:nvSpPr>
        <p:spPr>
          <a:xfrm>
            <a:off x="5682868" y="2286000"/>
            <a:ext cx="3124200" cy="762000"/>
          </a:xfrm>
          <a:prstGeom prst="flowChartDecis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Connection attempts == 5?</a:t>
            </a:r>
            <a:endParaRPr lang="en-US" sz="1600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191000" y="2481549"/>
            <a:ext cx="1066800" cy="381000"/>
          </a:xfrm>
          <a:prstGeom prst="flowChartAlternate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Failure</a:t>
            </a:r>
            <a:endParaRPr lang="en-US" sz="1600" dirty="0"/>
          </a:p>
        </p:txBody>
      </p:sp>
      <p:cxnSp>
        <p:nvCxnSpPr>
          <p:cNvPr id="57" name="Straight Arrow Connector 56"/>
          <p:cNvCxnSpPr>
            <a:stCxn id="48" idx="0"/>
            <a:endCxn id="49" idx="2"/>
          </p:cNvCxnSpPr>
          <p:nvPr/>
        </p:nvCxnSpPr>
        <p:spPr>
          <a:xfrm flipV="1">
            <a:off x="7243130" y="4724400"/>
            <a:ext cx="1838" cy="416575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0"/>
            <a:endCxn id="50" idx="2"/>
          </p:cNvCxnSpPr>
          <p:nvPr/>
        </p:nvCxnSpPr>
        <p:spPr>
          <a:xfrm flipV="1">
            <a:off x="7244968" y="3962400"/>
            <a:ext cx="0" cy="22860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0"/>
            <a:endCxn id="51" idx="2"/>
          </p:cNvCxnSpPr>
          <p:nvPr/>
        </p:nvCxnSpPr>
        <p:spPr>
          <a:xfrm flipV="1">
            <a:off x="7244968" y="3048000"/>
            <a:ext cx="0" cy="152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1" idx="1"/>
            <a:endCxn id="53" idx="3"/>
          </p:cNvCxnSpPr>
          <p:nvPr/>
        </p:nvCxnSpPr>
        <p:spPr>
          <a:xfrm flipH="1">
            <a:off x="5257800" y="2667000"/>
            <a:ext cx="425068" cy="5049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791200" y="51478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Yes</a:t>
            </a:r>
            <a:endParaRPr lang="en-US" sz="16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762281" y="320474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Yes</a:t>
            </a:r>
            <a:endParaRPr lang="en-US" sz="1600" b="1" dirty="0"/>
          </a:p>
        </p:txBody>
      </p:sp>
      <p:cxnSp>
        <p:nvCxnSpPr>
          <p:cNvPr id="82" name="Elbow Connector 81"/>
          <p:cNvCxnSpPr>
            <a:stCxn id="45" idx="3"/>
            <a:endCxn id="48" idx="2"/>
          </p:cNvCxnSpPr>
          <p:nvPr/>
        </p:nvCxnSpPr>
        <p:spPr>
          <a:xfrm flipV="1">
            <a:off x="7010400" y="5902975"/>
            <a:ext cx="232730" cy="459726"/>
          </a:xfrm>
          <a:prstGeom prst="bent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239000" y="48430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</a:t>
            </a:r>
            <a:endParaRPr lang="en-US" sz="1600" b="1" dirty="0"/>
          </a:p>
        </p:txBody>
      </p:sp>
      <p:cxnSp>
        <p:nvCxnSpPr>
          <p:cNvPr id="91" name="Elbow Connector 90"/>
          <p:cNvCxnSpPr>
            <a:stCxn id="48" idx="1"/>
            <a:endCxn id="11" idx="3"/>
          </p:cNvCxnSpPr>
          <p:nvPr/>
        </p:nvCxnSpPr>
        <p:spPr>
          <a:xfrm rot="10800000">
            <a:off x="5562600" y="5062251"/>
            <a:ext cx="423230" cy="459724"/>
          </a:xfrm>
          <a:prstGeom prst="bentConnector3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391400" y="1926223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</a:t>
            </a:r>
            <a:endParaRPr lang="en-US" sz="1600" b="1" dirty="0"/>
          </a:p>
        </p:txBody>
      </p:sp>
      <p:cxnSp>
        <p:nvCxnSpPr>
          <p:cNvPr id="96" name="Elbow Connector 95"/>
          <p:cNvCxnSpPr>
            <a:stCxn id="23" idx="1"/>
          </p:cNvCxnSpPr>
          <p:nvPr/>
        </p:nvCxnSpPr>
        <p:spPr>
          <a:xfrm rot="10800000" flipV="1">
            <a:off x="3276601" y="1790700"/>
            <a:ext cx="3095281" cy="419100"/>
          </a:xfrm>
          <a:prstGeom prst="bentConnector3">
            <a:avLst>
              <a:gd name="adj1" fmla="val 99473"/>
            </a:avLst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378068" y="23635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Yes</a:t>
            </a:r>
            <a:endParaRPr lang="en-US" sz="1600" b="1" dirty="0"/>
          </a:p>
        </p:txBody>
      </p:sp>
      <p:cxnSp>
        <p:nvCxnSpPr>
          <p:cNvPr id="105" name="Elbow Connector 104"/>
          <p:cNvCxnSpPr>
            <a:stCxn id="50" idx="1"/>
            <a:endCxn id="11" idx="0"/>
          </p:cNvCxnSpPr>
          <p:nvPr/>
        </p:nvCxnSpPr>
        <p:spPr>
          <a:xfrm rot="10800000" flipV="1">
            <a:off x="5029200" y="3581399"/>
            <a:ext cx="958468" cy="1290351"/>
          </a:xfrm>
          <a:prstGeom prst="bentConnector2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391400" y="3031123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618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Voice-over-IP (VoIP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14463"/>
            <a:ext cx="7772400" cy="4648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C0000"/>
                </a:solidFill>
              </a:rPr>
              <a:t>VoIP end-end-delay requirement</a:t>
            </a:r>
            <a:r>
              <a:rPr lang="en-US" dirty="0" smtClean="0">
                <a:solidFill>
                  <a:srgbClr val="000099"/>
                </a:solidFill>
              </a:rPr>
              <a:t>: needed to maintain </a:t>
            </a:r>
            <a:r>
              <a:rPr lang="en-US" altLang="en-US" dirty="0" smtClean="0">
                <a:solidFill>
                  <a:srgbClr val="000099"/>
                </a:solidFill>
              </a:rPr>
              <a:t>“</a:t>
            </a:r>
            <a:r>
              <a:rPr lang="en-US" dirty="0" smtClean="0">
                <a:solidFill>
                  <a:srgbClr val="000099"/>
                </a:solidFill>
              </a:rPr>
              <a:t>conversational</a:t>
            </a:r>
            <a:r>
              <a:rPr lang="en-US" altLang="en-US" dirty="0" smtClean="0">
                <a:solidFill>
                  <a:srgbClr val="000099"/>
                </a:solidFill>
              </a:rPr>
              <a:t>”</a:t>
            </a:r>
            <a:r>
              <a:rPr lang="en-US" dirty="0" smtClean="0">
                <a:solidFill>
                  <a:srgbClr val="000099"/>
                </a:solidFill>
              </a:rPr>
              <a:t> aspect</a:t>
            </a:r>
          </a:p>
          <a:p>
            <a:pPr lvl="1"/>
            <a:r>
              <a:rPr lang="en-US" dirty="0" smtClean="0"/>
              <a:t>higher delays noticeable, impair interactivity</a:t>
            </a:r>
          </a:p>
          <a:p>
            <a:pPr lvl="1"/>
            <a:r>
              <a:rPr lang="en-US" dirty="0" smtClean="0"/>
              <a:t>&lt; 150 </a:t>
            </a:r>
            <a:r>
              <a:rPr lang="en-US" dirty="0" err="1" smtClean="0"/>
              <a:t>msec</a:t>
            </a:r>
            <a:r>
              <a:rPr lang="en-US" dirty="0" smtClean="0"/>
              <a:t>:  good</a:t>
            </a:r>
          </a:p>
          <a:p>
            <a:pPr lvl="1"/>
            <a:r>
              <a:rPr lang="en-US" dirty="0" smtClean="0"/>
              <a:t>&gt; 400 </a:t>
            </a:r>
            <a:r>
              <a:rPr lang="en-US" dirty="0" err="1" smtClean="0"/>
              <a:t>msec</a:t>
            </a:r>
            <a:r>
              <a:rPr lang="en-US" dirty="0" smtClean="0"/>
              <a:t> bad</a:t>
            </a:r>
          </a:p>
          <a:p>
            <a:pPr lvl="1"/>
            <a:r>
              <a:rPr lang="en-US" dirty="0" smtClean="0"/>
              <a:t>includes application-level (</a:t>
            </a:r>
            <a:r>
              <a:rPr lang="en-US" dirty="0" err="1" smtClean="0"/>
              <a:t>packetization,playout</a:t>
            </a:r>
            <a:r>
              <a:rPr lang="en-US" dirty="0" smtClean="0"/>
              <a:t>), network delays</a:t>
            </a:r>
          </a:p>
          <a:p>
            <a:r>
              <a:rPr lang="en-US" i="1" dirty="0" smtClean="0">
                <a:solidFill>
                  <a:srgbClr val="CC0000"/>
                </a:solidFill>
              </a:rPr>
              <a:t>value-added services: </a:t>
            </a:r>
            <a:r>
              <a:rPr lang="en-US" dirty="0" smtClean="0"/>
              <a:t>call forwarding, screening, recording</a:t>
            </a:r>
          </a:p>
        </p:txBody>
      </p:sp>
    </p:spTree>
    <p:extLst>
      <p:ext uri="{BB962C8B-B14F-4D97-AF65-F5344CB8AC3E}">
        <p14:creationId xmlns:p14="http://schemas.microsoft.com/office/powerpoint/2010/main" val="16191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Skype Call Establishment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Establishment without NAT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Call Establishment with NAT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49" y="2895600"/>
            <a:ext cx="3187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260" y="2856581"/>
            <a:ext cx="2943340" cy="357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4196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Skype uses Jabber protocol to connect with chat servers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Skype Call Maintenance and Teardown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Skype call “keep alive”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Skype call teardown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75630"/>
            <a:ext cx="3461282" cy="85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52750"/>
            <a:ext cx="3501206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3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VoIP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characteristics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40000"/>
              </a:spcBef>
            </a:pPr>
            <a:r>
              <a:rPr lang="en-US" dirty="0" smtClean="0"/>
              <a:t>speaker</a:t>
            </a:r>
            <a:r>
              <a:rPr lang="ja-JP" altLang="en-US" dirty="0" smtClean="0">
                <a:latin typeface="Arial" pitchFamily="34" charset="0"/>
              </a:rPr>
              <a:t>’</a:t>
            </a:r>
            <a:r>
              <a:rPr lang="en-US" altLang="ja-JP" dirty="0" smtClean="0"/>
              <a:t>s audio: alternating talk spurts, silent periods.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64 kbps during talk spurt</a:t>
            </a:r>
          </a:p>
          <a:p>
            <a:pPr lvl="1">
              <a:spcBef>
                <a:spcPct val="40000"/>
              </a:spcBef>
            </a:pPr>
            <a:r>
              <a:rPr lang="en-US" dirty="0" err="1" smtClean="0"/>
              <a:t>pkts</a:t>
            </a:r>
            <a:r>
              <a:rPr lang="en-US" dirty="0" smtClean="0"/>
              <a:t> generated only during talk spurts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20 </a:t>
            </a:r>
            <a:r>
              <a:rPr lang="en-US" dirty="0" err="1" smtClean="0"/>
              <a:t>msec</a:t>
            </a:r>
            <a:r>
              <a:rPr lang="en-US" dirty="0" smtClean="0"/>
              <a:t> chunks at 8 Kbytes/sec: 160 bytes of data</a:t>
            </a:r>
          </a:p>
          <a:p>
            <a:pPr>
              <a:spcBef>
                <a:spcPct val="40000"/>
              </a:spcBef>
            </a:pPr>
            <a:r>
              <a:rPr lang="en-US" dirty="0" smtClean="0"/>
              <a:t>application-layer header added to each VOIP PDU</a:t>
            </a:r>
          </a:p>
          <a:p>
            <a:pPr>
              <a:spcBef>
                <a:spcPct val="40000"/>
              </a:spcBef>
            </a:pPr>
            <a:r>
              <a:rPr lang="en-US" dirty="0" smtClean="0"/>
              <a:t>VOIP </a:t>
            </a:r>
            <a:r>
              <a:rPr lang="en-US" dirty="0" err="1" smtClean="0"/>
              <a:t>PDU+header</a:t>
            </a:r>
            <a:r>
              <a:rPr lang="en-US" dirty="0" smtClean="0"/>
              <a:t> encapsulated into UDP or TCP SDU</a:t>
            </a:r>
          </a:p>
          <a:p>
            <a:pPr>
              <a:spcBef>
                <a:spcPct val="40000"/>
              </a:spcBef>
            </a:pPr>
            <a:r>
              <a:rPr lang="en-US" dirty="0" smtClean="0"/>
              <a:t>application sends VOIP PDU into socket every 20 </a:t>
            </a:r>
            <a:r>
              <a:rPr lang="en-US" dirty="0" err="1" smtClean="0"/>
              <a:t>msec</a:t>
            </a:r>
            <a:r>
              <a:rPr lang="en-US" dirty="0" smtClean="0"/>
              <a:t> during </a:t>
            </a:r>
            <a:r>
              <a:rPr lang="en-US" dirty="0" err="1" smtClean="0"/>
              <a:t>talkspurt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VoIP: PDU loss, delay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network loss: </a:t>
            </a:r>
            <a:r>
              <a:rPr lang="en-US" dirty="0">
                <a:ea typeface="ＭＳ Ｐゴシック" charset="0"/>
              </a:rPr>
              <a:t>IP </a:t>
            </a:r>
            <a:r>
              <a:rPr lang="en-US" dirty="0" smtClean="0">
                <a:ea typeface="ＭＳ Ｐゴシック" charset="0"/>
              </a:rPr>
              <a:t>PDU lost </a:t>
            </a:r>
            <a:r>
              <a:rPr lang="en-US" dirty="0">
                <a:ea typeface="ＭＳ Ｐゴシック" charset="0"/>
              </a:rPr>
              <a:t>due to network congestion (router buffer overflow)</a:t>
            </a:r>
          </a:p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delay loss: </a:t>
            </a:r>
            <a:r>
              <a:rPr lang="en-US" dirty="0">
                <a:ea typeface="ＭＳ Ｐゴシック" charset="0"/>
              </a:rPr>
              <a:t>IP </a:t>
            </a:r>
            <a:r>
              <a:rPr lang="en-US" dirty="0" smtClean="0">
                <a:ea typeface="ＭＳ Ｐゴシック" charset="0"/>
              </a:rPr>
              <a:t>PDU arrives </a:t>
            </a:r>
            <a:r>
              <a:rPr lang="en-US" dirty="0">
                <a:ea typeface="ＭＳ Ｐゴシック" charset="0"/>
              </a:rPr>
              <a:t>too late for </a:t>
            </a:r>
            <a:r>
              <a:rPr lang="en-US" dirty="0" err="1">
                <a:ea typeface="ＭＳ Ｐゴシック" charset="0"/>
              </a:rPr>
              <a:t>playout</a:t>
            </a:r>
            <a:r>
              <a:rPr lang="en-US" dirty="0">
                <a:ea typeface="ＭＳ Ｐゴシック" charset="0"/>
              </a:rPr>
              <a:t> at receiver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delays: processing, queueing in network; end-system (sender, receiver) delays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typical maximum tolerable delay: 400 </a:t>
            </a:r>
            <a:r>
              <a:rPr lang="en-US" dirty="0" err="1">
                <a:ea typeface="ＭＳ Ｐゴシック" charset="0"/>
              </a:rPr>
              <a:t>ms</a:t>
            </a: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loss tolerance: </a:t>
            </a:r>
            <a:r>
              <a:rPr lang="en-US" dirty="0">
                <a:ea typeface="ＭＳ Ｐゴシック" charset="0"/>
              </a:rPr>
              <a:t>depending on voice encoding, </a:t>
            </a:r>
            <a:r>
              <a:rPr lang="en-US" dirty="0" smtClean="0">
                <a:ea typeface="ＭＳ Ｐゴシック" charset="0"/>
              </a:rPr>
              <a:t>loss concealment, PDU loss </a:t>
            </a:r>
            <a:r>
              <a:rPr lang="en-US" dirty="0">
                <a:ea typeface="ＭＳ Ｐゴシック" charset="0"/>
              </a:rPr>
              <a:t>rates between 1% and 10% can be </a:t>
            </a:r>
            <a:r>
              <a:rPr lang="en-US" dirty="0" smtClean="0">
                <a:ea typeface="ＭＳ Ｐゴシック" charset="0"/>
              </a:rPr>
              <a:t>tolerated</a:t>
            </a: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        rate</a:t>
            </a:r>
          </a:p>
          <a:p>
            <a:pPr>
              <a:defRPr/>
            </a:pPr>
            <a:r>
              <a:rPr lang="en-US" i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70660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70759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70775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70786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9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09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099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9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2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7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8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9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70776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70780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81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77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45118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19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70760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70761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70769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70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2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7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6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7076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1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64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3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4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345135" name="Text Box 47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345137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70719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707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45140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4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45143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5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70749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4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48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50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1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70743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5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44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8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7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45160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1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8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45163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4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45166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7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30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70731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1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32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4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345175" name="Text Box 87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delay</a:t>
              </a:r>
            </a:p>
            <a:p>
              <a:pPr algn="ctr">
                <a:defRPr/>
              </a:pPr>
              <a:r>
                <a:rPr lang="en-US" i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(jitter)</a:t>
              </a: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6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7" name="Text Box 89"/>
            <p:cNvSpPr txBox="1">
              <a:spLocks noChangeArrowheads="1"/>
            </p:cNvSpPr>
            <p:nvPr/>
          </p:nvSpPr>
          <p:spPr bwMode="auto">
            <a:xfrm>
              <a:off x="2812" y="1196"/>
              <a:ext cx="7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client</a:t>
              </a:r>
            </a:p>
            <a:p>
              <a:pPr algn="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345178" name="Group 90"/>
          <p:cNvGrpSpPr>
            <a:grpSpLocks/>
          </p:cNvGrpSpPr>
          <p:nvPr/>
        </p:nvGrpSpPr>
        <p:grpSpPr bwMode="auto">
          <a:xfrm>
            <a:off x="2974975" y="1806575"/>
            <a:ext cx="4906963" cy="3209925"/>
            <a:chOff x="1874" y="1138"/>
            <a:chExt cx="3091" cy="2022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70678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70694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7070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13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4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1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7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8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7070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0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1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08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0695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9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9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99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0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02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96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4520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205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679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70680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0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3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81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7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3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20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345221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17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       </a:t>
              </a: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constant bit </a:t>
              </a:r>
            </a:p>
            <a:p>
              <a:pPr>
                <a:defRPr/>
              </a:pP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playout</a:t>
              </a:r>
            </a:p>
            <a:p>
              <a:pPr>
                <a:defRPr/>
              </a:pP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at client</a:t>
              </a:r>
            </a:p>
          </p:txBody>
        </p:sp>
        <p:grpSp>
          <p:nvGrpSpPr>
            <p:cNvPr id="70675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345223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345224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345225" name="Group 137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345226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227" name="Text Box 139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i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i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data</a:t>
              </a: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345228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Delay j</a:t>
            </a:r>
            <a:r>
              <a:rPr lang="en-US" dirty="0" smtClean="0">
                <a:ea typeface="ＭＳ Ｐゴシック" charset="0"/>
              </a:rPr>
              <a:t>itter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345229" name="Rectangle 141"/>
          <p:cNvSpPr>
            <a:spLocks noGrp="1" noChangeArrowheads="1"/>
          </p:cNvSpPr>
          <p:nvPr>
            <p:ph idx="1"/>
          </p:nvPr>
        </p:nvSpPr>
        <p:spPr>
          <a:xfrm>
            <a:off x="733425" y="5207000"/>
            <a:ext cx="7772400" cy="889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end</a:t>
            </a:r>
            <a:r>
              <a:rPr lang="en-US" dirty="0">
                <a:ea typeface="ＭＳ Ｐゴシック" charset="0"/>
              </a:rPr>
              <a:t>-to-end delays of two consecutive </a:t>
            </a:r>
            <a:r>
              <a:rPr lang="en-US" dirty="0" smtClean="0">
                <a:ea typeface="ＭＳ Ｐゴシック" charset="0"/>
              </a:rPr>
              <a:t>PDU’s: </a:t>
            </a:r>
            <a:r>
              <a:rPr lang="en-US" dirty="0">
                <a:ea typeface="ＭＳ Ｐゴシック" charset="0"/>
              </a:rPr>
              <a:t>difference can be more or less than 20 </a:t>
            </a:r>
            <a:r>
              <a:rPr lang="en-US" dirty="0" err="1">
                <a:ea typeface="ＭＳ Ｐゴシック" charset="0"/>
              </a:rPr>
              <a:t>msec</a:t>
            </a:r>
            <a:r>
              <a:rPr lang="en-US" dirty="0">
                <a:ea typeface="ＭＳ Ｐゴシック" charset="0"/>
              </a:rPr>
              <a:t> (transmission time difference)</a:t>
            </a:r>
          </a:p>
        </p:txBody>
      </p:sp>
    </p:spTree>
    <p:extLst>
      <p:ext uri="{BB962C8B-B14F-4D97-AF65-F5344CB8AC3E}">
        <p14:creationId xmlns:p14="http://schemas.microsoft.com/office/powerpoint/2010/main" val="146297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2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VoIP: fixed </a:t>
            </a: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playout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 delay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receiver attempts to </a:t>
            </a:r>
            <a:r>
              <a:rPr lang="en-US" dirty="0" err="1" smtClean="0"/>
              <a:t>playout</a:t>
            </a:r>
            <a:r>
              <a:rPr lang="en-US" dirty="0" smtClean="0"/>
              <a:t> each VOIP PDU exactly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msecs</a:t>
            </a:r>
            <a:r>
              <a:rPr lang="en-US" dirty="0" smtClean="0"/>
              <a:t> after chunk was generated.</a:t>
            </a:r>
          </a:p>
          <a:p>
            <a:pPr lvl="1"/>
            <a:r>
              <a:rPr lang="en-US" sz="2800" dirty="0" smtClean="0"/>
              <a:t>VOIP PDU has time stamp </a:t>
            </a:r>
            <a:r>
              <a:rPr lang="en-US" sz="2800" i="1" dirty="0" smtClean="0"/>
              <a:t>t: </a:t>
            </a:r>
            <a:r>
              <a:rPr lang="en-US" sz="2800" dirty="0" smtClean="0"/>
              <a:t>play out chunk at </a:t>
            </a:r>
            <a:r>
              <a:rPr lang="en-US" sz="2800" i="1" dirty="0" err="1" smtClean="0"/>
              <a:t>t+q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VOIP </a:t>
            </a:r>
            <a:r>
              <a:rPr lang="en-US" sz="2800" dirty="0" err="1" smtClean="0"/>
              <a:t>PDUarrives</a:t>
            </a:r>
            <a:r>
              <a:rPr lang="en-US" sz="2800" dirty="0" smtClean="0"/>
              <a:t> after </a:t>
            </a:r>
            <a:r>
              <a:rPr lang="en-US" sz="2800" i="1" dirty="0" err="1" smtClean="0"/>
              <a:t>t+q</a:t>
            </a:r>
            <a:r>
              <a:rPr lang="en-US" sz="2800" dirty="0" smtClean="0"/>
              <a:t>: data arrives too late for </a:t>
            </a:r>
            <a:r>
              <a:rPr lang="en-US" sz="2800" dirty="0" err="1" smtClean="0"/>
              <a:t>playout</a:t>
            </a:r>
            <a:r>
              <a:rPr lang="en-US" sz="2800" dirty="0" smtClean="0"/>
              <a:t>: data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smtClean="0"/>
              <a:t>lost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9459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Object 3"/>
          <p:cNvGraphicFramePr>
            <a:graphicFrameLocks noChangeAspect="1"/>
          </p:cNvGraphicFramePr>
          <p:nvPr/>
        </p:nvGraphicFramePr>
        <p:xfrm>
          <a:off x="969963" y="2655888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4" imgW="7670800" imgH="4864100" progId="Visio.Drawing.5">
                  <p:embed/>
                </p:oleObj>
              </mc:Choice>
              <mc:Fallback>
                <p:oleObj name="VISIO" r:id="rId4" imgW="7670800" imgH="48641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55888"/>
                        <a:ext cx="6629400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79475" y="1044575"/>
            <a:ext cx="86477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57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buClr>
                <a:srgbClr val="000099"/>
              </a:buClr>
              <a:buFont typeface="Wingdings" pitchFamily="2" charset="2"/>
              <a:buChar char="§"/>
            </a:pPr>
            <a:r>
              <a:rPr lang="en-US" i="0" dirty="0">
                <a:latin typeface="Gill Sans MT" charset="0"/>
              </a:rPr>
              <a:t> sender </a:t>
            </a:r>
            <a:r>
              <a:rPr lang="en-US" i="0" dirty="0" smtClean="0">
                <a:latin typeface="Gill Sans MT" charset="0"/>
              </a:rPr>
              <a:t>generates PDU’s every </a:t>
            </a:r>
            <a:r>
              <a:rPr lang="en-US" i="0" dirty="0">
                <a:latin typeface="Gill Sans MT" charset="0"/>
              </a:rPr>
              <a:t>20 </a:t>
            </a:r>
            <a:r>
              <a:rPr lang="en-US" i="0" dirty="0" err="1">
                <a:latin typeface="Gill Sans MT" charset="0"/>
              </a:rPr>
              <a:t>msec</a:t>
            </a:r>
            <a:r>
              <a:rPr lang="en-US" i="0" dirty="0">
                <a:latin typeface="Gill Sans MT" charset="0"/>
              </a:rPr>
              <a:t> during talk spurt.</a:t>
            </a:r>
          </a:p>
          <a:p>
            <a:pPr>
              <a:buClr>
                <a:srgbClr val="000099"/>
              </a:buClr>
              <a:buFont typeface="Wingdings" pitchFamily="2" charset="2"/>
              <a:buChar char="§"/>
            </a:pPr>
            <a:r>
              <a:rPr lang="en-US" i="0" dirty="0">
                <a:latin typeface="Gill Sans MT" charset="0"/>
              </a:rPr>
              <a:t> first </a:t>
            </a:r>
            <a:r>
              <a:rPr lang="en-US" i="0" dirty="0" smtClean="0">
                <a:latin typeface="Gill Sans MT" charset="0"/>
              </a:rPr>
              <a:t>PDU received </a:t>
            </a:r>
            <a:r>
              <a:rPr lang="en-US" i="0" dirty="0">
                <a:latin typeface="Gill Sans MT" charset="0"/>
              </a:rPr>
              <a:t>at time </a:t>
            </a:r>
            <a:r>
              <a:rPr lang="en-US" dirty="0">
                <a:latin typeface="Gill Sans MT" charset="0"/>
              </a:rPr>
              <a:t>r</a:t>
            </a:r>
          </a:p>
          <a:p>
            <a:pPr>
              <a:buClr>
                <a:srgbClr val="000099"/>
              </a:buClr>
              <a:buFont typeface="Wingdings" pitchFamily="2" charset="2"/>
              <a:buChar char="§"/>
            </a:pPr>
            <a:r>
              <a:rPr lang="en-US" i="0" dirty="0">
                <a:latin typeface="Gill Sans MT" charset="0"/>
              </a:rPr>
              <a:t> first </a:t>
            </a:r>
            <a:r>
              <a:rPr lang="en-US" i="0" dirty="0" err="1">
                <a:latin typeface="Gill Sans MT" charset="0"/>
              </a:rPr>
              <a:t>playout</a:t>
            </a:r>
            <a:r>
              <a:rPr lang="en-US" i="0" dirty="0">
                <a:latin typeface="Gill Sans MT" charset="0"/>
              </a:rPr>
              <a:t> schedule: begins at </a:t>
            </a:r>
            <a:r>
              <a:rPr lang="en-US" dirty="0">
                <a:latin typeface="Gill Sans MT" charset="0"/>
              </a:rPr>
              <a:t>p</a:t>
            </a:r>
          </a:p>
          <a:p>
            <a:pPr>
              <a:buClr>
                <a:srgbClr val="000099"/>
              </a:buClr>
              <a:buFont typeface="Wingdings" pitchFamily="2" charset="2"/>
              <a:buChar char="§"/>
            </a:pPr>
            <a:r>
              <a:rPr lang="en-US" i="0" dirty="0">
                <a:latin typeface="Gill Sans MT" charset="0"/>
              </a:rPr>
              <a:t> second </a:t>
            </a:r>
            <a:r>
              <a:rPr lang="en-US" i="0" dirty="0" err="1">
                <a:latin typeface="Gill Sans MT" charset="0"/>
              </a:rPr>
              <a:t>playout</a:t>
            </a:r>
            <a:r>
              <a:rPr lang="en-US" i="0" dirty="0">
                <a:latin typeface="Gill Sans MT" charset="0"/>
              </a:rPr>
              <a:t> schedule: begins at </a:t>
            </a:r>
            <a:r>
              <a:rPr lang="en-US" dirty="0">
                <a:latin typeface="Gill Sans MT" charset="0"/>
                <a:cs typeface="Arial" pitchFamily="34" charset="0"/>
              </a:rPr>
              <a:t>p</a:t>
            </a:r>
            <a:r>
              <a:rPr lang="ja-JP" altLang="en-US" dirty="0">
                <a:latin typeface="Gill Sans MT" charset="0"/>
                <a:cs typeface="Arial" pitchFamily="34" charset="0"/>
              </a:rPr>
              <a:t>’</a:t>
            </a:r>
            <a:endParaRPr lang="en-US" dirty="0">
              <a:latin typeface="Gill Sans MT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VoIP: fixed </a:t>
            </a: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playout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 delay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Adaptive </a:t>
            </a:r>
            <a:r>
              <a:rPr lang="en-US" dirty="0" err="1" smtClean="0">
                <a:solidFill>
                  <a:srgbClr val="FF0000"/>
                </a:solidFill>
                <a:ea typeface="ＭＳ Ｐゴシック" charset="0"/>
              </a:rPr>
              <a:t>playout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 delay </a:t>
            </a:r>
            <a:r>
              <a:rPr lang="en-US" sz="3200" dirty="0">
                <a:solidFill>
                  <a:srgbClr val="FF0000"/>
                </a:solidFill>
                <a:ea typeface="ＭＳ Ｐゴシック" charset="0"/>
              </a:rPr>
              <a:t>(1)</a:t>
            </a:r>
          </a:p>
        </p:txBody>
      </p:sp>
      <p:sp>
        <p:nvSpPr>
          <p:cNvPr id="348168" name="Rectangle 8"/>
          <p:cNvSpPr>
            <a:spLocks noGrp="1" noChangeArrowheads="1"/>
          </p:cNvSpPr>
          <p:nvPr>
            <p:ph idx="1"/>
          </p:nvPr>
        </p:nvSpPr>
        <p:spPr>
          <a:xfrm>
            <a:off x="533400" y="1165225"/>
            <a:ext cx="7772400" cy="4541838"/>
          </a:xfrm>
        </p:spPr>
        <p:txBody>
          <a:bodyPr>
            <a:no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goal: </a:t>
            </a:r>
            <a:r>
              <a:rPr lang="en-US" dirty="0" smtClean="0">
                <a:ea typeface="ＭＳ Ｐゴシック" charset="0"/>
              </a:rPr>
              <a:t>low </a:t>
            </a:r>
            <a:r>
              <a:rPr lang="en-US" dirty="0" err="1" smtClean="0">
                <a:ea typeface="ＭＳ Ｐゴシック" charset="0"/>
              </a:rPr>
              <a:t>playout</a:t>
            </a:r>
            <a:r>
              <a:rPr lang="en-US" dirty="0" smtClean="0">
                <a:ea typeface="ＭＳ Ｐゴシック" charset="0"/>
              </a:rPr>
              <a:t> delay and low late </a:t>
            </a:r>
            <a:r>
              <a:rPr lang="en-US" dirty="0">
                <a:ea typeface="ＭＳ Ｐゴシック" charset="0"/>
              </a:rPr>
              <a:t>loss </a:t>
            </a:r>
            <a:r>
              <a:rPr lang="en-US" dirty="0" smtClean="0">
                <a:ea typeface="ＭＳ Ｐゴシック" charset="0"/>
              </a:rPr>
              <a:t>rate</a:t>
            </a:r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approach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adaptive </a:t>
            </a:r>
            <a:r>
              <a:rPr lang="en-US" dirty="0" err="1">
                <a:ea typeface="ＭＳ Ｐゴシック" charset="0"/>
              </a:rPr>
              <a:t>playout</a:t>
            </a:r>
            <a:r>
              <a:rPr lang="en-US" dirty="0">
                <a:ea typeface="ＭＳ Ｐゴシック" charset="0"/>
              </a:rPr>
              <a:t> delay adjustment: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estimate network delay, adjust </a:t>
            </a:r>
            <a:r>
              <a:rPr lang="en-US" dirty="0" err="1">
                <a:ea typeface="ＭＳ Ｐゴシック" charset="0"/>
              </a:rPr>
              <a:t>playout</a:t>
            </a:r>
            <a:r>
              <a:rPr lang="en-US" dirty="0">
                <a:ea typeface="ＭＳ Ｐゴシック" charset="0"/>
              </a:rPr>
              <a:t> delay at beginning of each talk </a:t>
            </a:r>
            <a:r>
              <a:rPr lang="en-US" dirty="0" smtClean="0">
                <a:ea typeface="ＭＳ Ｐゴシック" charset="0"/>
              </a:rPr>
              <a:t>spurt</a:t>
            </a:r>
            <a:endParaRPr lang="en-US" dirty="0">
              <a:ea typeface="ＭＳ Ｐゴシック" charset="0"/>
            </a:endParaRPr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2368550" y="4205576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800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pitchFamily="18" charset="2"/>
              </a:rPr>
              <a:t>-a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)d</a:t>
            </a:r>
            <a:r>
              <a:rPr lang="en-US" sz="2800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pitchFamily="18" charset="2"/>
              </a:rPr>
              <a:t>a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baseline="-25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baseline="-25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6807" name="TextBox 4"/>
          <p:cNvSpPr txBox="1">
            <a:spLocks noChangeArrowheads="1"/>
          </p:cNvSpPr>
          <p:nvPr/>
        </p:nvSpPr>
        <p:spPr bwMode="auto">
          <a:xfrm>
            <a:off x="1398588" y="5365750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Arial Narrow" pitchFamily="34" charset="0"/>
              </a:rPr>
              <a:t>delay estimate after </a:t>
            </a:r>
            <a:r>
              <a:rPr lang="en-US" sz="1800" dirty="0" err="1">
                <a:latin typeface="Arial Narrow" pitchFamily="34" charset="0"/>
              </a:rPr>
              <a:t>ith</a:t>
            </a:r>
            <a:r>
              <a:rPr lang="en-US" sz="1800" dirty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PDU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76808" name="TextBox 13"/>
          <p:cNvSpPr txBox="1">
            <a:spLocks noChangeArrowheads="1"/>
          </p:cNvSpPr>
          <p:nvPr/>
        </p:nvSpPr>
        <p:spPr bwMode="auto">
          <a:xfrm>
            <a:off x="3092450" y="5375275"/>
            <a:ext cx="1474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Arial Narrow" pitchFamily="34" charset="0"/>
              </a:rPr>
              <a:t>small constant, e.g. 0.1</a:t>
            </a:r>
          </a:p>
        </p:txBody>
      </p:sp>
      <p:sp>
        <p:nvSpPr>
          <p:cNvPr id="76809" name="TextBox 14"/>
          <p:cNvSpPr txBox="1">
            <a:spLocks noChangeArrowheads="1"/>
          </p:cNvSpPr>
          <p:nvPr/>
        </p:nvSpPr>
        <p:spPr bwMode="auto">
          <a:xfrm>
            <a:off x="4786313" y="5384800"/>
            <a:ext cx="147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>
                <a:latin typeface="Arial Narrow" pitchFamily="34" charset="0"/>
              </a:rPr>
              <a:t>time received  -</a:t>
            </a:r>
          </a:p>
        </p:txBody>
      </p:sp>
      <p:sp>
        <p:nvSpPr>
          <p:cNvPr id="76810" name="TextBox 15"/>
          <p:cNvSpPr txBox="1">
            <a:spLocks noChangeArrowheads="1"/>
          </p:cNvSpPr>
          <p:nvPr/>
        </p:nvSpPr>
        <p:spPr bwMode="auto">
          <a:xfrm>
            <a:off x="6151563" y="5380038"/>
            <a:ext cx="1474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Arial Narrow" pitchFamily="34" charset="0"/>
              </a:rPr>
              <a:t>time sent (timestamp)</a:t>
            </a:r>
          </a:p>
        </p:txBody>
      </p:sp>
      <p:cxnSp>
        <p:nvCxnSpPr>
          <p:cNvPr id="76811" name="Straight Connector 6"/>
          <p:cNvCxnSpPr>
            <a:cxnSpLocks noChangeShapeType="1"/>
          </p:cNvCxnSpPr>
          <p:nvPr/>
        </p:nvCxnSpPr>
        <p:spPr bwMode="auto">
          <a:xfrm>
            <a:off x="2568575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Straight Connector 20"/>
          <p:cNvCxnSpPr>
            <a:cxnSpLocks noChangeShapeType="1"/>
          </p:cNvCxnSpPr>
          <p:nvPr/>
        </p:nvCxnSpPr>
        <p:spPr bwMode="auto">
          <a:xfrm>
            <a:off x="3705225" y="49180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Straight Connector 21"/>
          <p:cNvCxnSpPr>
            <a:cxnSpLocks noChangeShapeType="1"/>
          </p:cNvCxnSpPr>
          <p:nvPr/>
        </p:nvCxnSpPr>
        <p:spPr bwMode="auto">
          <a:xfrm>
            <a:off x="5299075" y="4956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Straight Connector 22"/>
          <p:cNvCxnSpPr>
            <a:cxnSpLocks noChangeShapeType="1"/>
          </p:cNvCxnSpPr>
          <p:nvPr/>
        </p:nvCxnSpPr>
        <p:spPr bwMode="auto">
          <a:xfrm>
            <a:off x="5880100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15" name="Right Brace 9"/>
          <p:cNvSpPr>
            <a:spLocks/>
          </p:cNvSpPr>
          <p:nvPr/>
        </p:nvSpPr>
        <p:spPr bwMode="auto">
          <a:xfrm rot="5400000">
            <a:off x="5958681" y="4815682"/>
            <a:ext cx="284163" cy="2413000"/>
          </a:xfrm>
          <a:prstGeom prst="rightBrace">
            <a:avLst>
              <a:gd name="adj1" fmla="val 837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76816" name="TextBox 24"/>
          <p:cNvSpPr txBox="1">
            <a:spLocks noChangeArrowheads="1"/>
          </p:cNvSpPr>
          <p:nvPr/>
        </p:nvSpPr>
        <p:spPr bwMode="auto">
          <a:xfrm>
            <a:off x="4848225" y="6069013"/>
            <a:ext cx="262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Arial Narrow" pitchFamily="34" charset="0"/>
              </a:rPr>
              <a:t>measured delay of </a:t>
            </a:r>
            <a:r>
              <a:rPr lang="en-US" sz="1800" dirty="0" err="1">
                <a:latin typeface="Arial Narrow" pitchFamily="34" charset="0"/>
              </a:rPr>
              <a:t>ith</a:t>
            </a:r>
            <a:r>
              <a:rPr lang="en-US" sz="1800" dirty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PDU</a:t>
            </a:r>
            <a:endParaRPr lang="en-US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1705</Words>
  <Application>Microsoft Office PowerPoint</Application>
  <PresentationFormat>On-screen Show (4:3)</PresentationFormat>
  <Paragraphs>283</Paragraphs>
  <Slides>31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Apex</vt:lpstr>
      <vt:lpstr>Office Theme</vt:lpstr>
      <vt:lpstr>VISIO</vt:lpstr>
      <vt:lpstr>The Voice Over Internet Protocol(VOIP)/ RTP/ RTSP</vt:lpstr>
      <vt:lpstr>Reasons for VOIP’s growth </vt:lpstr>
      <vt:lpstr>Voice-over-IP (VoIP)</vt:lpstr>
      <vt:lpstr>VoIP characteristics</vt:lpstr>
      <vt:lpstr>VoIP: PDU loss, delay</vt:lpstr>
      <vt:lpstr>Delay jitter</vt:lpstr>
      <vt:lpstr>VoIP: fixed playout delay</vt:lpstr>
      <vt:lpstr>VoIP: fixed playout delay</vt:lpstr>
      <vt:lpstr>Adaptive playout delay (1)</vt:lpstr>
      <vt:lpstr>Adaptive playout delay (2)</vt:lpstr>
      <vt:lpstr>VoiP: recovery from PDU loss (1)</vt:lpstr>
      <vt:lpstr>VoiP: recovery from PDU loss (2)</vt:lpstr>
      <vt:lpstr>VoiP: recovery from PDU loss (3)</vt:lpstr>
      <vt:lpstr>Real-Time Protocol (RTP)</vt:lpstr>
      <vt:lpstr>RTP runs on top of UDP</vt:lpstr>
      <vt:lpstr>RTP example</vt:lpstr>
      <vt:lpstr>RTP and QoS</vt:lpstr>
      <vt:lpstr>RTP header</vt:lpstr>
      <vt:lpstr>RTP header</vt:lpstr>
      <vt:lpstr>Real-Time Control Protocol (RTCP)</vt:lpstr>
      <vt:lpstr>RTCP: multiple multicast senders</vt:lpstr>
      <vt:lpstr>RTCP: PDU types</vt:lpstr>
      <vt:lpstr>RTCP: stream synchronization</vt:lpstr>
      <vt:lpstr>RTCP: bandwidth scaling</vt:lpstr>
      <vt:lpstr>PowerPoint Presentation</vt:lpstr>
      <vt:lpstr>Voice-over-IP: Skype</vt:lpstr>
      <vt:lpstr>P2P voice-over-IP: skype</vt:lpstr>
      <vt:lpstr>Skype: peers as relays</vt:lpstr>
      <vt:lpstr>VOIP using Skype Login</vt:lpstr>
      <vt:lpstr>Skype Call Establishment</vt:lpstr>
      <vt:lpstr>Skype Call Maintenance and Teardown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29</cp:revision>
  <dcterms:created xsi:type="dcterms:W3CDTF">2006-08-16T00:00:00Z</dcterms:created>
  <dcterms:modified xsi:type="dcterms:W3CDTF">2012-11-28T09:35:13Z</dcterms:modified>
</cp:coreProperties>
</file>